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charts/chart4.xml" ContentType="application/vnd.openxmlformats-officedocument.drawingml.chart+xml"/>
  <Override PartName="/ppt/theme/themeOverride4.xml" ContentType="application/vnd.openxmlformats-officedocument.themeOverride+xml"/>
  <Override PartName="/ppt/notesSlides/notesSlide69.xml" ContentType="application/vnd.openxmlformats-officedocument.presentationml.notesSlide+xml"/>
  <Override PartName="/ppt/charts/chart5.xml" ContentType="application/vnd.openxmlformats-officedocument.drawingml.chart+xml"/>
  <Override PartName="/ppt/theme/themeOverride5.xml" ContentType="application/vnd.openxmlformats-officedocument.themeOverride+xml"/>
  <Override PartName="/ppt/notesSlides/notesSlide70.xml" ContentType="application/vnd.openxmlformats-officedocument.presentationml.notesSlide+xml"/>
  <Override PartName="/ppt/charts/chart6.xml" ContentType="application/vnd.openxmlformats-officedocument.drawingml.chart+xml"/>
  <Override PartName="/ppt/theme/themeOverride6.xml" ContentType="application/vnd.openxmlformats-officedocument.themeOverride+xml"/>
  <Override PartName="/ppt/notesSlides/notesSlide71.xml" ContentType="application/vnd.openxmlformats-officedocument.presentationml.notesSlide+xml"/>
  <Override PartName="/ppt/charts/chart7.xml" ContentType="application/vnd.openxmlformats-officedocument.drawingml.chart+xml"/>
  <Override PartName="/ppt/theme/themeOverride7.xml" ContentType="application/vnd.openxmlformats-officedocument.themeOverride+xml"/>
  <Override PartName="/ppt/notesSlides/notesSlide72.xml" ContentType="application/vnd.openxmlformats-officedocument.presentationml.notesSlide+xml"/>
  <Override PartName="/ppt/charts/chart8.xml" ContentType="application/vnd.openxmlformats-officedocument.drawingml.chart+xml"/>
  <Override PartName="/ppt/theme/themeOverride8.xml" ContentType="application/vnd.openxmlformats-officedocument.themeOverride+xml"/>
  <Override PartName="/ppt/notesSlides/notesSlide73.xml" ContentType="application/vnd.openxmlformats-officedocument.presentationml.notesSlide+xml"/>
  <Override PartName="/ppt/charts/chart9.xml" ContentType="application/vnd.openxmlformats-officedocument.drawingml.chart+xml"/>
  <Override PartName="/ppt/theme/themeOverride9.xml" ContentType="application/vnd.openxmlformats-officedocument.themeOverride+xml"/>
  <Override PartName="/ppt/notesSlides/notesSlide74.xml" ContentType="application/vnd.openxmlformats-officedocument.presentationml.notesSlide+xml"/>
  <Override PartName="/ppt/charts/chart10.xml" ContentType="application/vnd.openxmlformats-officedocument.drawingml.chart+xml"/>
  <Override PartName="/ppt/theme/themeOverride10.xml" ContentType="application/vnd.openxmlformats-officedocument.themeOverride+xml"/>
  <Override PartName="/ppt/charts/chart11.xml" ContentType="application/vnd.openxmlformats-officedocument.drawingml.chart+xml"/>
  <Override PartName="/ppt/theme/themeOverride11.xml" ContentType="application/vnd.openxmlformats-officedocument.themeOverride+xml"/>
  <Override PartName="/ppt/notesSlides/notesSlide75.xml" ContentType="application/vnd.openxmlformats-officedocument.presentationml.notesSlide+xml"/>
  <Override PartName="/ppt/charts/chart12.xml" ContentType="application/vnd.openxmlformats-officedocument.drawingml.chart+xml"/>
  <Override PartName="/ppt/theme/themeOverride12.xml" ContentType="application/vnd.openxmlformats-officedocument.themeOverride+xml"/>
  <Override PartName="/ppt/notesSlides/notesSlide76.xml" ContentType="application/vnd.openxmlformats-officedocument.presentationml.notesSlide+xml"/>
  <Override PartName="/ppt/charts/chart13.xml" ContentType="application/vnd.openxmlformats-officedocument.drawingml.chart+xml"/>
  <Override PartName="/ppt/theme/themeOverride13.xml" ContentType="application/vnd.openxmlformats-officedocument.themeOverride+xml"/>
  <Override PartName="/ppt/notesSlides/notesSlide77.xml" ContentType="application/vnd.openxmlformats-officedocument.presentationml.notesSlide+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notesSlides/notesSlide78.xml" ContentType="application/vnd.openxmlformats-officedocument.presentationml.notesSlide+xml"/>
  <Override PartName="/ppt/charts/chart18.xml" ContentType="application/vnd.openxmlformats-officedocument.drawingml.chart+xml"/>
  <Override PartName="/ppt/theme/themeOverride14.xml" ContentType="application/vnd.openxmlformats-officedocument.themeOverride+xml"/>
  <Override PartName="/ppt/notesSlides/notesSlide79.xml" ContentType="application/vnd.openxmlformats-officedocument.presentationml.notesSlide+xml"/>
  <Override PartName="/ppt/charts/chart19.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0.xml" ContentType="application/vnd.openxmlformats-officedocument.presentationml.notesSlide+xml"/>
  <Override PartName="/ppt/charts/chart20.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1.xml" ContentType="application/vnd.openxmlformats-officedocument.presentationml.notesSlide+xml"/>
  <Override PartName="/ppt/charts/chart21.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82.xml" ContentType="application/vnd.openxmlformats-officedocument.presentationml.notesSlide+xml"/>
  <Override PartName="/ppt/charts/chart22.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83.xml" ContentType="application/vnd.openxmlformats-officedocument.presentationml.notesSlide+xml"/>
  <Override PartName="/ppt/charts/chart23.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4.xml" ContentType="application/vnd.openxmlformats-officedocument.presentationml.notesSlide+xml"/>
  <Override PartName="/ppt/charts/chart24.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5.xml" ContentType="application/vnd.openxmlformats-officedocument.presentationml.notesSlide+xml"/>
  <Override PartName="/ppt/charts/chart25.xml" ContentType="application/vnd.openxmlformats-officedocument.drawingml.chart+xml"/>
  <Override PartName="/ppt/theme/themeOverride15.xml" ContentType="application/vnd.openxmlformats-officedocument.themeOverride+xml"/>
  <Override PartName="/ppt/notesSlides/notesSlide86.xml" ContentType="application/vnd.openxmlformats-officedocument.presentationml.notesSlide+xml"/>
  <Override PartName="/ppt/charts/chart26.xml" ContentType="application/vnd.openxmlformats-officedocument.drawingml.chart+xml"/>
  <Override PartName="/ppt/theme/themeOverride16.xml" ContentType="application/vnd.openxmlformats-officedocument.themeOverr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charts/chart27.xml" ContentType="application/vnd.openxmlformats-officedocument.drawingml.chart+xml"/>
  <Override PartName="/ppt/theme/themeOverride17.xml" ContentType="application/vnd.openxmlformats-officedocument.themeOverr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88" r:id="rId4"/>
  </p:sldMasterIdLst>
  <p:notesMasterIdLst>
    <p:notesMasterId r:id="rId127"/>
  </p:notesMasterIdLst>
  <p:handoutMasterIdLst>
    <p:handoutMasterId r:id="rId128"/>
  </p:handoutMasterIdLst>
  <p:sldIdLst>
    <p:sldId id="504" r:id="rId5"/>
    <p:sldId id="257" r:id="rId6"/>
    <p:sldId id="553" r:id="rId7"/>
    <p:sldId id="342" r:id="rId8"/>
    <p:sldId id="572" r:id="rId9"/>
    <p:sldId id="280" r:id="rId10"/>
    <p:sldId id="505" r:id="rId11"/>
    <p:sldId id="305" r:id="rId12"/>
    <p:sldId id="600" r:id="rId13"/>
    <p:sldId id="615" r:id="rId14"/>
    <p:sldId id="286" r:id="rId15"/>
    <p:sldId id="506" r:id="rId16"/>
    <p:sldId id="287" r:id="rId17"/>
    <p:sldId id="288" r:id="rId18"/>
    <p:sldId id="292" r:id="rId19"/>
    <p:sldId id="283" r:id="rId20"/>
    <p:sldId id="293" r:id="rId21"/>
    <p:sldId id="296" r:id="rId22"/>
    <p:sldId id="297" r:id="rId23"/>
    <p:sldId id="366" r:id="rId24"/>
    <p:sldId id="513" r:id="rId25"/>
    <p:sldId id="298" r:id="rId26"/>
    <p:sldId id="299" r:id="rId27"/>
    <p:sldId id="509" r:id="rId28"/>
    <p:sldId id="367" r:id="rId29"/>
    <p:sldId id="515" r:id="rId30"/>
    <p:sldId id="574" r:id="rId31"/>
    <p:sldId id="563" r:id="rId32"/>
    <p:sldId id="527" r:id="rId33"/>
    <p:sldId id="592" r:id="rId34"/>
    <p:sldId id="531" r:id="rId35"/>
    <p:sldId id="536" r:id="rId36"/>
    <p:sldId id="530" r:id="rId37"/>
    <p:sldId id="538" r:id="rId38"/>
    <p:sldId id="577" r:id="rId39"/>
    <p:sldId id="533" r:id="rId40"/>
    <p:sldId id="534" r:id="rId41"/>
    <p:sldId id="594" r:id="rId42"/>
    <p:sldId id="593" r:id="rId43"/>
    <p:sldId id="579" r:id="rId44"/>
    <p:sldId id="595" r:id="rId45"/>
    <p:sldId id="580" r:id="rId46"/>
    <p:sldId id="356" r:id="rId47"/>
    <p:sldId id="301" r:id="rId48"/>
    <p:sldId id="560" r:id="rId49"/>
    <p:sldId id="597" r:id="rId50"/>
    <p:sldId id="526" r:id="rId51"/>
    <p:sldId id="648" r:id="rId52"/>
    <p:sldId id="649" r:id="rId53"/>
    <p:sldId id="598" r:id="rId54"/>
    <p:sldId id="302" r:id="rId55"/>
    <p:sldId id="650" r:id="rId56"/>
    <p:sldId id="651" r:id="rId57"/>
    <p:sldId id="568" r:id="rId58"/>
    <p:sldId id="604" r:id="rId59"/>
    <p:sldId id="616" r:id="rId60"/>
    <p:sldId id="617" r:id="rId61"/>
    <p:sldId id="618" r:id="rId62"/>
    <p:sldId id="619" r:id="rId63"/>
    <p:sldId id="620" r:id="rId64"/>
    <p:sldId id="621" r:id="rId65"/>
    <p:sldId id="304" r:id="rId66"/>
    <p:sldId id="575" r:id="rId67"/>
    <p:sldId id="309" r:id="rId68"/>
    <p:sldId id="358" r:id="rId69"/>
    <p:sldId id="313" r:id="rId70"/>
    <p:sldId id="322" r:id="rId71"/>
    <p:sldId id="323" r:id="rId72"/>
    <p:sldId id="324" r:id="rId73"/>
    <p:sldId id="325" r:id="rId74"/>
    <p:sldId id="326" r:id="rId75"/>
    <p:sldId id="327" r:id="rId76"/>
    <p:sldId id="510" r:id="rId77"/>
    <p:sldId id="328" r:id="rId78"/>
    <p:sldId id="329" r:id="rId79"/>
    <p:sldId id="330" r:id="rId80"/>
    <p:sldId id="331" r:id="rId81"/>
    <p:sldId id="333" r:id="rId82"/>
    <p:sldId id="519" r:id="rId83"/>
    <p:sldId id="520" r:id="rId84"/>
    <p:sldId id="521" r:id="rId85"/>
    <p:sldId id="522" r:id="rId86"/>
    <p:sldId id="523" r:id="rId87"/>
    <p:sldId id="524" r:id="rId88"/>
    <p:sldId id="332" r:id="rId89"/>
    <p:sldId id="334" r:id="rId90"/>
    <p:sldId id="363" r:id="rId91"/>
    <p:sldId id="335" r:id="rId92"/>
    <p:sldId id="359" r:id="rId93"/>
    <p:sldId id="525" r:id="rId94"/>
    <p:sldId id="316" r:id="rId95"/>
    <p:sldId id="516" r:id="rId96"/>
    <p:sldId id="349" r:id="rId97"/>
    <p:sldId id="336" r:id="rId98"/>
    <p:sldId id="350" r:id="rId99"/>
    <p:sldId id="569" r:id="rId100"/>
    <p:sldId id="570" r:id="rId101"/>
    <p:sldId id="512" r:id="rId102"/>
    <p:sldId id="364" r:id="rId103"/>
    <p:sldId id="642" r:id="rId104"/>
    <p:sldId id="643" r:id="rId105"/>
    <p:sldId id="644" r:id="rId106"/>
    <p:sldId id="645" r:id="rId107"/>
    <p:sldId id="548" r:id="rId108"/>
    <p:sldId id="583" r:id="rId109"/>
    <p:sldId id="549" r:id="rId110"/>
    <p:sldId id="584" r:id="rId111"/>
    <p:sldId id="585" r:id="rId112"/>
    <p:sldId id="546" r:id="rId113"/>
    <p:sldId id="545" r:id="rId114"/>
    <p:sldId id="586" r:id="rId115"/>
    <p:sldId id="550" r:id="rId116"/>
    <p:sldId id="587" r:id="rId117"/>
    <p:sldId id="551" r:id="rId118"/>
    <p:sldId id="589" r:id="rId119"/>
    <p:sldId id="544" r:id="rId120"/>
    <p:sldId id="588" r:id="rId121"/>
    <p:sldId id="646" r:id="rId122"/>
    <p:sldId id="647" r:id="rId123"/>
    <p:sldId id="338" r:id="rId124"/>
    <p:sldId id="339" r:id="rId125"/>
    <p:sldId id="573" r:id="rId126"/>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DB2600-21EE-D893-DD4F-9291234FEEBB}" name="Briana Lucido" initials="BL" userId="S::KPQ7@cdc.gov::6e1083d0-5170-4474-b4a4-63e2f31446d3" providerId="AD"/>
  <p188:author id="{813E3416-FA04-957D-15E1-16A5CA630B82}" name="Harris, Julie (CDC/GHC/DGHP)" initials="HJ(" userId="S::ggt5@cdc.gov::f314a2f1-d216-401e-99c8-e30988af447c" providerId="AD"/>
  <p188:author id="{7B023D38-FFBC-E2C2-D214-7162B76BE166}" name="Quick, Linda (CDC/GHC/DGHP)" initials="MQ" userId="S::maq2@cdc.gov::0d533c83-808d-433f-96e1-46f2a324ca7d" providerId="AD"/>
  <p188:author id="{9DE8255C-0C61-67E0-2C07-B0226780954B}" name="Dicker, Richard C. (CDC/GHC/OD) (CTR)" initials="DRC((" userId="S::rcd1@cdc.gov::f8501ca0-eb9d-456d-ad4b-eecd461a8d99" providerId="AD"/>
  <p188:author id="{3E1F4367-6FAA-4772-F624-76151D004D17}" name="Lisa Bryde" initials="LB" userId="ccd265dea34debd2" providerId="Windows Live"/>
  <p188:author id="{35CA6E6A-2BDC-3AEC-A8DA-274ECF148F5A}" name="Shadomy, Sean (CDC/DDID/NCEZID/OD)" initials="S(" userId="S::auf4@cdc.gov::2dd13278-842f-4b96-b887-4692c6b7720f" providerId="AD"/>
  <p188:author id="{1CF7526C-0DED-8804-2F61-9E4214E4DB27}" name="Schermerhorn, Jordan (CDC/GHC/DGHP) (CTR)" initials="SJ((" userId="S::xuc4@cdc.gov::34a87e79-620a-4f25-b665-dbb4ca52bca8" providerId="AD"/>
  <p188:author id="{EF4F937E-3A28-66A7-32E9-1BE86B055B0F}" name="Martel, Lise (CDC/GHC/DGHP)" initials="LM" userId="S::Diz0@cdc.gov::fbce038f-8655-4557-9709-9829739673e8" providerId="AD"/>
  <p188:author id="{6DFEE882-EFDA-EE80-0BBD-19757B190C5E}" name="Martel, Lise (CDC/GHC/DGHP)" initials="M(" userId="S::diz0@cdc.gov::fbce038f-8655-4557-9709-9829739673e8" providerId="AD"/>
  <p188:author id="{3591CE88-7405-8A34-0010-169CA64CD850}" name="Rossow, John (CDC/DDPHSIS/CGH/DGHP)" initials="RJ(" userId="S::mwi4@cdc.gov::f624bd00-984b-4499-bcbe-e695391cce31" providerId="AD"/>
  <p188:author id="{677E6A8E-C9A6-07BD-E1D8-448ECDAFF898}" name="Gallagher, Darby (CDC/GHC/DGHP)" initials="GD(" userId="S::zss9@cdc.gov::a845a694-00ae-430c-a73d-6baae6728f31" providerId="AD"/>
  <p188:author id="{D71DB8A5-77F4-3016-5A88-EDAC4D4F1636}" name="Yard, Ellen E. (CDC/DDPHSIS/CGH/DGHP)" initials="YEE(" userId="S::IGF8@cdc.gov::19c9ef13-1d29-41fa-9fd7-59de21a7a375" providerId="AD"/>
  <p188:author id="{491092DD-DF18-D6A0-E007-B3D189146547}" name="Diaz, Anaite" initials="AD" userId="S::ADIAZ30@emory.edu::d43257d9-b94c-4426-bc03-511033f0ba2c" providerId="AD"/>
  <p188:author id="{B692A5F4-97DE-BB51-F96B-B9FECA0E4692}" name="Guerra, Marta (CDC/DDPHSIS/CGH/DGHP)" initials="G(" userId="S::hzg4@cdc.gov::d7d9e8b8-b328-4938-bdb6-031756c4f4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53A"/>
    <a:srgbClr val="A6A6A6"/>
    <a:srgbClr val="00973B"/>
    <a:srgbClr val="0065A4"/>
    <a:srgbClr val="66C189"/>
    <a:srgbClr val="FFFFFF"/>
    <a:srgbClr val="BFE5CE"/>
    <a:srgbClr val="00820C"/>
    <a:srgbClr val="00CC66"/>
    <a:srgbClr val="A0AA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7ECFC2-6D23-4C28-A7A9-3801095A0856}" v="97" dt="2025-02-27T18:31:57.4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39" autoAdjust="0"/>
    <p:restoredTop sz="71046" autoAdjust="0"/>
  </p:normalViewPr>
  <p:slideViewPr>
    <p:cSldViewPr snapToGrid="0">
      <p:cViewPr varScale="1">
        <p:scale>
          <a:sx n="41" d="100"/>
          <a:sy n="41" d="100"/>
        </p:scale>
        <p:origin x="1304" y="260"/>
      </p:cViewPr>
      <p:guideLst>
        <p:guide orient="horz" pos="816"/>
        <p:guide pos="128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handoutMaster" Target="handoutMasters/handoutMaster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microsoft.com/office/2018/10/relationships/authors" Target="author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presProps" Target="presProp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viewProps" Target="viewProp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tableStyles" Target="tableStyle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microsoft.com/office/2015/10/relationships/revisionInfo" Target="revisionInfo.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Worksheet6.xlsx"/><Relationship Id="rId1" Type="http://schemas.openxmlformats.org/officeDocument/2006/relationships/themeOverride" Target="../theme/themeOverride10.xml"/></Relationships>
</file>

<file path=ppt/charts/_rels/chart11.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11.xml"/></Relationships>
</file>

<file path=ppt/charts/_rels/chart12.xml.rels><?xml version="1.0" encoding="UTF-8" standalone="yes"?>
<Relationships xmlns="http://schemas.openxmlformats.org/package/2006/relationships"><Relationship Id="rId2" Type="http://schemas.openxmlformats.org/officeDocument/2006/relationships/package" Target="../embeddings/Microsoft_Excel_Worksheet8.xlsx"/><Relationship Id="rId1" Type="http://schemas.openxmlformats.org/officeDocument/2006/relationships/themeOverride" Target="../theme/themeOverride12.xml"/></Relationships>
</file>

<file path=ppt/charts/_rels/chart13.xml.rels><?xml version="1.0" encoding="UTF-8" standalone="yes"?>
<Relationships xmlns="http://schemas.openxmlformats.org/package/2006/relationships"><Relationship Id="rId2" Type="http://schemas.openxmlformats.org/officeDocument/2006/relationships/package" Target="../embeddings/Microsoft_Excel_Worksheet9.xlsx"/><Relationship Id="rId1" Type="http://schemas.openxmlformats.org/officeDocument/2006/relationships/themeOverride" Target="../theme/themeOverride13.xml"/></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8.xml.rels><?xml version="1.0" encoding="UTF-8" standalone="yes"?>
<Relationships xmlns="http://schemas.openxmlformats.org/package/2006/relationships"><Relationship Id="rId2" Type="http://schemas.openxmlformats.org/officeDocument/2006/relationships/package" Target="../embeddings/Microsoft_Excel_Worksheet14.xlsx"/><Relationship Id="rId1" Type="http://schemas.openxmlformats.org/officeDocument/2006/relationships/themeOverride" Target="../theme/themeOverride14.xml"/></Relationships>
</file>

<file path=ppt/charts/_rels/chart19.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openxmlformats.org/officeDocument/2006/relationships/oleObject" Target="Book1" TargetMode="External"/><Relationship Id="rId1" Type="http://schemas.openxmlformats.org/officeDocument/2006/relationships/themeOverride" Target="../theme/themeOverride2.xml"/></Relationships>
</file>

<file path=ppt/charts/_rels/chart20.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2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_rels/chart2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_rels/chart2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5.xml"/><Relationship Id="rId1" Type="http://schemas.microsoft.com/office/2011/relationships/chartStyle" Target="style5.xml"/></Relationships>
</file>

<file path=ppt/charts/_rels/chart2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6.xml"/><Relationship Id="rId1" Type="http://schemas.microsoft.com/office/2011/relationships/chartStyle" Target="style6.xml"/></Relationships>
</file>

<file path=ppt/charts/_rels/chart25.xml.rels><?xml version="1.0" encoding="UTF-8" standalone="yes"?>
<Relationships xmlns="http://schemas.openxmlformats.org/package/2006/relationships"><Relationship Id="rId2" Type="http://schemas.openxmlformats.org/officeDocument/2006/relationships/package" Target="../embeddings/Microsoft_Excel_Worksheet15.xlsx"/><Relationship Id="rId1" Type="http://schemas.openxmlformats.org/officeDocument/2006/relationships/themeOverride" Target="../theme/themeOverride15.xml"/></Relationships>
</file>

<file path=ppt/charts/_rels/chart26.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16.xml"/></Relationships>
</file>

<file path=ppt/charts/_rels/chart27.xml.rels><?xml version="1.0" encoding="UTF-8" standalone="yes"?>
<Relationships xmlns="http://schemas.openxmlformats.org/package/2006/relationships"><Relationship Id="rId2" Type="http://schemas.openxmlformats.org/officeDocument/2006/relationships/package" Target="../embeddings/Microsoft_Excel_Worksheet16.xlsx"/><Relationship Id="rId1" Type="http://schemas.openxmlformats.org/officeDocument/2006/relationships/themeOverride" Target="../theme/themeOverride17.xml"/></Relationships>
</file>

<file path=ppt/charts/_rels/chart3.xml.rels><?xml version="1.0" encoding="UTF-8" standalone="yes"?>
<Relationships xmlns="http://schemas.openxmlformats.org/package/2006/relationships"><Relationship Id="rId2" Type="http://schemas.openxmlformats.org/officeDocument/2006/relationships/oleObject" Target="Book1"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lang="es-ES" sz="2400" noProof="0"/>
            </a:pPr>
            <a:r>
              <a:rPr lang="es-ES" sz="2400" b="1" i="0" u="none" strike="noStrike" kern="1200" baseline="0" noProof="0" dirty="0">
                <a:solidFill>
                  <a:prstClr val="black"/>
                </a:solidFill>
              </a:rPr>
              <a:t>Número de casos notificados de disentería</a:t>
            </a:r>
            <a:br>
              <a:rPr lang="es-ES" sz="2400" b="1" i="0" u="none" strike="noStrike" kern="1200" baseline="0" noProof="0" dirty="0">
                <a:solidFill>
                  <a:prstClr val="black"/>
                </a:solidFill>
              </a:rPr>
            </a:br>
            <a:r>
              <a:rPr lang="es-ES" sz="2400" b="1" i="0" u="none" strike="noStrike" kern="1200" baseline="0" noProof="0" dirty="0">
                <a:solidFill>
                  <a:prstClr val="black"/>
                </a:solidFill>
              </a:rPr>
              <a:t>por semana epidemiológica-Ciudad X, 2024</a:t>
            </a:r>
            <a:endParaRPr lang="es-ES" sz="2400" noProof="0" dirty="0"/>
          </a:p>
        </c:rich>
      </c:tx>
      <c:layout>
        <c:manualLayout>
          <c:xMode val="edge"/>
          <c:yMode val="edge"/>
          <c:x val="0.18588996763754043"/>
          <c:y val="1.5384615384615385E-2"/>
        </c:manualLayout>
      </c:layout>
      <c:overlay val="0"/>
    </c:title>
    <c:autoTitleDeleted val="0"/>
    <c:plotArea>
      <c:layout>
        <c:manualLayout>
          <c:layoutTarget val="inner"/>
          <c:xMode val="edge"/>
          <c:yMode val="edge"/>
          <c:x val="0.14688590396788601"/>
          <c:y val="0.24127195639006663"/>
          <c:w val="0.82333088878595995"/>
          <c:h val="0.55754169190389657"/>
        </c:manualLayout>
      </c:layout>
      <c:barChart>
        <c:barDir val="col"/>
        <c:grouping val="stacked"/>
        <c:varyColors val="0"/>
        <c:ser>
          <c:idx val="0"/>
          <c:order val="0"/>
          <c:spPr>
            <a:solidFill>
              <a:srgbClr val="00973B"/>
            </a:solidFill>
            <a:ln>
              <a:solidFill>
                <a:srgbClr val="000000"/>
              </a:solidFill>
            </a:ln>
            <a:effectLst/>
          </c:spPr>
          <c:invertIfNegative val="0"/>
          <c:cat>
            <c:numRef>
              <c:f>Sheet1!$A$2:$A$12</c:f>
              <c:numCache>
                <c:formatCode>General</c:formatCode>
                <c:ptCount val="11"/>
                <c:pt idx="0">
                  <c:v>1</c:v>
                </c:pt>
                <c:pt idx="1">
                  <c:v>2</c:v>
                </c:pt>
                <c:pt idx="2">
                  <c:v>3</c:v>
                </c:pt>
                <c:pt idx="3">
                  <c:v>4</c:v>
                </c:pt>
                <c:pt idx="4">
                  <c:v>5</c:v>
                </c:pt>
                <c:pt idx="5">
                  <c:v>6</c:v>
                </c:pt>
                <c:pt idx="6">
                  <c:v>7</c:v>
                </c:pt>
                <c:pt idx="7">
                  <c:v>8</c:v>
                </c:pt>
                <c:pt idx="8">
                  <c:v>9</c:v>
                </c:pt>
                <c:pt idx="9">
                  <c:v>10</c:v>
                </c:pt>
                <c:pt idx="10">
                  <c:v>11</c:v>
                </c:pt>
              </c:numCache>
            </c:numRef>
          </c:cat>
          <c:val>
            <c:numRef>
              <c:f>Sheet1!$B$2:$B$12</c:f>
              <c:numCache>
                <c:formatCode>General</c:formatCode>
                <c:ptCount val="11"/>
                <c:pt idx="0">
                  <c:v>1</c:v>
                </c:pt>
                <c:pt idx="1">
                  <c:v>0</c:v>
                </c:pt>
                <c:pt idx="2">
                  <c:v>2</c:v>
                </c:pt>
                <c:pt idx="3">
                  <c:v>0</c:v>
                </c:pt>
                <c:pt idx="4">
                  <c:v>1</c:v>
                </c:pt>
                <c:pt idx="5">
                  <c:v>0</c:v>
                </c:pt>
                <c:pt idx="6">
                  <c:v>1</c:v>
                </c:pt>
                <c:pt idx="7">
                  <c:v>0</c:v>
                </c:pt>
                <c:pt idx="8">
                  <c:v>2</c:v>
                </c:pt>
                <c:pt idx="9">
                  <c:v>5</c:v>
                </c:pt>
                <c:pt idx="10">
                  <c:v>8</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AA30-402D-AE7C-985C962EC795}"/>
            </c:ext>
          </c:extLst>
        </c:ser>
        <c:dLbls>
          <c:showLegendKey val="0"/>
          <c:showVal val="0"/>
          <c:showCatName val="0"/>
          <c:showSerName val="0"/>
          <c:showPercent val="0"/>
          <c:showBubbleSize val="0"/>
        </c:dLbls>
        <c:gapWidth val="0"/>
        <c:overlap val="100"/>
        <c:axId val="-2118940280"/>
        <c:axId val="-2118945192"/>
      </c:barChart>
      <c:catAx>
        <c:axId val="-2118940280"/>
        <c:scaling>
          <c:orientation val="minMax"/>
        </c:scaling>
        <c:delete val="0"/>
        <c:axPos val="b"/>
        <c:title>
          <c:tx>
            <c:rich>
              <a:bodyPr rot="0" vert="horz"/>
              <a:lstStyle/>
              <a:p>
                <a:pPr>
                  <a:defRPr sz="2000"/>
                </a:pPr>
                <a:r>
                  <a:rPr lang="en-US" sz="2000"/>
                  <a:t>Semana epidemiológica</a:t>
                </a:r>
              </a:p>
            </c:rich>
          </c:tx>
          <c:layout>
            <c:manualLayout>
              <c:xMode val="edge"/>
              <c:yMode val="edge"/>
              <c:x val="0.41005211120454604"/>
              <c:y val="0.91138199071269932"/>
            </c:manualLayout>
          </c:layout>
          <c:overlay val="0"/>
          <c:spPr>
            <a:noFill/>
            <a:ln>
              <a:noFill/>
            </a:ln>
            <a:effectLst/>
          </c:spPr>
        </c:title>
        <c:numFmt formatCode="General" sourceLinked="1"/>
        <c:majorTickMark val="none"/>
        <c:minorTickMark val="none"/>
        <c:tickLblPos val="nextTo"/>
        <c:spPr>
          <a:noFill/>
          <a:ln w="9525" cap="flat" cmpd="sng" algn="ctr">
            <a:solidFill>
              <a:schemeClr val="tx1"/>
            </a:solidFill>
            <a:round/>
          </a:ln>
          <a:effectLst/>
        </c:spPr>
        <c:txPr>
          <a:bodyPr rot="-60000000" vert="horz"/>
          <a:lstStyle/>
          <a:p>
            <a:pPr>
              <a:defRPr/>
            </a:pPr>
            <a:endParaRPr lang="es-ES"/>
          </a:p>
        </c:txPr>
        <c:crossAx val="-2118945192"/>
        <c:crosses val="autoZero"/>
        <c:auto val="1"/>
        <c:lblAlgn val="ctr"/>
        <c:lblOffset val="100"/>
        <c:noMultiLvlLbl val="0"/>
      </c:catAx>
      <c:valAx>
        <c:axId val="-2118945192"/>
        <c:scaling>
          <c:orientation val="minMax"/>
        </c:scaling>
        <c:delete val="0"/>
        <c:axPos val="l"/>
        <c:majorGridlines>
          <c:spPr>
            <a:ln w="9525" cap="flat" cmpd="sng" algn="ctr">
              <a:noFill/>
              <a:round/>
            </a:ln>
            <a:effectLst/>
          </c:spPr>
        </c:majorGridlines>
        <c:title>
          <c:tx>
            <c:rich>
              <a:bodyPr rot="-5400000" vert="horz"/>
              <a:lstStyle/>
              <a:p>
                <a:pPr>
                  <a:defRPr sz="2000"/>
                </a:pPr>
                <a:r>
                  <a:rPr lang="en-US" sz="2000"/>
                  <a:t># Casos</a:t>
                </a:r>
              </a:p>
            </c:rich>
          </c:tx>
          <c:layout>
            <c:manualLayout>
              <c:xMode val="edge"/>
              <c:yMode val="edge"/>
              <c:x val="1.2705960298651987E-2"/>
              <c:y val="0.4333428225317989"/>
            </c:manualLayout>
          </c:layout>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vert="horz"/>
          <a:lstStyle/>
          <a:p>
            <a:pPr>
              <a:defRPr/>
            </a:pPr>
            <a:endParaRPr lang="es-ES"/>
          </a:p>
        </c:txPr>
        <c:crossAx val="-2118940280"/>
        <c:crosses val="autoZero"/>
        <c:crossBetween val="between"/>
      </c:valAx>
      <c:spPr>
        <a:noFill/>
        <a:ln w="25400">
          <a:noFill/>
        </a:ln>
        <a:effectLst/>
      </c:spPr>
    </c:plotArea>
    <c:plotVisOnly val="1"/>
    <c:dispBlanksAs val="gap"/>
    <c:showDLblsOverMax val="0"/>
  </c:chart>
  <c:spPr>
    <a:noFill/>
    <a:ln>
      <a:noFill/>
    </a:ln>
    <a:effectLst/>
  </c:spPr>
  <c:txPr>
    <a:bodyPr/>
    <a:lstStyle/>
    <a:p>
      <a:pPr>
        <a:defRPr sz="1800" baseline="0">
          <a:latin typeface="+mn-lt"/>
        </a:defRPr>
      </a:pPr>
      <a:endParaRPr lang="es-ES"/>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Casos</c:v>
                </c:pt>
              </c:strCache>
            </c:strRef>
          </c:tx>
          <c:spPr>
            <a:solidFill>
              <a:srgbClr val="00973B"/>
            </a:solidFill>
            <a:ln>
              <a:solidFill>
                <a:schemeClr val="tx1"/>
              </a:solidFill>
            </a:ln>
            <a:effectLst/>
          </c:spPr>
          <c:invertIfNegative val="0"/>
          <c:cat>
            <c:numRef>
              <c:f>Sheet1!$A$2:$A$27</c:f>
              <c:numCache>
                <c:formatCode>General</c:formatCode>
                <c:ptCount val="26"/>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numCache>
            </c:numRef>
          </c:cat>
          <c:val>
            <c:numRef>
              <c:f>Sheet1!$B$2:$B$27</c:f>
              <c:numCache>
                <c:formatCode>General</c:formatCode>
                <c:ptCount val="26"/>
                <c:pt idx="0">
                  <c:v>0</c:v>
                </c:pt>
                <c:pt idx="1">
                  <c:v>0</c:v>
                </c:pt>
                <c:pt idx="2">
                  <c:v>0</c:v>
                </c:pt>
                <c:pt idx="3">
                  <c:v>0</c:v>
                </c:pt>
                <c:pt idx="4">
                  <c:v>0</c:v>
                </c:pt>
                <c:pt idx="5">
                  <c:v>0</c:v>
                </c:pt>
                <c:pt idx="6">
                  <c:v>0</c:v>
                </c:pt>
                <c:pt idx="7">
                  <c:v>0</c:v>
                </c:pt>
                <c:pt idx="8">
                  <c:v>1</c:v>
                </c:pt>
                <c:pt idx="9">
                  <c:v>0</c:v>
                </c:pt>
                <c:pt idx="10">
                  <c:v>1</c:v>
                </c:pt>
                <c:pt idx="11">
                  <c:v>0</c:v>
                </c:pt>
                <c:pt idx="12">
                  <c:v>3</c:v>
                </c:pt>
                <c:pt idx="13">
                  <c:v>10</c:v>
                </c:pt>
                <c:pt idx="14">
                  <c:v>13</c:v>
                </c:pt>
                <c:pt idx="15">
                  <c:v>11</c:v>
                </c:pt>
                <c:pt idx="16">
                  <c:v>7</c:v>
                </c:pt>
                <c:pt idx="17">
                  <c:v>3</c:v>
                </c:pt>
                <c:pt idx="18">
                  <c:v>2</c:v>
                </c:pt>
                <c:pt idx="19">
                  <c:v>2</c:v>
                </c:pt>
                <c:pt idx="20">
                  <c:v>0</c:v>
                </c:pt>
                <c:pt idx="21">
                  <c:v>1</c:v>
                </c:pt>
                <c:pt idx="22">
                  <c:v>1</c:v>
                </c:pt>
                <c:pt idx="23">
                  <c:v>0</c:v>
                </c:pt>
                <c:pt idx="24">
                  <c:v>1</c:v>
                </c:pt>
                <c:pt idx="2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519F-45AA-AB73-283716E7C32F}"/>
            </c:ext>
          </c:extLst>
        </c:ser>
        <c:dLbls>
          <c:showLegendKey val="0"/>
          <c:showVal val="0"/>
          <c:showCatName val="0"/>
          <c:showSerName val="0"/>
          <c:showPercent val="0"/>
          <c:showBubbleSize val="0"/>
        </c:dLbls>
        <c:gapWidth val="0"/>
        <c:overlap val="100"/>
        <c:axId val="-2136082600"/>
        <c:axId val="-2136167704"/>
      </c:barChart>
      <c:catAx>
        <c:axId val="-213608260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crossAx val="-2136167704"/>
        <c:crosses val="autoZero"/>
        <c:auto val="1"/>
        <c:lblAlgn val="ctr"/>
        <c:lblOffset val="100"/>
        <c:tickLblSkip val="2"/>
        <c:noMultiLvlLbl val="0"/>
      </c:catAx>
      <c:valAx>
        <c:axId val="-2136167704"/>
        <c:scaling>
          <c:orientation val="minMax"/>
          <c:max val="14"/>
        </c:scaling>
        <c:delete val="0"/>
        <c:axPos val="l"/>
        <c:majorGridlines>
          <c:spPr>
            <a:ln w="9525" cap="flat" cmpd="sng" algn="ctr">
              <a:noFill/>
              <a:round/>
            </a:ln>
            <a:effectLst/>
          </c:spPr>
        </c:majorGridlines>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36082600"/>
        <c:crosses val="autoZero"/>
        <c:crossBetween val="between"/>
        <c:majorUnit val="2"/>
        <c:minorUnit val="1"/>
      </c:valAx>
      <c:spPr>
        <a:noFill/>
        <a:ln>
          <a:noFill/>
        </a:ln>
        <a:effectLst/>
      </c:spPr>
    </c:plotArea>
    <c:plotVisOnly val="1"/>
    <c:dispBlanksAs val="gap"/>
    <c:showDLblsOverMax val="0"/>
  </c:chart>
  <c:spPr>
    <a:noFill/>
    <a:ln>
      <a:noFill/>
    </a:ln>
    <a:effectLst/>
  </c:spPr>
  <c:txPr>
    <a:bodyPr/>
    <a:lstStyle/>
    <a:p>
      <a:pPr>
        <a:defRPr/>
      </a:pPr>
      <a:endParaRPr lang="es-ES"/>
    </a:p>
  </c:txPr>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Casos</c:v>
                </c:pt>
              </c:strCache>
            </c:strRef>
          </c:tx>
          <c:spPr>
            <a:solidFill>
              <a:srgbClr val="0065A4"/>
            </a:solidFill>
            <a:ln>
              <a:solidFill>
                <a:schemeClr val="tx1"/>
              </a:solidFill>
            </a:ln>
            <a:effectLst/>
          </c:spPr>
          <c:invertIfNegative val="0"/>
          <c:cat>
            <c:numRef>
              <c:f>Sheet1!$A$2:$A$27</c:f>
              <c:numCache>
                <c:formatCode>General</c:formatCode>
                <c:ptCount val="26"/>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numCache>
            </c:numRef>
          </c:cat>
          <c:val>
            <c:numRef>
              <c:f>Sheet1!$B$2:$B$27</c:f>
              <c:numCache>
                <c:formatCode>General</c:formatCode>
                <c:ptCount val="26"/>
                <c:pt idx="0">
                  <c:v>0</c:v>
                </c:pt>
                <c:pt idx="1">
                  <c:v>0</c:v>
                </c:pt>
                <c:pt idx="2">
                  <c:v>0</c:v>
                </c:pt>
                <c:pt idx="3">
                  <c:v>0</c:v>
                </c:pt>
                <c:pt idx="4">
                  <c:v>0</c:v>
                </c:pt>
                <c:pt idx="5">
                  <c:v>0</c:v>
                </c:pt>
                <c:pt idx="6">
                  <c:v>0</c:v>
                </c:pt>
                <c:pt idx="7">
                  <c:v>0</c:v>
                </c:pt>
                <c:pt idx="8">
                  <c:v>0</c:v>
                </c:pt>
                <c:pt idx="9">
                  <c:v>0</c:v>
                </c:pt>
                <c:pt idx="10">
                  <c:v>0</c:v>
                </c:pt>
                <c:pt idx="11">
                  <c:v>0</c:v>
                </c:pt>
                <c:pt idx="12">
                  <c:v>1</c:v>
                </c:pt>
                <c:pt idx="13">
                  <c:v>2</c:v>
                </c:pt>
                <c:pt idx="14">
                  <c:v>3</c:v>
                </c:pt>
                <c:pt idx="15">
                  <c:v>4</c:v>
                </c:pt>
                <c:pt idx="16">
                  <c:v>2</c:v>
                </c:pt>
                <c:pt idx="17">
                  <c:v>0</c:v>
                </c:pt>
                <c:pt idx="18">
                  <c:v>1</c:v>
                </c:pt>
                <c:pt idx="19">
                  <c:v>0</c:v>
                </c:pt>
                <c:pt idx="20">
                  <c:v>0</c:v>
                </c:pt>
                <c:pt idx="21">
                  <c:v>0</c:v>
                </c:pt>
                <c:pt idx="22">
                  <c:v>0</c:v>
                </c:pt>
                <c:pt idx="23">
                  <c:v>1</c:v>
                </c:pt>
                <c:pt idx="24">
                  <c:v>0</c:v>
                </c:pt>
                <c:pt idx="2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ADA3-494F-8288-BE894B3492F2}"/>
            </c:ext>
          </c:extLst>
        </c:ser>
        <c:dLbls>
          <c:showLegendKey val="0"/>
          <c:showVal val="0"/>
          <c:showCatName val="0"/>
          <c:showSerName val="0"/>
          <c:showPercent val="0"/>
          <c:showBubbleSize val="0"/>
        </c:dLbls>
        <c:gapWidth val="0"/>
        <c:overlap val="100"/>
        <c:axId val="-2135030024"/>
        <c:axId val="-2135044136"/>
      </c:barChart>
      <c:catAx>
        <c:axId val="-2135030024"/>
        <c:scaling>
          <c:orientation val="minMax"/>
        </c:scaling>
        <c:delete val="0"/>
        <c:axPos val="b"/>
        <c:title>
          <c:tx>
            <c:rich>
              <a:bodyPr rot="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r>
                  <a:rPr lang="es-ES" sz="2000" b="1" noProof="0" dirty="0">
                    <a:solidFill>
                      <a:schemeClr val="tx1"/>
                    </a:solidFill>
                    <a:latin typeface="Arial" panose="020B0604020202020204" pitchFamily="34" charset="0"/>
                    <a:cs typeface="Arial" panose="020B0604020202020204" pitchFamily="34" charset="0"/>
                  </a:rPr>
                  <a:t>Octubre de 2019</a:t>
                </a:r>
              </a:p>
            </c:rich>
          </c:tx>
          <c:overlay val="0"/>
          <c:spPr>
            <a:noFill/>
            <a:ln>
              <a:noFill/>
            </a:ln>
            <a:effectLst/>
          </c:sp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35044136"/>
        <c:crosses val="autoZero"/>
        <c:auto val="1"/>
        <c:lblAlgn val="ctr"/>
        <c:lblOffset val="100"/>
        <c:tickLblSkip val="2"/>
        <c:noMultiLvlLbl val="0"/>
      </c:catAx>
      <c:valAx>
        <c:axId val="-2135044136"/>
        <c:scaling>
          <c:orientation val="minMax"/>
          <c:max val="4"/>
        </c:scaling>
        <c:delete val="0"/>
        <c:axPos val="l"/>
        <c:majorGridlines>
          <c:spPr>
            <a:ln w="9525" cap="flat" cmpd="sng" algn="ctr">
              <a:noFill/>
              <a:round/>
            </a:ln>
            <a:effectLst/>
          </c:spPr>
        </c:majorGridlines>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35030024"/>
        <c:crosses val="autoZero"/>
        <c:crossBetween val="between"/>
        <c:majorUnit val="2"/>
        <c:minorUnit val="1"/>
      </c:valAx>
      <c:spPr>
        <a:noFill/>
        <a:ln>
          <a:noFill/>
        </a:ln>
        <a:effectLst/>
      </c:spPr>
    </c:plotArea>
    <c:plotVisOnly val="1"/>
    <c:dispBlanksAs val="gap"/>
    <c:showDLblsOverMax val="0"/>
  </c:chart>
  <c:spPr>
    <a:noFill/>
    <a:ln>
      <a:noFill/>
    </a:ln>
    <a:effectLst/>
  </c:spPr>
  <c:txPr>
    <a:bodyPr/>
    <a:lstStyle/>
    <a:p>
      <a:pPr>
        <a:defRPr/>
      </a:pPr>
      <a:endParaRPr lang="es-ES"/>
    </a:p>
  </c:tx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Casos</c:v>
                </c:pt>
              </c:strCache>
            </c:strRef>
          </c:tx>
          <c:spPr>
            <a:solidFill>
              <a:srgbClr val="00953A"/>
            </a:solidFill>
            <a:ln>
              <a:solidFill>
                <a:schemeClr val="tx1"/>
              </a:solidFill>
            </a:ln>
            <a:effectLst/>
          </c:spPr>
          <c:invertIfNegative val="0"/>
          <c:cat>
            <c:numRef>
              <c:f>Sheet1!$A$2:$A$27</c:f>
              <c:numCache>
                <c:formatCode>General</c:formatCode>
                <c:ptCount val="26"/>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numCache>
            </c:numRef>
          </c:cat>
          <c:val>
            <c:numRef>
              <c:f>Sheet1!$B$2:$B$27</c:f>
              <c:numCache>
                <c:formatCode>General</c:formatCode>
                <c:ptCount val="26"/>
                <c:pt idx="0">
                  <c:v>0</c:v>
                </c:pt>
                <c:pt idx="1">
                  <c:v>0</c:v>
                </c:pt>
                <c:pt idx="2">
                  <c:v>0</c:v>
                </c:pt>
                <c:pt idx="3">
                  <c:v>0</c:v>
                </c:pt>
                <c:pt idx="4">
                  <c:v>0</c:v>
                </c:pt>
                <c:pt idx="5">
                  <c:v>0</c:v>
                </c:pt>
                <c:pt idx="6">
                  <c:v>0</c:v>
                </c:pt>
                <c:pt idx="7">
                  <c:v>0</c:v>
                </c:pt>
                <c:pt idx="8">
                  <c:v>1</c:v>
                </c:pt>
                <c:pt idx="9">
                  <c:v>0</c:v>
                </c:pt>
                <c:pt idx="10">
                  <c:v>1</c:v>
                </c:pt>
                <c:pt idx="11">
                  <c:v>0</c:v>
                </c:pt>
                <c:pt idx="12">
                  <c:v>3</c:v>
                </c:pt>
                <c:pt idx="13">
                  <c:v>10</c:v>
                </c:pt>
                <c:pt idx="14">
                  <c:v>13</c:v>
                </c:pt>
                <c:pt idx="15">
                  <c:v>0</c:v>
                </c:pt>
                <c:pt idx="16">
                  <c:v>0</c:v>
                </c:pt>
                <c:pt idx="17">
                  <c:v>0</c:v>
                </c:pt>
                <c:pt idx="18">
                  <c:v>0</c:v>
                </c:pt>
                <c:pt idx="19">
                  <c:v>0</c:v>
                </c:pt>
                <c:pt idx="20">
                  <c:v>0</c:v>
                </c:pt>
                <c:pt idx="21">
                  <c:v>0</c:v>
                </c:pt>
                <c:pt idx="22">
                  <c:v>0</c:v>
                </c:pt>
                <c:pt idx="23">
                  <c:v>0</c:v>
                </c:pt>
                <c:pt idx="24">
                  <c:v>0</c:v>
                </c:pt>
                <c:pt idx="2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0980-4AF0-AC19-A991576594C2}"/>
            </c:ext>
          </c:extLst>
        </c:ser>
        <c:dLbls>
          <c:showLegendKey val="0"/>
          <c:showVal val="0"/>
          <c:showCatName val="0"/>
          <c:showSerName val="0"/>
          <c:showPercent val="0"/>
          <c:showBubbleSize val="0"/>
        </c:dLbls>
        <c:gapWidth val="0"/>
        <c:overlap val="100"/>
        <c:axId val="-2136216872"/>
        <c:axId val="-2136254392"/>
      </c:barChart>
      <c:catAx>
        <c:axId val="-2136216872"/>
        <c:scaling>
          <c:orientation val="minMax"/>
        </c:scaling>
        <c:delete val="0"/>
        <c:axPos val="b"/>
        <c:title>
          <c:tx>
            <c:rich>
              <a:bodyPr rot="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ES" sz="1800" b="1" noProof="0" dirty="0">
                    <a:solidFill>
                      <a:schemeClr val="tx1"/>
                    </a:solidFill>
                    <a:latin typeface="Arial" panose="020B0604020202020204" pitchFamily="34" charset="0"/>
                    <a:cs typeface="Arial" panose="020B0604020202020204" pitchFamily="34" charset="0"/>
                  </a:rPr>
                  <a:t>Octubre de 2019</a:t>
                </a:r>
              </a:p>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ES" sz="2000" b="1" noProof="0" dirty="0">
                    <a:solidFill>
                      <a:schemeClr val="tx1"/>
                    </a:solidFill>
                    <a:latin typeface="Arial" panose="020B0604020202020204" pitchFamily="34" charset="0"/>
                    <a:cs typeface="Arial" panose="020B0604020202020204" pitchFamily="34" charset="0"/>
                  </a:rPr>
                  <a:t>Fecha de inicio de síntomas</a:t>
                </a:r>
              </a:p>
            </c:rich>
          </c:tx>
          <c:overlay val="0"/>
          <c:spPr>
            <a:noFill/>
            <a:ln>
              <a:noFill/>
            </a:ln>
            <a:effectLst/>
          </c:sp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36254392"/>
        <c:crosses val="autoZero"/>
        <c:auto val="1"/>
        <c:lblAlgn val="ctr"/>
        <c:lblOffset val="100"/>
        <c:tickLblSkip val="2"/>
        <c:noMultiLvlLbl val="0"/>
      </c:catAx>
      <c:valAx>
        <c:axId val="-2136254392"/>
        <c:scaling>
          <c:orientation val="minMax"/>
          <c:max val="14"/>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b="1">
                    <a:solidFill>
                      <a:schemeClr val="tx1"/>
                    </a:solidFill>
                    <a:latin typeface="Arial" panose="020B0604020202020204" pitchFamily="34" charset="0"/>
                    <a:cs typeface="Arial" panose="020B0604020202020204" pitchFamily="34" charset="0"/>
                  </a:rPr>
                  <a:t>Número de casos</a:t>
                </a:r>
              </a:p>
            </c:rich>
          </c:tx>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36216872"/>
        <c:crosses val="autoZero"/>
        <c:crossBetween val="between"/>
        <c:majorUnit val="2"/>
        <c:minorUnit val="1"/>
      </c:valAx>
      <c:spPr>
        <a:noFill/>
        <a:ln>
          <a:noFill/>
        </a:ln>
        <a:effectLst/>
      </c:spPr>
    </c:plotArea>
    <c:plotVisOnly val="1"/>
    <c:dispBlanksAs val="gap"/>
    <c:showDLblsOverMax val="0"/>
  </c:chart>
  <c:spPr>
    <a:noFill/>
    <a:ln>
      <a:noFill/>
    </a:ln>
    <a:effectLst/>
  </c:spPr>
  <c:txPr>
    <a:bodyPr/>
    <a:lstStyle/>
    <a:p>
      <a:pPr>
        <a:defRPr/>
      </a:pPr>
      <a:endParaRPr lang="es-ES"/>
    </a:p>
  </c:txPr>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Casos</c:v>
                </c:pt>
              </c:strCache>
            </c:strRef>
          </c:tx>
          <c:spPr>
            <a:solidFill>
              <a:srgbClr val="00953A"/>
            </a:solidFill>
            <a:ln>
              <a:solidFill>
                <a:schemeClr val="tx1"/>
              </a:solidFill>
            </a:ln>
            <a:effectLst/>
          </c:spPr>
          <c:invertIfNegative val="0"/>
          <c:cat>
            <c:numRef>
              <c:f>Sheet1!$A$2:$A$27</c:f>
              <c:numCache>
                <c:formatCode>General</c:formatCode>
                <c:ptCount val="26"/>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numCache>
            </c:numRef>
          </c:cat>
          <c:val>
            <c:numRef>
              <c:f>Sheet1!$B$2:$B$27</c:f>
              <c:numCache>
                <c:formatCode>General</c:formatCode>
                <c:ptCount val="26"/>
                <c:pt idx="0">
                  <c:v>0</c:v>
                </c:pt>
                <c:pt idx="1">
                  <c:v>0</c:v>
                </c:pt>
                <c:pt idx="2">
                  <c:v>0</c:v>
                </c:pt>
                <c:pt idx="3">
                  <c:v>0</c:v>
                </c:pt>
                <c:pt idx="4">
                  <c:v>0</c:v>
                </c:pt>
                <c:pt idx="5">
                  <c:v>0</c:v>
                </c:pt>
                <c:pt idx="6">
                  <c:v>0</c:v>
                </c:pt>
                <c:pt idx="7">
                  <c:v>0</c:v>
                </c:pt>
                <c:pt idx="8">
                  <c:v>1</c:v>
                </c:pt>
                <c:pt idx="9">
                  <c:v>0</c:v>
                </c:pt>
                <c:pt idx="10">
                  <c:v>1</c:v>
                </c:pt>
                <c:pt idx="11">
                  <c:v>0</c:v>
                </c:pt>
                <c:pt idx="12">
                  <c:v>3</c:v>
                </c:pt>
                <c:pt idx="13">
                  <c:v>10</c:v>
                </c:pt>
                <c:pt idx="14">
                  <c:v>13</c:v>
                </c:pt>
                <c:pt idx="15">
                  <c:v>11</c:v>
                </c:pt>
                <c:pt idx="16">
                  <c:v>7</c:v>
                </c:pt>
                <c:pt idx="17">
                  <c:v>3</c:v>
                </c:pt>
                <c:pt idx="18">
                  <c:v>2</c:v>
                </c:pt>
                <c:pt idx="19">
                  <c:v>2</c:v>
                </c:pt>
                <c:pt idx="20">
                  <c:v>0</c:v>
                </c:pt>
                <c:pt idx="21">
                  <c:v>1</c:v>
                </c:pt>
                <c:pt idx="22">
                  <c:v>1</c:v>
                </c:pt>
                <c:pt idx="23">
                  <c:v>0</c:v>
                </c:pt>
                <c:pt idx="24">
                  <c:v>1</c:v>
                </c:pt>
                <c:pt idx="2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AE68-453F-86E1-9F28DA052889}"/>
            </c:ext>
          </c:extLst>
        </c:ser>
        <c:dLbls>
          <c:showLegendKey val="0"/>
          <c:showVal val="0"/>
          <c:showCatName val="0"/>
          <c:showSerName val="0"/>
          <c:showPercent val="0"/>
          <c:showBubbleSize val="0"/>
        </c:dLbls>
        <c:gapWidth val="0"/>
        <c:overlap val="100"/>
        <c:axId val="-2135160472"/>
        <c:axId val="-2135169560"/>
      </c:barChart>
      <c:catAx>
        <c:axId val="-2135160472"/>
        <c:scaling>
          <c:orientation val="minMax"/>
        </c:scaling>
        <c:delete val="0"/>
        <c:axPos val="b"/>
        <c:title>
          <c:tx>
            <c:rich>
              <a:bodyPr rot="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ES" sz="1800" b="1" noProof="0" dirty="0">
                    <a:solidFill>
                      <a:schemeClr val="tx1"/>
                    </a:solidFill>
                    <a:latin typeface="Arial" panose="020B0604020202020204" pitchFamily="34" charset="0"/>
                    <a:cs typeface="Arial" panose="020B0604020202020204" pitchFamily="34" charset="0"/>
                  </a:rPr>
                  <a:t>Octubre de 2019</a:t>
                </a:r>
              </a:p>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ES" sz="2000" b="1" noProof="0" dirty="0">
                    <a:solidFill>
                      <a:schemeClr val="tx1"/>
                    </a:solidFill>
                    <a:latin typeface="Arial" panose="020B0604020202020204" pitchFamily="34" charset="0"/>
                    <a:cs typeface="Arial" panose="020B0604020202020204" pitchFamily="34" charset="0"/>
                  </a:rPr>
                  <a:t>Fecha de inicio</a:t>
                </a:r>
              </a:p>
            </c:rich>
          </c:tx>
          <c:overlay val="0"/>
          <c:spPr>
            <a:noFill/>
            <a:ln>
              <a:noFill/>
            </a:ln>
            <a:effectLst/>
          </c:sp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35169560"/>
        <c:crosses val="autoZero"/>
        <c:auto val="1"/>
        <c:lblAlgn val="ctr"/>
        <c:lblOffset val="100"/>
        <c:tickLblSkip val="2"/>
        <c:noMultiLvlLbl val="0"/>
      </c:catAx>
      <c:valAx>
        <c:axId val="-2135169560"/>
        <c:scaling>
          <c:orientation val="minMax"/>
          <c:max val="14"/>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b="1">
                    <a:solidFill>
                      <a:schemeClr val="tx1"/>
                    </a:solidFill>
                    <a:latin typeface="Arial" panose="020B0604020202020204" pitchFamily="34" charset="0"/>
                    <a:cs typeface="Arial" panose="020B0604020202020204" pitchFamily="34" charset="0"/>
                  </a:rPr>
                  <a:t>Número de casos</a:t>
                </a:r>
              </a:p>
            </c:rich>
          </c:tx>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35160472"/>
        <c:crosses val="autoZero"/>
        <c:crossBetween val="between"/>
        <c:majorUnit val="2"/>
        <c:minorUnit val="1"/>
      </c:valAx>
      <c:spPr>
        <a:noFill/>
        <a:ln>
          <a:noFill/>
        </a:ln>
        <a:effectLst/>
      </c:spPr>
    </c:plotArea>
    <c:plotVisOnly val="1"/>
    <c:dispBlanksAs val="gap"/>
    <c:showDLblsOverMax val="0"/>
  </c:chart>
  <c:spPr>
    <a:noFill/>
    <a:ln>
      <a:noFill/>
    </a:ln>
    <a:effectLst/>
  </c:spPr>
  <c:txPr>
    <a:bodyPr/>
    <a:lstStyle/>
    <a:p>
      <a:pPr>
        <a:defRPr/>
      </a:pPr>
      <a:endParaRPr lang="es-ES"/>
    </a:p>
  </c:txPr>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4655172413793108E-2"/>
          <c:y val="8.6274509803921567E-2"/>
          <c:w val="0.91594827586206895"/>
          <c:h val="0.75686274509803919"/>
        </c:manualLayout>
      </c:layout>
      <c:barChart>
        <c:barDir val="col"/>
        <c:grouping val="clustered"/>
        <c:varyColors val="0"/>
        <c:ser>
          <c:idx val="0"/>
          <c:order val="0"/>
          <c:spPr>
            <a:solidFill>
              <a:srgbClr val="00953A"/>
            </a:solidFill>
            <a:ln w="10232">
              <a:solidFill>
                <a:srgbClr val="000000"/>
              </a:solidFill>
              <a:prstDash val="solid"/>
            </a:ln>
          </c:spPr>
          <c:invertIfNegative val="0"/>
          <c:val>
            <c:numRef>
              <c:f>Feuil1!$C$3:$C$10</c:f>
              <c:numCache>
                <c:formatCode>General</c:formatCode>
                <c:ptCount val="8"/>
                <c:pt idx="0">
                  <c:v>0</c:v>
                </c:pt>
                <c:pt idx="1">
                  <c:v>1</c:v>
                </c:pt>
                <c:pt idx="2">
                  <c:v>0</c:v>
                </c:pt>
                <c:pt idx="3">
                  <c:v>3</c:v>
                </c:pt>
                <c:pt idx="4">
                  <c:v>5</c:v>
                </c:pt>
                <c:pt idx="5">
                  <c:v>4</c:v>
                </c:pt>
                <c:pt idx="6">
                  <c:v>2</c:v>
                </c:pt>
                <c:pt idx="7">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741D-4B67-B9BF-B32824737D0A}"/>
            </c:ext>
          </c:extLst>
        </c:ser>
        <c:dLbls>
          <c:showLegendKey val="0"/>
          <c:showVal val="0"/>
          <c:showCatName val="0"/>
          <c:showSerName val="0"/>
          <c:showPercent val="0"/>
          <c:showBubbleSize val="0"/>
        </c:dLbls>
        <c:gapWidth val="0"/>
        <c:axId val="324418335"/>
        <c:axId val="1"/>
      </c:barChart>
      <c:catAx>
        <c:axId val="324418335"/>
        <c:scaling>
          <c:orientation val="minMax"/>
        </c:scaling>
        <c:delete val="0"/>
        <c:axPos val="b"/>
        <c:numFmt formatCode="General" sourceLinked="1"/>
        <c:majorTickMark val="out"/>
        <c:minorTickMark val="none"/>
        <c:tickLblPos val="nextTo"/>
        <c:spPr>
          <a:ln w="2558">
            <a:solidFill>
              <a:srgbClr val="000000"/>
            </a:solidFill>
            <a:prstDash val="solid"/>
          </a:ln>
        </c:spPr>
        <c:txPr>
          <a:bodyPr rot="0" vert="horz"/>
          <a:lstStyle/>
          <a:p>
            <a:pPr>
              <a:defRPr sz="765" b="0" i="0" u="none" strike="noStrike" baseline="0">
                <a:solidFill>
                  <a:srgbClr val="000000"/>
                </a:solidFill>
                <a:latin typeface="Arial"/>
                <a:ea typeface="Arial"/>
                <a:cs typeface="Arial"/>
              </a:defRPr>
            </a:pPr>
            <a:endParaRPr lang="es-ES"/>
          </a:p>
        </c:txPr>
        <c:crossAx val="1"/>
        <c:crosses val="autoZero"/>
        <c:auto val="1"/>
        <c:lblAlgn val="ctr"/>
        <c:lblOffset val="100"/>
        <c:tickLblSkip val="1"/>
        <c:tickMarkSkip val="1"/>
        <c:noMultiLvlLbl val="0"/>
      </c:catAx>
      <c:valAx>
        <c:axId val="1"/>
        <c:scaling>
          <c:orientation val="minMax"/>
        </c:scaling>
        <c:delete val="0"/>
        <c:axPos val="l"/>
        <c:numFmt formatCode="General" sourceLinked="1"/>
        <c:majorTickMark val="out"/>
        <c:minorTickMark val="none"/>
        <c:tickLblPos val="nextTo"/>
        <c:spPr>
          <a:ln w="2558">
            <a:solidFill>
              <a:srgbClr val="000000"/>
            </a:solidFill>
            <a:prstDash val="solid"/>
          </a:ln>
        </c:spPr>
        <c:txPr>
          <a:bodyPr rot="0" vert="horz"/>
          <a:lstStyle/>
          <a:p>
            <a:pPr>
              <a:defRPr sz="765" b="0" i="0" u="none" strike="noStrike" baseline="0">
                <a:solidFill>
                  <a:srgbClr val="000000"/>
                </a:solidFill>
                <a:latin typeface="Arial"/>
                <a:ea typeface="Arial"/>
                <a:cs typeface="Arial"/>
              </a:defRPr>
            </a:pPr>
            <a:endParaRPr lang="es-ES"/>
          </a:p>
        </c:txPr>
        <c:crossAx val="324418335"/>
        <c:crosses val="autoZero"/>
        <c:crossBetween val="between"/>
      </c:valAx>
      <c:spPr>
        <a:noFill/>
        <a:ln w="10232">
          <a:solidFill>
            <a:srgbClr val="FFFFFF"/>
          </a:solidFill>
          <a:prstDash val="solid"/>
        </a:ln>
      </c:spPr>
    </c:plotArea>
    <c:plotVisOnly val="1"/>
    <c:dispBlanksAs val="gap"/>
    <c:showDLblsOverMax val="0"/>
  </c:chart>
  <c:spPr>
    <a:solidFill>
      <a:srgbClr val="FFFFFF"/>
    </a:solidFill>
    <a:ln>
      <a:noFill/>
    </a:ln>
  </c:spPr>
  <c:txPr>
    <a:bodyPr/>
    <a:lstStyle/>
    <a:p>
      <a:pPr>
        <a:defRPr sz="765" b="0" i="0" u="none" strike="noStrike" baseline="0">
          <a:solidFill>
            <a:srgbClr val="000000"/>
          </a:solidFill>
          <a:latin typeface="Arial"/>
          <a:ea typeface="Arial"/>
          <a:cs typeface="Arial"/>
        </a:defRPr>
      </a:pPr>
      <a:endParaRPr lang="es-E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9741379310344834E-2"/>
          <c:y val="8.6274509803921567E-2"/>
          <c:w val="0.90086206896551724"/>
          <c:h val="0.75686274509803919"/>
        </c:manualLayout>
      </c:layout>
      <c:barChart>
        <c:barDir val="col"/>
        <c:grouping val="clustered"/>
        <c:varyColors val="0"/>
        <c:ser>
          <c:idx val="0"/>
          <c:order val="0"/>
          <c:spPr>
            <a:solidFill>
              <a:srgbClr val="00953A"/>
            </a:solidFill>
            <a:ln w="10437">
              <a:solidFill>
                <a:srgbClr val="000000"/>
              </a:solidFill>
              <a:prstDash val="solid"/>
            </a:ln>
          </c:spPr>
          <c:invertIfNegative val="0"/>
          <c:val>
            <c:numRef>
              <c:f>'Feuil1 (2)'!$C$3:$C$14</c:f>
              <c:numCache>
                <c:formatCode>General</c:formatCode>
                <c:ptCount val="12"/>
                <c:pt idx="0">
                  <c:v>0</c:v>
                </c:pt>
                <c:pt idx="1">
                  <c:v>1</c:v>
                </c:pt>
                <c:pt idx="2">
                  <c:v>4</c:v>
                </c:pt>
                <c:pt idx="3">
                  <c:v>6</c:v>
                </c:pt>
                <c:pt idx="4">
                  <c:v>8</c:v>
                </c:pt>
                <c:pt idx="5">
                  <c:v>9</c:v>
                </c:pt>
                <c:pt idx="6">
                  <c:v>7</c:v>
                </c:pt>
                <c:pt idx="7">
                  <c:v>7</c:v>
                </c:pt>
                <c:pt idx="8">
                  <c:v>6</c:v>
                </c:pt>
                <c:pt idx="9">
                  <c:v>5</c:v>
                </c:pt>
                <c:pt idx="10">
                  <c:v>5</c:v>
                </c:pt>
                <c:pt idx="11">
                  <c:v>2</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0688-4769-82CF-621BE3268A5E}"/>
            </c:ext>
          </c:extLst>
        </c:ser>
        <c:dLbls>
          <c:showLegendKey val="0"/>
          <c:showVal val="0"/>
          <c:showCatName val="0"/>
          <c:showSerName val="0"/>
          <c:showPercent val="0"/>
          <c:showBubbleSize val="0"/>
        </c:dLbls>
        <c:gapWidth val="0"/>
        <c:axId val="871888640"/>
        <c:axId val="1"/>
      </c:barChart>
      <c:catAx>
        <c:axId val="871888640"/>
        <c:scaling>
          <c:orientation val="minMax"/>
        </c:scaling>
        <c:delete val="0"/>
        <c:axPos val="b"/>
        <c:numFmt formatCode="General" sourceLinked="1"/>
        <c:majorTickMark val="out"/>
        <c:minorTickMark val="none"/>
        <c:tickLblPos val="nextTo"/>
        <c:spPr>
          <a:ln w="2609">
            <a:solidFill>
              <a:srgbClr val="000000"/>
            </a:solidFill>
            <a:prstDash val="solid"/>
          </a:ln>
        </c:spPr>
        <c:txPr>
          <a:bodyPr rot="0" vert="horz"/>
          <a:lstStyle/>
          <a:p>
            <a:pPr>
              <a:defRPr sz="781" b="0" i="0" u="none" strike="noStrike" baseline="0">
                <a:solidFill>
                  <a:srgbClr val="000000"/>
                </a:solidFill>
                <a:latin typeface="Arial"/>
                <a:ea typeface="Arial"/>
                <a:cs typeface="Arial"/>
              </a:defRPr>
            </a:pPr>
            <a:endParaRPr lang="es-ES"/>
          </a:p>
        </c:txPr>
        <c:crossAx val="1"/>
        <c:crosses val="autoZero"/>
        <c:auto val="1"/>
        <c:lblAlgn val="ctr"/>
        <c:lblOffset val="100"/>
        <c:tickLblSkip val="1"/>
        <c:tickMarkSkip val="1"/>
        <c:noMultiLvlLbl val="0"/>
      </c:catAx>
      <c:valAx>
        <c:axId val="1"/>
        <c:scaling>
          <c:orientation val="minMax"/>
        </c:scaling>
        <c:delete val="0"/>
        <c:axPos val="l"/>
        <c:numFmt formatCode="General" sourceLinked="1"/>
        <c:majorTickMark val="out"/>
        <c:minorTickMark val="none"/>
        <c:tickLblPos val="nextTo"/>
        <c:spPr>
          <a:ln w="2609">
            <a:solidFill>
              <a:srgbClr val="000000"/>
            </a:solidFill>
            <a:prstDash val="solid"/>
          </a:ln>
        </c:spPr>
        <c:txPr>
          <a:bodyPr rot="0" vert="horz"/>
          <a:lstStyle/>
          <a:p>
            <a:pPr>
              <a:defRPr sz="781" b="0" i="0" u="none" strike="noStrike" baseline="0">
                <a:solidFill>
                  <a:srgbClr val="000000"/>
                </a:solidFill>
                <a:latin typeface="Arial"/>
                <a:ea typeface="Arial"/>
                <a:cs typeface="Arial"/>
              </a:defRPr>
            </a:pPr>
            <a:endParaRPr lang="es-ES"/>
          </a:p>
        </c:txPr>
        <c:crossAx val="871888640"/>
        <c:crosses val="autoZero"/>
        <c:crossBetween val="between"/>
      </c:valAx>
      <c:spPr>
        <a:noFill/>
        <a:ln w="10437">
          <a:solidFill>
            <a:srgbClr val="FFFFFF"/>
          </a:solidFill>
          <a:prstDash val="solid"/>
        </a:ln>
      </c:spPr>
    </c:plotArea>
    <c:plotVisOnly val="1"/>
    <c:dispBlanksAs val="gap"/>
    <c:showDLblsOverMax val="0"/>
  </c:chart>
  <c:spPr>
    <a:solidFill>
      <a:srgbClr val="FFFFFF"/>
    </a:solidFill>
    <a:ln>
      <a:noFill/>
    </a:ln>
  </c:spPr>
  <c:txPr>
    <a:bodyPr/>
    <a:lstStyle/>
    <a:p>
      <a:pPr>
        <a:defRPr sz="781" b="0" i="0" u="none" strike="noStrike" baseline="0">
          <a:solidFill>
            <a:srgbClr val="000000"/>
          </a:solidFill>
          <a:latin typeface="Arial"/>
          <a:ea typeface="Arial"/>
          <a:cs typeface="Arial"/>
        </a:defRPr>
      </a:pPr>
      <a:endParaRPr lang="es-E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7083333333333337E-2"/>
          <c:y val="8.6274509803921567E-2"/>
          <c:w val="0.90416666666666667"/>
          <c:h val="0.75686274509803919"/>
        </c:manualLayout>
      </c:layout>
      <c:barChart>
        <c:barDir val="col"/>
        <c:grouping val="clustered"/>
        <c:varyColors val="0"/>
        <c:ser>
          <c:idx val="0"/>
          <c:order val="0"/>
          <c:spPr>
            <a:solidFill>
              <a:srgbClr val="00953A"/>
            </a:solidFill>
            <a:ln w="10535">
              <a:solidFill>
                <a:srgbClr val="000000"/>
              </a:solidFill>
              <a:prstDash val="solid"/>
            </a:ln>
          </c:spPr>
          <c:invertIfNegative val="0"/>
          <c:val>
            <c:numRef>
              <c:f>propagated!$C$3:$C$15</c:f>
              <c:numCache>
                <c:formatCode>General</c:formatCode>
                <c:ptCount val="13"/>
                <c:pt idx="0">
                  <c:v>0</c:v>
                </c:pt>
                <c:pt idx="1">
                  <c:v>1</c:v>
                </c:pt>
                <c:pt idx="2">
                  <c:v>0</c:v>
                </c:pt>
                <c:pt idx="3">
                  <c:v>0</c:v>
                </c:pt>
                <c:pt idx="4">
                  <c:v>0</c:v>
                </c:pt>
                <c:pt idx="5">
                  <c:v>1</c:v>
                </c:pt>
                <c:pt idx="6">
                  <c:v>3</c:v>
                </c:pt>
                <c:pt idx="7">
                  <c:v>7</c:v>
                </c:pt>
                <c:pt idx="8">
                  <c:v>4</c:v>
                </c:pt>
                <c:pt idx="9">
                  <c:v>2</c:v>
                </c:pt>
                <c:pt idx="10">
                  <c:v>10</c:v>
                </c:pt>
                <c:pt idx="11">
                  <c:v>6</c:v>
                </c:pt>
                <c:pt idx="12">
                  <c:v>4</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F083-4439-9E4B-9F5DA61844EB}"/>
            </c:ext>
          </c:extLst>
        </c:ser>
        <c:dLbls>
          <c:showLegendKey val="0"/>
          <c:showVal val="0"/>
          <c:showCatName val="0"/>
          <c:showSerName val="0"/>
          <c:showPercent val="0"/>
          <c:showBubbleSize val="0"/>
        </c:dLbls>
        <c:gapWidth val="0"/>
        <c:axId val="1879600175"/>
        <c:axId val="1"/>
      </c:barChart>
      <c:catAx>
        <c:axId val="1879600175"/>
        <c:scaling>
          <c:orientation val="minMax"/>
        </c:scaling>
        <c:delete val="0"/>
        <c:axPos val="b"/>
        <c:numFmt formatCode="General" sourceLinked="1"/>
        <c:majorTickMark val="out"/>
        <c:minorTickMark val="none"/>
        <c:tickLblPos val="nextTo"/>
        <c:spPr>
          <a:ln w="2634">
            <a:solidFill>
              <a:srgbClr val="000000"/>
            </a:solidFill>
            <a:prstDash val="solid"/>
          </a:ln>
        </c:spPr>
        <c:txPr>
          <a:bodyPr rot="0" vert="horz"/>
          <a:lstStyle/>
          <a:p>
            <a:pPr>
              <a:defRPr sz="788" b="0" i="0" u="none" strike="noStrike" baseline="0">
                <a:solidFill>
                  <a:srgbClr val="000000"/>
                </a:solidFill>
                <a:latin typeface="Arial"/>
                <a:ea typeface="Arial"/>
                <a:cs typeface="Arial"/>
              </a:defRPr>
            </a:pPr>
            <a:endParaRPr lang="es-ES"/>
          </a:p>
        </c:txPr>
        <c:crossAx val="1"/>
        <c:crosses val="autoZero"/>
        <c:auto val="1"/>
        <c:lblAlgn val="ctr"/>
        <c:lblOffset val="100"/>
        <c:tickLblSkip val="1"/>
        <c:tickMarkSkip val="1"/>
        <c:noMultiLvlLbl val="0"/>
      </c:catAx>
      <c:valAx>
        <c:axId val="1"/>
        <c:scaling>
          <c:orientation val="minMax"/>
        </c:scaling>
        <c:delete val="0"/>
        <c:axPos val="l"/>
        <c:numFmt formatCode="General" sourceLinked="1"/>
        <c:majorTickMark val="out"/>
        <c:minorTickMark val="none"/>
        <c:tickLblPos val="nextTo"/>
        <c:spPr>
          <a:ln w="2634">
            <a:solidFill>
              <a:srgbClr val="000000"/>
            </a:solidFill>
            <a:prstDash val="solid"/>
          </a:ln>
        </c:spPr>
        <c:txPr>
          <a:bodyPr rot="0" vert="horz"/>
          <a:lstStyle/>
          <a:p>
            <a:pPr>
              <a:defRPr sz="788" b="0" i="0" u="none" strike="noStrike" baseline="0">
                <a:solidFill>
                  <a:srgbClr val="000000"/>
                </a:solidFill>
                <a:latin typeface="Arial"/>
                <a:ea typeface="Arial"/>
                <a:cs typeface="Arial"/>
              </a:defRPr>
            </a:pPr>
            <a:endParaRPr lang="es-ES"/>
          </a:p>
        </c:txPr>
        <c:crossAx val="1879600175"/>
        <c:crosses val="autoZero"/>
        <c:crossBetween val="between"/>
      </c:valAx>
      <c:spPr>
        <a:noFill/>
        <a:ln w="10535">
          <a:solidFill>
            <a:srgbClr val="FFFFFF"/>
          </a:solidFill>
          <a:prstDash val="solid"/>
        </a:ln>
      </c:spPr>
    </c:plotArea>
    <c:plotVisOnly val="1"/>
    <c:dispBlanksAs val="gap"/>
    <c:showDLblsOverMax val="0"/>
  </c:chart>
  <c:spPr>
    <a:solidFill>
      <a:srgbClr val="FFFFFF"/>
    </a:solidFill>
    <a:ln>
      <a:noFill/>
    </a:ln>
  </c:spPr>
  <c:txPr>
    <a:bodyPr/>
    <a:lstStyle/>
    <a:p>
      <a:pPr>
        <a:defRPr sz="788" b="0" i="0" u="none" strike="noStrike" baseline="0">
          <a:solidFill>
            <a:srgbClr val="000000"/>
          </a:solidFill>
          <a:latin typeface="Arial"/>
          <a:ea typeface="Arial"/>
          <a:cs typeface="Arial"/>
        </a:defRPr>
      </a:pPr>
      <a:endParaRPr lang="es-E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9741379310344834E-2"/>
          <c:y val="8.6274509803921567E-2"/>
          <c:w val="0.90086206896551724"/>
          <c:h val="0.75686274509803919"/>
        </c:manualLayout>
      </c:layout>
      <c:barChart>
        <c:barDir val="col"/>
        <c:grouping val="clustered"/>
        <c:varyColors val="0"/>
        <c:ser>
          <c:idx val="0"/>
          <c:order val="0"/>
          <c:spPr>
            <a:solidFill>
              <a:srgbClr val="00953A"/>
            </a:solidFill>
            <a:ln w="9525">
              <a:solidFill>
                <a:srgbClr val="000000"/>
              </a:solidFill>
              <a:prstDash val="solid"/>
            </a:ln>
          </c:spPr>
          <c:invertIfNegative val="0"/>
          <c:val>
            <c:numRef>
              <c:f>intermittent!$C$3:$C$24</c:f>
              <c:numCache>
                <c:formatCode>General</c:formatCode>
                <c:ptCount val="22"/>
                <c:pt idx="0">
                  <c:v>0</c:v>
                </c:pt>
                <c:pt idx="1">
                  <c:v>0</c:v>
                </c:pt>
                <c:pt idx="2">
                  <c:v>1</c:v>
                </c:pt>
                <c:pt idx="3">
                  <c:v>3</c:v>
                </c:pt>
                <c:pt idx="4">
                  <c:v>0</c:v>
                </c:pt>
                <c:pt idx="5">
                  <c:v>0</c:v>
                </c:pt>
                <c:pt idx="6">
                  <c:v>0</c:v>
                </c:pt>
                <c:pt idx="7">
                  <c:v>0</c:v>
                </c:pt>
                <c:pt idx="8">
                  <c:v>1</c:v>
                </c:pt>
                <c:pt idx="9">
                  <c:v>0</c:v>
                </c:pt>
                <c:pt idx="10">
                  <c:v>0</c:v>
                </c:pt>
                <c:pt idx="11">
                  <c:v>1</c:v>
                </c:pt>
                <c:pt idx="12">
                  <c:v>0</c:v>
                </c:pt>
                <c:pt idx="13">
                  <c:v>0</c:v>
                </c:pt>
                <c:pt idx="14">
                  <c:v>4</c:v>
                </c:pt>
                <c:pt idx="15">
                  <c:v>3</c:v>
                </c:pt>
                <c:pt idx="16">
                  <c:v>0</c:v>
                </c:pt>
                <c:pt idx="17">
                  <c:v>0</c:v>
                </c:pt>
                <c:pt idx="18">
                  <c:v>0</c:v>
                </c:pt>
                <c:pt idx="19">
                  <c:v>1</c:v>
                </c:pt>
                <c:pt idx="20">
                  <c:v>0</c:v>
                </c:pt>
                <c:pt idx="21">
                  <c:v>2</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862B-4520-B920-82BDA8D01AEF}"/>
            </c:ext>
          </c:extLst>
        </c:ser>
        <c:dLbls>
          <c:showLegendKey val="0"/>
          <c:showVal val="0"/>
          <c:showCatName val="0"/>
          <c:showSerName val="0"/>
          <c:showPercent val="0"/>
          <c:showBubbleSize val="0"/>
        </c:dLbls>
        <c:gapWidth val="0"/>
        <c:axId val="161688512"/>
        <c:axId val="1"/>
      </c:barChart>
      <c:catAx>
        <c:axId val="161688512"/>
        <c:scaling>
          <c:orientation val="minMax"/>
        </c:scaling>
        <c:delete val="0"/>
        <c:axPos val="b"/>
        <c:numFmt formatCode="General" sourceLinked="1"/>
        <c:majorTickMark val="out"/>
        <c:minorTickMark val="none"/>
        <c:tickLblPos val="nextTo"/>
        <c:spPr>
          <a:ln w="2781">
            <a:solidFill>
              <a:srgbClr val="000000"/>
            </a:solidFill>
            <a:prstDash val="solid"/>
          </a:ln>
        </c:spPr>
        <c:txPr>
          <a:bodyPr rot="0" vert="horz"/>
          <a:lstStyle/>
          <a:p>
            <a:pPr>
              <a:defRPr sz="832" b="0" i="0" u="none" strike="noStrike" baseline="0">
                <a:solidFill>
                  <a:srgbClr val="000000"/>
                </a:solidFill>
                <a:latin typeface="Arial"/>
                <a:ea typeface="Arial"/>
                <a:cs typeface="Arial"/>
              </a:defRPr>
            </a:pPr>
            <a:endParaRPr lang="es-ES"/>
          </a:p>
        </c:txPr>
        <c:crossAx val="1"/>
        <c:crosses val="autoZero"/>
        <c:auto val="1"/>
        <c:lblAlgn val="ctr"/>
        <c:lblOffset val="100"/>
        <c:tickLblSkip val="1"/>
        <c:tickMarkSkip val="1"/>
        <c:noMultiLvlLbl val="0"/>
      </c:catAx>
      <c:valAx>
        <c:axId val="1"/>
        <c:scaling>
          <c:orientation val="minMax"/>
          <c:max val="10"/>
        </c:scaling>
        <c:delete val="0"/>
        <c:axPos val="l"/>
        <c:numFmt formatCode="General" sourceLinked="1"/>
        <c:majorTickMark val="out"/>
        <c:minorTickMark val="none"/>
        <c:tickLblPos val="nextTo"/>
        <c:spPr>
          <a:ln w="2781">
            <a:solidFill>
              <a:srgbClr val="000000"/>
            </a:solidFill>
            <a:prstDash val="solid"/>
          </a:ln>
        </c:spPr>
        <c:txPr>
          <a:bodyPr rot="0" vert="horz"/>
          <a:lstStyle/>
          <a:p>
            <a:pPr>
              <a:defRPr sz="832" b="0" i="0" u="none" strike="noStrike" baseline="0">
                <a:solidFill>
                  <a:srgbClr val="000000"/>
                </a:solidFill>
                <a:latin typeface="Arial"/>
                <a:ea typeface="Arial"/>
                <a:cs typeface="Arial"/>
              </a:defRPr>
            </a:pPr>
            <a:endParaRPr lang="es-ES"/>
          </a:p>
        </c:txPr>
        <c:crossAx val="161688512"/>
        <c:crosses val="autoZero"/>
        <c:crossBetween val="between"/>
        <c:minorUnit val="1"/>
      </c:valAx>
      <c:spPr>
        <a:noFill/>
        <a:ln w="11123">
          <a:solidFill>
            <a:srgbClr val="FFFFFF"/>
          </a:solidFill>
          <a:prstDash val="solid"/>
        </a:ln>
      </c:spPr>
    </c:plotArea>
    <c:plotVisOnly val="1"/>
    <c:dispBlanksAs val="gap"/>
    <c:showDLblsOverMax val="0"/>
  </c:chart>
  <c:spPr>
    <a:solidFill>
      <a:srgbClr val="FFFFFF"/>
    </a:solidFill>
    <a:ln>
      <a:noFill/>
    </a:ln>
  </c:spPr>
  <c:txPr>
    <a:bodyPr/>
    <a:lstStyle/>
    <a:p>
      <a:pPr>
        <a:defRPr sz="832" b="0" i="0" u="none" strike="noStrike" baseline="0">
          <a:solidFill>
            <a:srgbClr val="000000"/>
          </a:solidFill>
          <a:latin typeface="Arial"/>
          <a:ea typeface="Arial"/>
          <a:cs typeface="Arial"/>
        </a:defRPr>
      </a:pPr>
      <a:endParaRPr lang="es-E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Casos</c:v>
                </c:pt>
              </c:strCache>
            </c:strRef>
          </c:tx>
          <c:spPr>
            <a:solidFill>
              <a:srgbClr val="00953A"/>
            </a:solidFill>
            <a:ln>
              <a:solidFill>
                <a:schemeClr val="tx1"/>
              </a:solidFill>
            </a:ln>
            <a:effectLst/>
          </c:spPr>
          <c:invertIfNegative val="0"/>
          <c:cat>
            <c:numRef>
              <c:f>Sheet1!$A$2:$A$27</c:f>
              <c:numCache>
                <c:formatCode>General</c:formatCode>
                <c:ptCount val="26"/>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numCache>
            </c:numRef>
          </c:cat>
          <c:val>
            <c:numRef>
              <c:f>Sheet1!$B$2:$B$27</c:f>
              <c:numCache>
                <c:formatCode>General</c:formatCode>
                <c:ptCount val="26"/>
                <c:pt idx="0">
                  <c:v>0</c:v>
                </c:pt>
                <c:pt idx="1">
                  <c:v>0</c:v>
                </c:pt>
                <c:pt idx="2">
                  <c:v>0</c:v>
                </c:pt>
                <c:pt idx="3">
                  <c:v>0</c:v>
                </c:pt>
                <c:pt idx="4">
                  <c:v>0</c:v>
                </c:pt>
                <c:pt idx="5">
                  <c:v>0</c:v>
                </c:pt>
                <c:pt idx="6">
                  <c:v>0</c:v>
                </c:pt>
                <c:pt idx="7">
                  <c:v>0</c:v>
                </c:pt>
                <c:pt idx="8">
                  <c:v>1</c:v>
                </c:pt>
                <c:pt idx="9">
                  <c:v>0</c:v>
                </c:pt>
                <c:pt idx="10">
                  <c:v>1</c:v>
                </c:pt>
                <c:pt idx="11">
                  <c:v>0</c:v>
                </c:pt>
                <c:pt idx="12">
                  <c:v>3</c:v>
                </c:pt>
                <c:pt idx="13">
                  <c:v>10</c:v>
                </c:pt>
                <c:pt idx="14">
                  <c:v>13</c:v>
                </c:pt>
                <c:pt idx="15">
                  <c:v>11</c:v>
                </c:pt>
                <c:pt idx="16">
                  <c:v>7</c:v>
                </c:pt>
                <c:pt idx="17">
                  <c:v>3</c:v>
                </c:pt>
                <c:pt idx="18">
                  <c:v>2</c:v>
                </c:pt>
                <c:pt idx="19">
                  <c:v>2</c:v>
                </c:pt>
                <c:pt idx="20">
                  <c:v>0</c:v>
                </c:pt>
                <c:pt idx="21">
                  <c:v>1</c:v>
                </c:pt>
                <c:pt idx="22">
                  <c:v>1</c:v>
                </c:pt>
                <c:pt idx="23">
                  <c:v>0</c:v>
                </c:pt>
                <c:pt idx="24">
                  <c:v>1</c:v>
                </c:pt>
                <c:pt idx="2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788A-4FAD-A27D-5FEF22BDE6C5}"/>
            </c:ext>
          </c:extLst>
        </c:ser>
        <c:dLbls>
          <c:showLegendKey val="0"/>
          <c:showVal val="0"/>
          <c:showCatName val="0"/>
          <c:showSerName val="0"/>
          <c:showPercent val="0"/>
          <c:showBubbleSize val="0"/>
        </c:dLbls>
        <c:gapWidth val="0"/>
        <c:overlap val="100"/>
        <c:axId val="-2121050312"/>
        <c:axId val="-2121036104"/>
      </c:barChart>
      <c:catAx>
        <c:axId val="-2121050312"/>
        <c:scaling>
          <c:orientation val="minMax"/>
        </c:scaling>
        <c:delete val="0"/>
        <c:axPos val="b"/>
        <c:title>
          <c:tx>
            <c:rich>
              <a:bodyPr rot="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ES" sz="1800" b="1" noProof="0" dirty="0">
                    <a:solidFill>
                      <a:schemeClr val="tx1"/>
                    </a:solidFill>
                    <a:latin typeface="Arial" panose="020B0604020202020204" pitchFamily="34" charset="0"/>
                    <a:cs typeface="Arial" panose="020B0604020202020204" pitchFamily="34" charset="0"/>
                  </a:rPr>
                  <a:t>Octubre de 2019</a:t>
                </a:r>
              </a:p>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ES" sz="2000" b="1" noProof="0" dirty="0">
                    <a:solidFill>
                      <a:schemeClr val="tx1"/>
                    </a:solidFill>
                    <a:latin typeface="Arial" panose="020B0604020202020204" pitchFamily="34" charset="0"/>
                    <a:cs typeface="Arial" panose="020B0604020202020204" pitchFamily="34" charset="0"/>
                  </a:rPr>
                  <a:t>Fecha de inicio de síntomas</a:t>
                </a:r>
              </a:p>
            </c:rich>
          </c:tx>
          <c:overlay val="0"/>
          <c:spPr>
            <a:noFill/>
            <a:ln>
              <a:noFill/>
            </a:ln>
            <a:effectLst/>
          </c:sp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21036104"/>
        <c:crosses val="autoZero"/>
        <c:auto val="1"/>
        <c:lblAlgn val="ctr"/>
        <c:lblOffset val="100"/>
        <c:tickLblSkip val="2"/>
        <c:noMultiLvlLbl val="0"/>
      </c:catAx>
      <c:valAx>
        <c:axId val="-2121036104"/>
        <c:scaling>
          <c:orientation val="minMax"/>
          <c:max val="14"/>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b="1">
                    <a:solidFill>
                      <a:schemeClr val="tx1"/>
                    </a:solidFill>
                    <a:latin typeface="Arial" panose="020B0604020202020204" pitchFamily="34" charset="0"/>
                    <a:cs typeface="Arial" panose="020B0604020202020204" pitchFamily="34" charset="0"/>
                  </a:rPr>
                  <a:t>Número de casos</a:t>
                </a:r>
              </a:p>
            </c:rich>
          </c:tx>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21050312"/>
        <c:crosses val="autoZero"/>
        <c:crossBetween val="between"/>
        <c:majorUnit val="2"/>
        <c:minorUnit val="1"/>
      </c:valAx>
      <c:spPr>
        <a:noFill/>
        <a:ln>
          <a:noFill/>
        </a:ln>
        <a:effectLst/>
      </c:spPr>
    </c:plotArea>
    <c:plotVisOnly val="1"/>
    <c:dispBlanksAs val="gap"/>
    <c:showDLblsOverMax val="0"/>
  </c:chart>
  <c:spPr>
    <a:noFill/>
    <a:ln>
      <a:noFill/>
    </a:ln>
    <a:effectLst/>
  </c:spPr>
  <c:txPr>
    <a:bodyPr/>
    <a:lstStyle/>
    <a:p>
      <a:pPr>
        <a:defRPr/>
      </a:pPr>
      <a:endParaRPr lang="es-ES"/>
    </a:p>
  </c:txPr>
  <c:externalData r:id="rId2">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Número de casos</c:v>
                </c:pt>
              </c:strCache>
            </c:strRef>
          </c:tx>
          <c:spPr>
            <a:solidFill>
              <a:srgbClr val="00953A"/>
            </a:solidFill>
            <a:ln>
              <a:solidFill>
                <a:schemeClr val="tx1"/>
              </a:solidFill>
            </a:ln>
            <a:effectLst/>
          </c:spPr>
          <c:invertIfNegative val="0"/>
          <c:cat>
            <c:numRef>
              <c:f>Sheet1!$A$2:$A$18</c:f>
              <c:numCache>
                <c:formatCode>General</c:formatCode>
                <c:ptCount val="17"/>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numCache>
            </c:numRef>
          </c:cat>
          <c:val>
            <c:numRef>
              <c:f>Sheet1!$B$2:$B$18</c:f>
              <c:numCache>
                <c:formatCode>General</c:formatCode>
                <c:ptCount val="17"/>
                <c:pt idx="0">
                  <c:v>0</c:v>
                </c:pt>
                <c:pt idx="1">
                  <c:v>0</c:v>
                </c:pt>
                <c:pt idx="2">
                  <c:v>0</c:v>
                </c:pt>
                <c:pt idx="3">
                  <c:v>0</c:v>
                </c:pt>
                <c:pt idx="4">
                  <c:v>0</c:v>
                </c:pt>
                <c:pt idx="5">
                  <c:v>0</c:v>
                </c:pt>
                <c:pt idx="6">
                  <c:v>6</c:v>
                </c:pt>
                <c:pt idx="7">
                  <c:v>8</c:v>
                </c:pt>
                <c:pt idx="8">
                  <c:v>12</c:v>
                </c:pt>
                <c:pt idx="9">
                  <c:v>6</c:v>
                </c:pt>
                <c:pt idx="10">
                  <c:v>4</c:v>
                </c:pt>
                <c:pt idx="11">
                  <c:v>2</c:v>
                </c:pt>
                <c:pt idx="12">
                  <c:v>0</c:v>
                </c:pt>
                <c:pt idx="13">
                  <c:v>0</c:v>
                </c:pt>
                <c:pt idx="14">
                  <c:v>0</c:v>
                </c:pt>
                <c:pt idx="1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1A60-4EFA-BE4B-EA2E14C3A9A7}"/>
            </c:ext>
          </c:extLst>
        </c:ser>
        <c:dLbls>
          <c:showLegendKey val="0"/>
          <c:showVal val="0"/>
          <c:showCatName val="0"/>
          <c:showSerName val="0"/>
          <c:showPercent val="0"/>
          <c:showBubbleSize val="0"/>
        </c:dLbls>
        <c:gapWidth val="0"/>
        <c:overlap val="-27"/>
        <c:axId val="1243350431"/>
        <c:axId val="1243351391"/>
      </c:barChart>
      <c:catAx>
        <c:axId val="1243350431"/>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US" sz="1600" baseline="0"/>
                  <a:t>Diciembre</a:t>
                </a:r>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ES"/>
            </a:p>
          </c:txPr>
        </c:title>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ES"/>
          </a:p>
        </c:txPr>
        <c:crossAx val="1243351391"/>
        <c:crosses val="autoZero"/>
        <c:auto val="1"/>
        <c:lblAlgn val="ctr"/>
        <c:lblOffset val="100"/>
        <c:noMultiLvlLbl val="0"/>
      </c:catAx>
      <c:valAx>
        <c:axId val="1243351391"/>
        <c:scaling>
          <c:orientation val="minMax"/>
        </c:scaling>
        <c:delete val="0"/>
        <c:axPos val="l"/>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US" sz="1600" baseline="0"/>
                  <a:t>Número de casos</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E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ES"/>
          </a:p>
        </c:txPr>
        <c:crossAx val="1243350431"/>
        <c:crosses val="autoZero"/>
        <c:crossBetween val="between"/>
      </c:valAx>
      <c:spPr>
        <a:noFill/>
        <a:ln>
          <a:noFill/>
        </a:ln>
        <a:effectLst/>
      </c:spPr>
    </c:plotArea>
    <c:plotVisOnly val="1"/>
    <c:dispBlanksAs val="gap"/>
    <c:showDLblsOverMax val="0"/>
  </c:chart>
  <c:spPr>
    <a:noFill/>
    <a:ln>
      <a:noFill/>
    </a:ln>
    <a:effectLst/>
  </c:spPr>
  <c:txPr>
    <a:bodyPr/>
    <a:lstStyle/>
    <a:p>
      <a:pPr>
        <a:defRPr sz="1100" baseline="0"/>
      </a:pPr>
      <a:endParaRPr lang="es-E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baseline="0">
                <a:solidFill>
                  <a:sysClr val="windowText" lastClr="000000"/>
                </a:solidFill>
                <a:effectLst/>
              </a:rPr>
              <a:t>Casos de gastroenteritis, pueblo A, enero de 2016</a:t>
            </a:r>
            <a:endParaRPr lang="en-US" sz="1400">
              <a:solidFill>
                <a:sysClr val="windowText" lastClr="000000"/>
              </a:solidFill>
              <a:effectLst/>
            </a:endParaRPr>
          </a:p>
        </c:rich>
      </c:tx>
      <c:overlay val="0"/>
      <c:spPr>
        <a:solidFill>
          <a:sysClr val="window" lastClr="FFFFFF"/>
        </a:solidFill>
        <a:ln>
          <a:noFill/>
        </a:ln>
        <a:effectLst/>
      </c:spPr>
    </c:title>
    <c:autoTitleDeleted val="0"/>
    <c:plotArea>
      <c:layout>
        <c:manualLayout>
          <c:layoutTarget val="inner"/>
          <c:xMode val="edge"/>
          <c:yMode val="edge"/>
          <c:x val="9.4328112832049837E-2"/>
          <c:y val="0.194282954214057"/>
          <c:w val="0.87233855383461678"/>
          <c:h val="0.61498432487605703"/>
        </c:manualLayout>
      </c:layout>
      <c:barChart>
        <c:barDir val="col"/>
        <c:grouping val="clustered"/>
        <c:varyColors val="0"/>
        <c:ser>
          <c:idx val="0"/>
          <c:order val="0"/>
          <c:spPr>
            <a:solidFill>
              <a:srgbClr val="00953A"/>
            </a:solidFill>
            <a:ln>
              <a:solidFill>
                <a:schemeClr val="dk1"/>
              </a:solidFill>
            </a:ln>
            <a:effectLst/>
          </c:spPr>
          <c:invertIfNegative val="0"/>
          <c:val>
            <c:numRef>
              <c:f>Sheet1!$E$3:$T$3</c:f>
              <c:numCache>
                <c:formatCode>General</c:formatCode>
                <c:ptCount val="16"/>
                <c:pt idx="0">
                  <c:v>0</c:v>
                </c:pt>
                <c:pt idx="1">
                  <c:v>0</c:v>
                </c:pt>
                <c:pt idx="2">
                  <c:v>1</c:v>
                </c:pt>
                <c:pt idx="3">
                  <c:v>3</c:v>
                </c:pt>
                <c:pt idx="4">
                  <c:v>8</c:v>
                </c:pt>
                <c:pt idx="5">
                  <c:v>6</c:v>
                </c:pt>
                <c:pt idx="6">
                  <c:v>3</c:v>
                </c:pt>
                <c:pt idx="7">
                  <c:v>1</c:v>
                </c:pt>
                <c:pt idx="8">
                  <c:v>2</c:v>
                </c:pt>
                <c:pt idx="9">
                  <c:v>1</c:v>
                </c:pt>
                <c:pt idx="10">
                  <c:v>0</c:v>
                </c:pt>
                <c:pt idx="11">
                  <c:v>2</c:v>
                </c:pt>
                <c:pt idx="12">
                  <c:v>0</c:v>
                </c:pt>
                <c:pt idx="13">
                  <c:v>1</c:v>
                </c:pt>
                <c:pt idx="14">
                  <c:v>0</c:v>
                </c:pt>
                <c:pt idx="15">
                  <c:v>0</c:v>
                </c:pt>
              </c:numCache>
            </c:numRef>
          </c:val>
          <c:extLst xmlns:mc="http://schemas.openxmlformats.org/markup-compatibility/2006" xmlns:c14="http://schemas.microsoft.com/office/drawing/2007/8/2/chart" xmlns:c16="http://schemas.microsoft.com/office/drawing/2014/chart" xmlns:c15="http://schemas.microsoft.com/office/drawing/2012/chart">
            <c:ext xmlns:c16="http://schemas.microsoft.com/office/drawing/2014/chart" uri="{C3380CC4-5D6E-409C-BE32-E72D297353CC}">
              <c16:uniqueId val="{00000000-0269-4F23-8655-2863C13473B3}"/>
            </c:ext>
          </c:extLst>
        </c:ser>
        <c:dLbls>
          <c:showLegendKey val="0"/>
          <c:showVal val="0"/>
          <c:showCatName val="0"/>
          <c:showSerName val="0"/>
          <c:showPercent val="0"/>
          <c:showBubbleSize val="0"/>
        </c:dLbls>
        <c:gapWidth val="0"/>
        <c:overlap val="-27"/>
        <c:axId val="-2130993480"/>
        <c:axId val="-2130987080"/>
        <c:extLst xmlns:mc="http://schemas.openxmlformats.org/markup-compatibility/2006" xmlns:c14="http://schemas.microsoft.com/office/drawing/2007/8/2/chart" xmlns:c16="http://schemas.microsoft.com/office/drawing/2014/chart" xmlns:c15="http://schemas.microsoft.com/office/drawing/2012/chart">
          <c:ext xmlns:c15="http://schemas.microsoft.com/office/drawing/2012/chart" uri="{02D57815-91ED-43cb-92C2-25804820EDAC}">
            <c15:filteredBarSeries>
              <c15:ser>
                <c:idx val="1"/>
                <c:order val="1"/>
                <c:spPr>
                  <a:solidFill>
                    <a:schemeClr val="accent2"/>
                  </a:solidFill>
                  <a:ln>
                    <a:noFill/>
                  </a:ln>
                  <a:effectLst/>
                </c:spPr>
                <c:invertIfNegative val="0"/>
                <c:val>
                  <c:numRef>
                    <c:extLst xmlns:mc="http://schemas.openxmlformats.org/markup-compatibility/2006" xmlns:c14="http://schemas.microsoft.com/office/drawing/2007/8/2/chart" xmlns:c16="http://schemas.microsoft.com/office/drawing/2014/chart">
                      <c:ext uri="{02D57815-91ED-43cb-92C2-25804820EDAC}">
                        <c15:formulaRef>
                          <c15:sqref>Sheet1!$E$4:$T$4</c15:sqref>
                        </c15:formulaRef>
                      </c:ext>
                    </c:extLst>
                    <c:numCache>
                      <c:formatCode>General</c:formatCode>
                      <c:ptCount val="16"/>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0269-4F23-8655-2863C13473B3}"/>
                  </c:ext>
                </c:extLst>
              </c15:ser>
            </c15:filteredBarSeries>
          </c:ext>
        </c:extLst>
      </c:barChart>
      <c:catAx>
        <c:axId val="-213099348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Horas</a:t>
                </a:r>
              </a:p>
            </c:rich>
          </c:tx>
          <c:overlay val="0"/>
          <c:spPr>
            <a:noFill/>
            <a:ln>
              <a:noFill/>
            </a:ln>
            <a:effectLst/>
          </c:spPr>
        </c:title>
        <c:majorTickMark val="out"/>
        <c:minorTickMark val="none"/>
        <c:tickLblPos val="nextTo"/>
        <c:spPr>
          <a:noFill/>
          <a:ln w="9525" cap="flat" cmpd="sng" algn="ctr">
            <a:solidFill>
              <a:schemeClr val="dk1"/>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ES"/>
          </a:p>
        </c:txPr>
        <c:crossAx val="-2130987080"/>
        <c:crosses val="autoZero"/>
        <c:auto val="1"/>
        <c:lblAlgn val="ctr"/>
        <c:lblOffset val="100"/>
        <c:noMultiLvlLbl val="0"/>
      </c:catAx>
      <c:valAx>
        <c:axId val="-2130987080"/>
        <c:scaling>
          <c:orientation val="minMax"/>
        </c:scaling>
        <c:delete val="0"/>
        <c:axPos val="l"/>
        <c:majorGridlines>
          <c:spPr>
            <a:ln w="9525" cap="flat" cmpd="sng" algn="ctr">
              <a:noFill/>
              <a:round/>
            </a:ln>
            <a:effectLst/>
          </c:spPr>
        </c:majorGridlines>
        <c:title>
          <c:tx>
            <c:rich>
              <a:bodyPr/>
              <a:lstStyle/>
              <a:p>
                <a:pPr>
                  <a:defRPr b="0"/>
                </a:pPr>
                <a:r>
                  <a:rPr lang="en-US" b="0"/>
                  <a:t>Número </a:t>
                </a:r>
                <a:r>
                  <a:rPr lang="en-US" b="0" baseline="0"/>
                  <a:t>de casos</a:t>
                </a:r>
                <a:endParaRPr lang="en-US" b="0"/>
              </a:p>
            </c:rich>
          </c:tx>
          <c:layout>
            <c:manualLayout>
              <c:xMode val="edge"/>
              <c:yMode val="edge"/>
              <c:x val="0"/>
              <c:y val="0.31905255819864264"/>
            </c:manualLayout>
          </c:layout>
          <c:overlay val="0"/>
        </c:title>
        <c:numFmt formatCode="General" sourceLinked="1"/>
        <c:majorTickMark val="out"/>
        <c:minorTickMark val="none"/>
        <c:tickLblPos val="nextTo"/>
        <c:spPr>
          <a:noFill/>
          <a:ln>
            <a:solidFill>
              <a:schemeClr val="dk1"/>
            </a:solid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ES"/>
          </a:p>
        </c:txPr>
        <c:crossAx val="-2130993480"/>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solidFill>
      <a:round/>
    </a:ln>
    <a:effectLst/>
  </c:spPr>
  <c:txPr>
    <a:bodyPr/>
    <a:lstStyle/>
    <a:p>
      <a:pPr>
        <a:defRPr/>
      </a:pPr>
      <a:endParaRPr lang="es-ES"/>
    </a:p>
  </c:txPr>
  <c:externalData r:id="rId2">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6374335460591"/>
          <c:y val="4.8093646956512734E-2"/>
          <c:w val="0.83277389745767505"/>
          <c:h val="0.72185473100635145"/>
        </c:manualLayout>
      </c:layout>
      <c:barChart>
        <c:barDir val="col"/>
        <c:grouping val="clustered"/>
        <c:varyColors val="0"/>
        <c:ser>
          <c:idx val="0"/>
          <c:order val="0"/>
          <c:tx>
            <c:strRef>
              <c:f>Sheet1!$B$1</c:f>
              <c:strCache>
                <c:ptCount val="1"/>
                <c:pt idx="0">
                  <c:v>Número de casos</c:v>
                </c:pt>
              </c:strCache>
            </c:strRef>
          </c:tx>
          <c:spPr>
            <a:solidFill>
              <a:srgbClr val="00953A"/>
            </a:solidFill>
            <a:ln>
              <a:solidFill>
                <a:schemeClr val="tx1"/>
              </a:solidFill>
            </a:ln>
            <a:effectLst/>
          </c:spPr>
          <c:invertIfNegative val="0"/>
          <c:cat>
            <c:numRef>
              <c:f>Sheet1!$A$2:$A$18</c:f>
              <c:numCache>
                <c:formatCode>General</c:formatCode>
                <c:ptCount val="17"/>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numCache>
            </c:numRef>
          </c:cat>
          <c:val>
            <c:numRef>
              <c:f>Sheet1!$B$2:$B$18</c:f>
              <c:numCache>
                <c:formatCode>General</c:formatCode>
                <c:ptCount val="17"/>
                <c:pt idx="0">
                  <c:v>0</c:v>
                </c:pt>
                <c:pt idx="1">
                  <c:v>0</c:v>
                </c:pt>
                <c:pt idx="2">
                  <c:v>0</c:v>
                </c:pt>
                <c:pt idx="3">
                  <c:v>0</c:v>
                </c:pt>
                <c:pt idx="4">
                  <c:v>0</c:v>
                </c:pt>
                <c:pt idx="5">
                  <c:v>0</c:v>
                </c:pt>
                <c:pt idx="6">
                  <c:v>6</c:v>
                </c:pt>
                <c:pt idx="7">
                  <c:v>8</c:v>
                </c:pt>
                <c:pt idx="8">
                  <c:v>12</c:v>
                </c:pt>
                <c:pt idx="9">
                  <c:v>6</c:v>
                </c:pt>
                <c:pt idx="10">
                  <c:v>4</c:v>
                </c:pt>
                <c:pt idx="11">
                  <c:v>2</c:v>
                </c:pt>
                <c:pt idx="12">
                  <c:v>0</c:v>
                </c:pt>
                <c:pt idx="13">
                  <c:v>0</c:v>
                </c:pt>
                <c:pt idx="14">
                  <c:v>0</c:v>
                </c:pt>
                <c:pt idx="1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C4A5-4B89-A0C6-9821D653C3D8}"/>
            </c:ext>
          </c:extLst>
        </c:ser>
        <c:dLbls>
          <c:showLegendKey val="0"/>
          <c:showVal val="0"/>
          <c:showCatName val="0"/>
          <c:showSerName val="0"/>
          <c:showPercent val="0"/>
          <c:showBubbleSize val="0"/>
        </c:dLbls>
        <c:gapWidth val="0"/>
        <c:overlap val="-27"/>
        <c:axId val="1243350431"/>
        <c:axId val="1243351391"/>
      </c:barChart>
      <c:catAx>
        <c:axId val="1243350431"/>
        <c:scaling>
          <c:orientation val="minMax"/>
        </c:scaling>
        <c:delete val="0"/>
        <c:axPos val="b"/>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a:t>Diciembre</a:t>
                </a:r>
              </a:p>
            </c:rich>
          </c:tx>
          <c:layout>
            <c:manualLayout>
              <c:xMode val="edge"/>
              <c:yMode val="edge"/>
              <c:x val="0.461579090004196"/>
              <c:y val="0.9079629159915727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s-ES"/>
            </a:p>
          </c:txPr>
        </c:title>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s-ES"/>
          </a:p>
        </c:txPr>
        <c:crossAx val="1243351391"/>
        <c:crosses val="autoZero"/>
        <c:auto val="1"/>
        <c:lblAlgn val="ctr"/>
        <c:lblOffset val="100"/>
        <c:noMultiLvlLbl val="0"/>
      </c:catAx>
      <c:valAx>
        <c:axId val="124335139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a:t>#f Casos</a:t>
                </a:r>
              </a:p>
            </c:rich>
          </c:tx>
          <c:layout>
            <c:manualLayout>
              <c:xMode val="edge"/>
              <c:yMode val="edge"/>
              <c:x val="1.866729930002271E-2"/>
              <c:y val="0.27498149423085883"/>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s-E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s-ES"/>
          </a:p>
        </c:txPr>
        <c:crossAx val="1243350431"/>
        <c:crosses val="autoZero"/>
        <c:crossBetween val="between"/>
      </c:valAx>
      <c:spPr>
        <a:noFill/>
        <a:ln>
          <a:noFill/>
        </a:ln>
        <a:effectLst/>
      </c:spPr>
    </c:plotArea>
    <c:plotVisOnly val="1"/>
    <c:dispBlanksAs val="gap"/>
    <c:showDLblsOverMax val="0"/>
  </c:chart>
  <c:spPr>
    <a:noFill/>
    <a:ln>
      <a:noFill/>
    </a:ln>
    <a:effectLst/>
  </c:spPr>
  <c:txPr>
    <a:bodyPr/>
    <a:lstStyle/>
    <a:p>
      <a:pPr>
        <a:defRPr sz="1200"/>
      </a:pPr>
      <a:endParaRPr lang="es-E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Número de casos</c:v>
                </c:pt>
              </c:strCache>
            </c:strRef>
          </c:tx>
          <c:spPr>
            <a:solidFill>
              <a:srgbClr val="00953A"/>
            </a:solidFill>
            <a:ln>
              <a:solidFill>
                <a:schemeClr val="tx1"/>
              </a:solidFill>
            </a:ln>
            <a:effectLst/>
          </c:spPr>
          <c:invertIfNegative val="0"/>
          <c:cat>
            <c:numRef>
              <c:f>Sheet1!$A$2:$A$18</c:f>
              <c:numCache>
                <c:formatCode>General</c:formatCode>
                <c:ptCount val="17"/>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numCache>
            </c:numRef>
          </c:cat>
          <c:val>
            <c:numRef>
              <c:f>Sheet1!$B$2:$B$18</c:f>
              <c:numCache>
                <c:formatCode>General</c:formatCode>
                <c:ptCount val="17"/>
                <c:pt idx="0">
                  <c:v>0</c:v>
                </c:pt>
                <c:pt idx="1">
                  <c:v>0</c:v>
                </c:pt>
                <c:pt idx="2">
                  <c:v>0</c:v>
                </c:pt>
                <c:pt idx="3">
                  <c:v>0</c:v>
                </c:pt>
                <c:pt idx="4">
                  <c:v>0</c:v>
                </c:pt>
                <c:pt idx="5">
                  <c:v>0</c:v>
                </c:pt>
                <c:pt idx="6">
                  <c:v>6</c:v>
                </c:pt>
                <c:pt idx="7">
                  <c:v>8</c:v>
                </c:pt>
                <c:pt idx="8">
                  <c:v>12</c:v>
                </c:pt>
                <c:pt idx="9">
                  <c:v>6</c:v>
                </c:pt>
                <c:pt idx="10">
                  <c:v>4</c:v>
                </c:pt>
                <c:pt idx="11">
                  <c:v>2</c:v>
                </c:pt>
                <c:pt idx="12">
                  <c:v>0</c:v>
                </c:pt>
                <c:pt idx="13">
                  <c:v>0</c:v>
                </c:pt>
                <c:pt idx="14">
                  <c:v>0</c:v>
                </c:pt>
                <c:pt idx="1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E665-48FB-B3A8-DBEDDBFCED44}"/>
            </c:ext>
          </c:extLst>
        </c:ser>
        <c:dLbls>
          <c:showLegendKey val="0"/>
          <c:showVal val="0"/>
          <c:showCatName val="0"/>
          <c:showSerName val="0"/>
          <c:showPercent val="0"/>
          <c:showBubbleSize val="0"/>
        </c:dLbls>
        <c:gapWidth val="0"/>
        <c:overlap val="-27"/>
        <c:axId val="1243350431"/>
        <c:axId val="1243351391"/>
      </c:barChart>
      <c:catAx>
        <c:axId val="1243350431"/>
        <c:scaling>
          <c:orientation val="minMax"/>
        </c:scaling>
        <c:delete val="0"/>
        <c:axPos val="b"/>
        <c:title>
          <c:tx>
            <c:rich>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r>
                  <a:rPr lang="en-US" sz="1800">
                    <a:solidFill>
                      <a:schemeClr val="tx1"/>
                    </a:solidFill>
                  </a:rPr>
                  <a:t>Diciembre</a:t>
                </a:r>
              </a:p>
            </c:rich>
          </c:tx>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s-ES"/>
          </a:p>
        </c:txPr>
        <c:crossAx val="1243351391"/>
        <c:crosses val="autoZero"/>
        <c:auto val="1"/>
        <c:lblAlgn val="ctr"/>
        <c:lblOffset val="100"/>
        <c:noMultiLvlLbl val="0"/>
      </c:catAx>
      <c:valAx>
        <c:axId val="124335139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solidFill>
                    <a:latin typeface="+mn-lt"/>
                    <a:ea typeface="+mn-ea"/>
                    <a:cs typeface="+mn-cs"/>
                  </a:defRPr>
                </a:pPr>
                <a:r>
                  <a:rPr lang="en-US" sz="1800">
                    <a:solidFill>
                      <a:schemeClr val="tx1"/>
                    </a:solidFill>
                  </a:rPr>
                  <a:t># Casos</a:t>
                </a:r>
              </a:p>
            </c:rich>
          </c:tx>
          <c:layout>
            <c:manualLayout>
              <c:xMode val="edge"/>
              <c:yMode val="edge"/>
              <c:x val="2.1444244542059846E-2"/>
              <c:y val="0.30011342871784791"/>
            </c:manualLayout>
          </c:layout>
          <c:overlay val="0"/>
          <c:spPr>
            <a:noFill/>
            <a:ln>
              <a:noFill/>
            </a:ln>
            <a:effectLst/>
          </c:spPr>
          <c:txPr>
            <a:bodyPr rot="-54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s-ES"/>
          </a:p>
        </c:txPr>
        <c:crossAx val="124335043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Número de casos</c:v>
                </c:pt>
              </c:strCache>
            </c:strRef>
          </c:tx>
          <c:spPr>
            <a:solidFill>
              <a:srgbClr val="00953A"/>
            </a:solidFill>
            <a:ln>
              <a:solidFill>
                <a:schemeClr val="tx1"/>
              </a:solidFill>
            </a:ln>
            <a:effectLst/>
          </c:spPr>
          <c:invertIfNegative val="0"/>
          <c:cat>
            <c:numRef>
              <c:f>Sheet1!$A$2:$A$18</c:f>
              <c:numCache>
                <c:formatCode>General</c:formatCode>
                <c:ptCount val="17"/>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numCache>
            </c:numRef>
          </c:cat>
          <c:val>
            <c:numRef>
              <c:f>Sheet1!$B$2:$B$18</c:f>
              <c:numCache>
                <c:formatCode>General</c:formatCode>
                <c:ptCount val="17"/>
                <c:pt idx="0">
                  <c:v>0</c:v>
                </c:pt>
                <c:pt idx="1">
                  <c:v>0</c:v>
                </c:pt>
                <c:pt idx="2">
                  <c:v>0</c:v>
                </c:pt>
                <c:pt idx="3">
                  <c:v>0</c:v>
                </c:pt>
                <c:pt idx="4">
                  <c:v>0</c:v>
                </c:pt>
                <c:pt idx="5">
                  <c:v>0</c:v>
                </c:pt>
                <c:pt idx="6">
                  <c:v>6</c:v>
                </c:pt>
                <c:pt idx="7">
                  <c:v>8</c:v>
                </c:pt>
                <c:pt idx="8">
                  <c:v>12</c:v>
                </c:pt>
                <c:pt idx="9">
                  <c:v>6</c:v>
                </c:pt>
                <c:pt idx="10">
                  <c:v>4</c:v>
                </c:pt>
                <c:pt idx="11">
                  <c:v>2</c:v>
                </c:pt>
                <c:pt idx="12">
                  <c:v>0</c:v>
                </c:pt>
                <c:pt idx="13">
                  <c:v>0</c:v>
                </c:pt>
                <c:pt idx="14">
                  <c:v>0</c:v>
                </c:pt>
                <c:pt idx="1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0037-4172-A24A-B643C4368951}"/>
            </c:ext>
          </c:extLst>
        </c:ser>
        <c:dLbls>
          <c:showLegendKey val="0"/>
          <c:showVal val="0"/>
          <c:showCatName val="0"/>
          <c:showSerName val="0"/>
          <c:showPercent val="0"/>
          <c:showBubbleSize val="0"/>
        </c:dLbls>
        <c:gapWidth val="0"/>
        <c:overlap val="-27"/>
        <c:axId val="1243350431"/>
        <c:axId val="1243351391"/>
      </c:barChart>
      <c:catAx>
        <c:axId val="1243350431"/>
        <c:scaling>
          <c:orientation val="minMax"/>
        </c:scaling>
        <c:delete val="0"/>
        <c:axPos val="b"/>
        <c:title>
          <c:tx>
            <c:rich>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r>
                  <a:rPr lang="en-US" sz="1800">
                    <a:solidFill>
                      <a:schemeClr val="tx1"/>
                    </a:solidFill>
                  </a:rPr>
                  <a:t>Diciembre</a:t>
                </a:r>
              </a:p>
            </c:rich>
          </c:tx>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crossAx val="1243351391"/>
        <c:crosses val="autoZero"/>
        <c:auto val="1"/>
        <c:lblAlgn val="ctr"/>
        <c:lblOffset val="100"/>
        <c:noMultiLvlLbl val="0"/>
      </c:catAx>
      <c:valAx>
        <c:axId val="124335139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solidFill>
                    <a:latin typeface="+mn-lt"/>
                    <a:ea typeface="+mn-ea"/>
                    <a:cs typeface="+mn-cs"/>
                  </a:defRPr>
                </a:pPr>
                <a:r>
                  <a:rPr lang="en-US" sz="1800" baseline="0">
                    <a:solidFill>
                      <a:schemeClr val="tx1"/>
                    </a:solidFill>
                  </a:rPr>
                  <a:t># Casos</a:t>
                </a:r>
                <a:endParaRPr lang="en-US" sz="1800">
                  <a:solidFill>
                    <a:schemeClr val="tx1"/>
                  </a:solidFill>
                </a:endParaRPr>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s-ES"/>
          </a:p>
        </c:txPr>
        <c:crossAx val="124335043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Número de casos</c:v>
                </c:pt>
              </c:strCache>
            </c:strRef>
          </c:tx>
          <c:spPr>
            <a:solidFill>
              <a:srgbClr val="00953A"/>
            </a:solidFill>
            <a:ln>
              <a:solidFill>
                <a:schemeClr val="tx1"/>
              </a:solidFill>
            </a:ln>
            <a:effectLst/>
          </c:spPr>
          <c:invertIfNegative val="0"/>
          <c:cat>
            <c:numRef>
              <c:f>Sheet1!$A$2:$A$18</c:f>
              <c:numCache>
                <c:formatCode>General</c:formatCode>
                <c:ptCount val="17"/>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numCache>
            </c:numRef>
          </c:cat>
          <c:val>
            <c:numRef>
              <c:f>Sheet1!$B$2:$B$18</c:f>
              <c:numCache>
                <c:formatCode>General</c:formatCode>
                <c:ptCount val="17"/>
                <c:pt idx="0">
                  <c:v>0</c:v>
                </c:pt>
                <c:pt idx="1">
                  <c:v>0</c:v>
                </c:pt>
                <c:pt idx="2">
                  <c:v>0</c:v>
                </c:pt>
                <c:pt idx="3">
                  <c:v>0</c:v>
                </c:pt>
                <c:pt idx="4">
                  <c:v>0</c:v>
                </c:pt>
                <c:pt idx="5">
                  <c:v>0</c:v>
                </c:pt>
                <c:pt idx="6">
                  <c:v>6</c:v>
                </c:pt>
                <c:pt idx="7">
                  <c:v>8</c:v>
                </c:pt>
                <c:pt idx="8">
                  <c:v>12</c:v>
                </c:pt>
                <c:pt idx="9">
                  <c:v>6</c:v>
                </c:pt>
                <c:pt idx="10">
                  <c:v>4</c:v>
                </c:pt>
                <c:pt idx="11">
                  <c:v>2</c:v>
                </c:pt>
                <c:pt idx="12">
                  <c:v>0</c:v>
                </c:pt>
                <c:pt idx="13">
                  <c:v>0</c:v>
                </c:pt>
                <c:pt idx="14">
                  <c:v>0</c:v>
                </c:pt>
                <c:pt idx="1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FFAD-4E68-93EF-B172F1115835}"/>
            </c:ext>
          </c:extLst>
        </c:ser>
        <c:dLbls>
          <c:showLegendKey val="0"/>
          <c:showVal val="0"/>
          <c:showCatName val="0"/>
          <c:showSerName val="0"/>
          <c:showPercent val="0"/>
          <c:showBubbleSize val="0"/>
        </c:dLbls>
        <c:gapWidth val="0"/>
        <c:overlap val="-27"/>
        <c:axId val="1243350431"/>
        <c:axId val="1243351391"/>
      </c:barChart>
      <c:catAx>
        <c:axId val="1243350431"/>
        <c:scaling>
          <c:orientation val="minMax"/>
        </c:scaling>
        <c:delete val="0"/>
        <c:axPos val="b"/>
        <c:title>
          <c:tx>
            <c:rich>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Diciembre</a:t>
                </a:r>
              </a:p>
            </c:rich>
          </c:tx>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s-ES"/>
            </a:p>
          </c:txPr>
        </c:title>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s-ES"/>
          </a:p>
        </c:txPr>
        <c:crossAx val="1243351391"/>
        <c:crosses val="autoZero"/>
        <c:auto val="1"/>
        <c:lblAlgn val="ctr"/>
        <c:lblOffset val="100"/>
        <c:noMultiLvlLbl val="0"/>
      </c:catAx>
      <c:valAx>
        <c:axId val="124335139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 Casos</a:t>
                </a:r>
              </a:p>
            </c:rich>
          </c:tx>
          <c:layout>
            <c:manualLayout>
              <c:xMode val="edge"/>
              <c:yMode val="edge"/>
              <c:x val="2.1444244542059846E-2"/>
              <c:y val="0.33709261425694809"/>
            </c:manualLayout>
          </c:layout>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s-E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s-ES"/>
          </a:p>
        </c:txPr>
        <c:crossAx val="1243350431"/>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es-E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Número de casos</c:v>
                </c:pt>
              </c:strCache>
            </c:strRef>
          </c:tx>
          <c:spPr>
            <a:solidFill>
              <a:srgbClr val="00953A"/>
            </a:solidFill>
            <a:ln>
              <a:solidFill>
                <a:schemeClr val="tx1"/>
              </a:solidFill>
            </a:ln>
            <a:effectLst/>
          </c:spPr>
          <c:invertIfNegative val="0"/>
          <c:cat>
            <c:numRef>
              <c:f>Sheet1!$A$2:$A$18</c:f>
              <c:numCache>
                <c:formatCode>General</c:formatCode>
                <c:ptCount val="17"/>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numCache>
            </c:numRef>
          </c:cat>
          <c:val>
            <c:numRef>
              <c:f>Sheet1!$B$2:$B$18</c:f>
              <c:numCache>
                <c:formatCode>General</c:formatCode>
                <c:ptCount val="17"/>
                <c:pt idx="0">
                  <c:v>0</c:v>
                </c:pt>
                <c:pt idx="1">
                  <c:v>0</c:v>
                </c:pt>
                <c:pt idx="2">
                  <c:v>0</c:v>
                </c:pt>
                <c:pt idx="3">
                  <c:v>0</c:v>
                </c:pt>
                <c:pt idx="4">
                  <c:v>0</c:v>
                </c:pt>
                <c:pt idx="5">
                  <c:v>0</c:v>
                </c:pt>
                <c:pt idx="6">
                  <c:v>6</c:v>
                </c:pt>
                <c:pt idx="7">
                  <c:v>8</c:v>
                </c:pt>
                <c:pt idx="8">
                  <c:v>12</c:v>
                </c:pt>
                <c:pt idx="9">
                  <c:v>6</c:v>
                </c:pt>
                <c:pt idx="10">
                  <c:v>4</c:v>
                </c:pt>
                <c:pt idx="11">
                  <c:v>2</c:v>
                </c:pt>
                <c:pt idx="12">
                  <c:v>0</c:v>
                </c:pt>
                <c:pt idx="13">
                  <c:v>0</c:v>
                </c:pt>
                <c:pt idx="14">
                  <c:v>0</c:v>
                </c:pt>
                <c:pt idx="1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43FC-4168-86E5-2400F937D4C2}"/>
            </c:ext>
          </c:extLst>
        </c:ser>
        <c:dLbls>
          <c:showLegendKey val="0"/>
          <c:showVal val="0"/>
          <c:showCatName val="0"/>
          <c:showSerName val="0"/>
          <c:showPercent val="0"/>
          <c:showBubbleSize val="0"/>
        </c:dLbls>
        <c:gapWidth val="0"/>
        <c:overlap val="-27"/>
        <c:axId val="1243350431"/>
        <c:axId val="1243351391"/>
      </c:barChart>
      <c:catAx>
        <c:axId val="1243350431"/>
        <c:scaling>
          <c:orientation val="minMax"/>
        </c:scaling>
        <c:delete val="0"/>
        <c:axPos val="b"/>
        <c:title>
          <c:tx>
            <c:rich>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r>
                  <a:rPr lang="en-US" sz="1800">
                    <a:solidFill>
                      <a:schemeClr val="tx1"/>
                    </a:solidFill>
                  </a:rPr>
                  <a:t>Diciembre</a:t>
                </a:r>
              </a:p>
            </c:rich>
          </c:tx>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s-ES"/>
          </a:p>
        </c:txPr>
        <c:crossAx val="1243351391"/>
        <c:crosses val="autoZero"/>
        <c:auto val="1"/>
        <c:lblAlgn val="ctr"/>
        <c:lblOffset val="100"/>
        <c:noMultiLvlLbl val="0"/>
      </c:catAx>
      <c:valAx>
        <c:axId val="124335139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solidFill>
                    <a:latin typeface="+mn-lt"/>
                    <a:ea typeface="+mn-ea"/>
                    <a:cs typeface="+mn-cs"/>
                  </a:defRPr>
                </a:pPr>
                <a:r>
                  <a:rPr lang="en-US" sz="1800" baseline="0">
                    <a:solidFill>
                      <a:schemeClr val="tx1"/>
                    </a:solidFill>
                  </a:rPr>
                  <a:t># Casos</a:t>
                </a:r>
                <a:endParaRPr lang="en-US" sz="1800">
                  <a:solidFill>
                    <a:schemeClr val="tx1"/>
                  </a:solidFill>
                </a:endParaRPr>
              </a:p>
            </c:rich>
          </c:tx>
          <c:layout>
            <c:manualLayout>
              <c:xMode val="edge"/>
              <c:yMode val="edge"/>
              <c:x val="2.358866899626583E-2"/>
              <c:y val="0.30422222711108127"/>
            </c:manualLayout>
          </c:layout>
          <c:overlay val="0"/>
          <c:spPr>
            <a:noFill/>
            <a:ln>
              <a:noFill/>
            </a:ln>
            <a:effectLst/>
          </c:spPr>
          <c:txPr>
            <a:bodyPr rot="-54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s-ES"/>
          </a:p>
        </c:txPr>
        <c:crossAx val="124335043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900419903076451"/>
          <c:y val="4.3947690941303783E-2"/>
          <c:w val="0.87479393946001061"/>
          <c:h val="0.70070569511727554"/>
        </c:manualLayout>
      </c:layout>
      <c:barChart>
        <c:barDir val="col"/>
        <c:grouping val="stacked"/>
        <c:varyColors val="0"/>
        <c:ser>
          <c:idx val="0"/>
          <c:order val="0"/>
          <c:tx>
            <c:strRef>
              <c:f>Sheet1!$B$1</c:f>
              <c:strCache>
                <c:ptCount val="1"/>
                <c:pt idx="0">
                  <c:v>Casos</c:v>
                </c:pt>
              </c:strCache>
            </c:strRef>
          </c:tx>
          <c:spPr>
            <a:solidFill>
              <a:srgbClr val="00953A"/>
            </a:solidFill>
            <a:ln>
              <a:solidFill>
                <a:schemeClr val="tx1"/>
              </a:solidFill>
            </a:ln>
            <a:effectLst/>
          </c:spPr>
          <c:invertIfNegative val="0"/>
          <c:cat>
            <c:numRef>
              <c:f>Sheet1!$A$2:$A$27</c:f>
              <c:numCache>
                <c:formatCode>General</c:formatCode>
                <c:ptCount val="26"/>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numCache>
            </c:numRef>
          </c:cat>
          <c:val>
            <c:numRef>
              <c:f>Sheet1!$B$2:$B$27</c:f>
              <c:numCache>
                <c:formatCode>General</c:formatCode>
                <c:ptCount val="26"/>
                <c:pt idx="0">
                  <c:v>0</c:v>
                </c:pt>
                <c:pt idx="1">
                  <c:v>0</c:v>
                </c:pt>
                <c:pt idx="2">
                  <c:v>0</c:v>
                </c:pt>
                <c:pt idx="3">
                  <c:v>0</c:v>
                </c:pt>
                <c:pt idx="4">
                  <c:v>0</c:v>
                </c:pt>
                <c:pt idx="5">
                  <c:v>0</c:v>
                </c:pt>
                <c:pt idx="6">
                  <c:v>0</c:v>
                </c:pt>
                <c:pt idx="7">
                  <c:v>0</c:v>
                </c:pt>
                <c:pt idx="8">
                  <c:v>1</c:v>
                </c:pt>
                <c:pt idx="9">
                  <c:v>0</c:v>
                </c:pt>
                <c:pt idx="10">
                  <c:v>1</c:v>
                </c:pt>
                <c:pt idx="11">
                  <c:v>0</c:v>
                </c:pt>
                <c:pt idx="12">
                  <c:v>3</c:v>
                </c:pt>
                <c:pt idx="13">
                  <c:v>10</c:v>
                </c:pt>
                <c:pt idx="14">
                  <c:v>13</c:v>
                </c:pt>
                <c:pt idx="15">
                  <c:v>11</c:v>
                </c:pt>
                <c:pt idx="16">
                  <c:v>7</c:v>
                </c:pt>
                <c:pt idx="17">
                  <c:v>3</c:v>
                </c:pt>
                <c:pt idx="18">
                  <c:v>2</c:v>
                </c:pt>
                <c:pt idx="19">
                  <c:v>2</c:v>
                </c:pt>
                <c:pt idx="20">
                  <c:v>0</c:v>
                </c:pt>
                <c:pt idx="21">
                  <c:v>1</c:v>
                </c:pt>
                <c:pt idx="22">
                  <c:v>1</c:v>
                </c:pt>
                <c:pt idx="23">
                  <c:v>0</c:v>
                </c:pt>
                <c:pt idx="24">
                  <c:v>1</c:v>
                </c:pt>
                <c:pt idx="2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91A6-46AE-B76B-8B6913BDC632}"/>
            </c:ext>
          </c:extLst>
        </c:ser>
        <c:dLbls>
          <c:showLegendKey val="0"/>
          <c:showVal val="0"/>
          <c:showCatName val="0"/>
          <c:showSerName val="0"/>
          <c:showPercent val="0"/>
          <c:showBubbleSize val="0"/>
        </c:dLbls>
        <c:gapWidth val="0"/>
        <c:overlap val="100"/>
        <c:axId val="-2135312824"/>
        <c:axId val="-2135345096"/>
      </c:barChart>
      <c:catAx>
        <c:axId val="-2135312824"/>
        <c:scaling>
          <c:orientation val="minMax"/>
        </c:scaling>
        <c:delete val="0"/>
        <c:axPos val="b"/>
        <c:title>
          <c:tx>
            <c:rich>
              <a:bodyPr rot="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GT" sz="2000" b="1" noProof="0" dirty="0">
                    <a:solidFill>
                      <a:schemeClr val="tx1"/>
                    </a:solidFill>
                    <a:latin typeface="Arial" panose="020B0604020202020204" pitchFamily="34" charset="0"/>
                    <a:cs typeface="Arial" panose="020B0604020202020204" pitchFamily="34" charset="0"/>
                  </a:rPr>
                  <a:t>Día de inicio de síntomas</a:t>
                </a:r>
              </a:p>
            </c:rich>
          </c:tx>
          <c:layout>
            <c:manualLayout>
              <c:xMode val="edge"/>
              <c:yMode val="edge"/>
              <c:x val="0.44199153699185362"/>
              <c:y val="0.83448849860846908"/>
            </c:manualLayout>
          </c:layout>
          <c:overlay val="0"/>
          <c:spPr>
            <a:noFill/>
            <a:ln>
              <a:noFill/>
            </a:ln>
            <a:effectLst/>
          </c:sp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35345096"/>
        <c:crosses val="autoZero"/>
        <c:auto val="1"/>
        <c:lblAlgn val="ctr"/>
        <c:lblOffset val="100"/>
        <c:tickLblSkip val="2"/>
        <c:noMultiLvlLbl val="0"/>
      </c:catAx>
      <c:valAx>
        <c:axId val="-2135345096"/>
        <c:scaling>
          <c:orientation val="minMax"/>
          <c:max val="14"/>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b="1">
                    <a:solidFill>
                      <a:schemeClr val="tx1"/>
                    </a:solidFill>
                    <a:latin typeface="Arial" panose="020B0604020202020204" pitchFamily="34" charset="0"/>
                    <a:cs typeface="Arial" panose="020B0604020202020204" pitchFamily="34" charset="0"/>
                  </a:rPr>
                  <a:t>Número de casos</a:t>
                </a:r>
              </a:p>
            </c:rich>
          </c:tx>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35312824"/>
        <c:crosses val="autoZero"/>
        <c:crossBetween val="between"/>
        <c:majorUnit val="2"/>
        <c:minorUnit val="1"/>
      </c:valAx>
      <c:spPr>
        <a:noFill/>
        <a:ln>
          <a:noFill/>
        </a:ln>
        <a:effectLst/>
      </c:spPr>
    </c:plotArea>
    <c:plotVisOnly val="1"/>
    <c:dispBlanksAs val="gap"/>
    <c:showDLblsOverMax val="0"/>
  </c:chart>
  <c:spPr>
    <a:noFill/>
    <a:ln>
      <a:noFill/>
    </a:ln>
    <a:effectLst/>
  </c:spPr>
  <c:txPr>
    <a:bodyPr/>
    <a:lstStyle/>
    <a:p>
      <a:pPr>
        <a:defRPr/>
      </a:pPr>
      <a:endParaRPr lang="es-ES"/>
    </a:p>
  </c:txPr>
  <c:externalData r:id="rId2">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1"/>
          <c:order val="0"/>
          <c:tx>
            <c:v>Casos</c:v>
          </c:tx>
          <c:spPr>
            <a:solidFill>
              <a:srgbClr val="00973B"/>
            </a:solidFill>
            <a:ln>
              <a:solidFill>
                <a:schemeClr val="tx1"/>
              </a:solidFill>
            </a:ln>
          </c:spPr>
          <c:invertIfNegative val="0"/>
          <c:cat>
            <c:numRef>
              <c:f>Sheet1!$A$3:$A$19</c:f>
              <c:numCache>
                <c:formatCode>General</c:formatCode>
                <c:ptCount val="17"/>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numCache>
            </c:numRef>
          </c:cat>
          <c:val>
            <c:numRef>
              <c:f>Sheet1!$B$3:$B$19</c:f>
              <c:numCache>
                <c:formatCode>General</c:formatCode>
                <c:ptCount val="17"/>
                <c:pt idx="0">
                  <c:v>1</c:v>
                </c:pt>
                <c:pt idx="1">
                  <c:v>0</c:v>
                </c:pt>
                <c:pt idx="2">
                  <c:v>1</c:v>
                </c:pt>
                <c:pt idx="3">
                  <c:v>0</c:v>
                </c:pt>
                <c:pt idx="4">
                  <c:v>3</c:v>
                </c:pt>
                <c:pt idx="5">
                  <c:v>10</c:v>
                </c:pt>
                <c:pt idx="6">
                  <c:v>14</c:v>
                </c:pt>
                <c:pt idx="7">
                  <c:v>11</c:v>
                </c:pt>
                <c:pt idx="8">
                  <c:v>7</c:v>
                </c:pt>
                <c:pt idx="9">
                  <c:v>3</c:v>
                </c:pt>
                <c:pt idx="10">
                  <c:v>2</c:v>
                </c:pt>
                <c:pt idx="11">
                  <c:v>2</c:v>
                </c:pt>
                <c:pt idx="12">
                  <c:v>0</c:v>
                </c:pt>
                <c:pt idx="13">
                  <c:v>1</c:v>
                </c:pt>
                <c:pt idx="14">
                  <c:v>1</c:v>
                </c:pt>
                <c:pt idx="15">
                  <c:v>0</c:v>
                </c:pt>
                <c:pt idx="16">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E053-469B-B2A7-B70B6E9E5506}"/>
            </c:ext>
          </c:extLst>
        </c:ser>
        <c:dLbls>
          <c:showLegendKey val="0"/>
          <c:showVal val="0"/>
          <c:showCatName val="0"/>
          <c:showSerName val="0"/>
          <c:showPercent val="0"/>
          <c:showBubbleSize val="0"/>
        </c:dLbls>
        <c:gapWidth val="0"/>
        <c:overlap val="100"/>
        <c:axId val="-2120963880"/>
        <c:axId val="-2120960648"/>
      </c:barChart>
      <c:catAx>
        <c:axId val="-2120963880"/>
        <c:scaling>
          <c:orientation val="minMax"/>
        </c:scaling>
        <c:delete val="0"/>
        <c:axPos val="b"/>
        <c:numFmt formatCode="General" sourceLinked="1"/>
        <c:majorTickMark val="out"/>
        <c:minorTickMark val="none"/>
        <c:tickLblPos val="nextTo"/>
        <c:txPr>
          <a:bodyPr/>
          <a:lstStyle/>
          <a:p>
            <a:pPr>
              <a:defRPr sz="1800" baseline="0">
                <a:solidFill>
                  <a:schemeClr val="bg1"/>
                </a:solidFill>
              </a:defRPr>
            </a:pPr>
            <a:endParaRPr lang="es-ES"/>
          </a:p>
        </c:txPr>
        <c:crossAx val="-2120960648"/>
        <c:crosses val="autoZero"/>
        <c:auto val="1"/>
        <c:lblAlgn val="ctr"/>
        <c:lblOffset val="100"/>
        <c:noMultiLvlLbl val="0"/>
      </c:catAx>
      <c:valAx>
        <c:axId val="-2120960648"/>
        <c:scaling>
          <c:orientation val="minMax"/>
        </c:scaling>
        <c:delete val="0"/>
        <c:axPos val="l"/>
        <c:numFmt formatCode="General" sourceLinked="1"/>
        <c:majorTickMark val="out"/>
        <c:minorTickMark val="out"/>
        <c:tickLblPos val="nextTo"/>
        <c:spPr>
          <a:ln/>
        </c:spPr>
        <c:txPr>
          <a:bodyPr/>
          <a:lstStyle/>
          <a:p>
            <a:pPr>
              <a:defRPr sz="1800" baseline="0">
                <a:solidFill>
                  <a:schemeClr val="bg1"/>
                </a:solidFill>
              </a:defRPr>
            </a:pPr>
            <a:endParaRPr lang="es-ES"/>
          </a:p>
        </c:txPr>
        <c:crossAx val="-2120963880"/>
        <c:crosses val="autoZero"/>
        <c:crossBetween val="between"/>
      </c:valAx>
    </c:plotArea>
    <c:plotVisOnly val="1"/>
    <c:dispBlanksAs val="gap"/>
    <c:showDLblsOverMax val="0"/>
  </c:chart>
  <c:externalData r:id="rId2">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090066187378751"/>
          <c:y val="1.8219931423584419E-2"/>
          <c:w val="0.87118424055688692"/>
          <c:h val="0.81608085656655049"/>
        </c:manualLayout>
      </c:layout>
      <c:barChart>
        <c:barDir val="col"/>
        <c:grouping val="clustered"/>
        <c:varyColors val="0"/>
        <c:ser>
          <c:idx val="0"/>
          <c:order val="0"/>
          <c:spPr>
            <a:solidFill>
              <a:srgbClr val="00953A"/>
            </a:solidFill>
            <a:ln>
              <a:solidFill>
                <a:sysClr val="windowText" lastClr="000000"/>
              </a:solidFill>
            </a:ln>
          </c:spPr>
          <c:invertIfNegative val="0"/>
          <c:cat>
            <c:numRef>
              <c:f>Sheet1!$C$3:$C$8</c:f>
              <c:numCache>
                <c:formatCode>[$-409]d\-mmm;@</c:formatCode>
                <c:ptCount val="6"/>
                <c:pt idx="0">
                  <c:v>42015</c:v>
                </c:pt>
                <c:pt idx="1">
                  <c:v>42016</c:v>
                </c:pt>
                <c:pt idx="2">
                  <c:v>42017</c:v>
                </c:pt>
                <c:pt idx="3">
                  <c:v>42018</c:v>
                </c:pt>
                <c:pt idx="4">
                  <c:v>42019</c:v>
                </c:pt>
                <c:pt idx="5">
                  <c:v>42020</c:v>
                </c:pt>
              </c:numCache>
            </c:numRef>
          </c:cat>
          <c:val>
            <c:numRef>
              <c:f>Sheet1!$D$3:$D$8</c:f>
              <c:numCache>
                <c:formatCode>General</c:formatCode>
                <c:ptCount val="6"/>
                <c:pt idx="0">
                  <c:v>0</c:v>
                </c:pt>
                <c:pt idx="1">
                  <c:v>1</c:v>
                </c:pt>
                <c:pt idx="2">
                  <c:v>2</c:v>
                </c:pt>
                <c:pt idx="3">
                  <c:v>4</c:v>
                </c:pt>
                <c:pt idx="4">
                  <c:v>2</c:v>
                </c:pt>
                <c:pt idx="5">
                  <c:v>3</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ACA0-41BC-99B9-0B05540DE97E}"/>
            </c:ext>
          </c:extLst>
        </c:ser>
        <c:dLbls>
          <c:showLegendKey val="0"/>
          <c:showVal val="0"/>
          <c:showCatName val="0"/>
          <c:showSerName val="0"/>
          <c:showPercent val="0"/>
          <c:showBubbleSize val="0"/>
        </c:dLbls>
        <c:gapWidth val="0"/>
        <c:axId val="-2122624504"/>
        <c:axId val="-2122618936"/>
      </c:barChart>
      <c:dateAx>
        <c:axId val="-2122624504"/>
        <c:scaling>
          <c:orientation val="minMax"/>
        </c:scaling>
        <c:delete val="0"/>
        <c:axPos val="b"/>
        <c:numFmt formatCode="[$-409]d\-mmm;@" sourceLinked="0"/>
        <c:majorTickMark val="none"/>
        <c:minorTickMark val="none"/>
        <c:tickLblPos val="nextTo"/>
        <c:spPr>
          <a:ln>
            <a:solidFill>
              <a:srgbClr val="000000"/>
            </a:solidFill>
          </a:ln>
        </c:spPr>
        <c:txPr>
          <a:bodyPr/>
          <a:lstStyle/>
          <a:p>
            <a:pPr>
              <a:defRPr sz="1800" baseline="0">
                <a:latin typeface="Arial" panose="020B0604020202020204" pitchFamily="34" charset="0"/>
              </a:defRPr>
            </a:pPr>
            <a:endParaRPr lang="es-ES"/>
          </a:p>
        </c:txPr>
        <c:crossAx val="-2122618936"/>
        <c:crosses val="autoZero"/>
        <c:auto val="1"/>
        <c:lblOffset val="100"/>
        <c:baseTimeUnit val="days"/>
      </c:dateAx>
      <c:valAx>
        <c:axId val="-2122618936"/>
        <c:scaling>
          <c:orientation val="minMax"/>
        </c:scaling>
        <c:delete val="0"/>
        <c:axPos val="l"/>
        <c:majorGridlines>
          <c:spPr>
            <a:ln>
              <a:noFill/>
            </a:ln>
          </c:spPr>
        </c:majorGridlines>
        <c:title>
          <c:tx>
            <c:rich>
              <a:bodyPr rot="-5400000" vert="horz"/>
              <a:lstStyle/>
              <a:p>
                <a:pPr>
                  <a:defRPr sz="2200" b="0" baseline="0"/>
                </a:pPr>
                <a:r>
                  <a:rPr lang="en-US" sz="2200" b="0" baseline="0">
                    <a:latin typeface="Arial" panose="020B0604020202020204" pitchFamily="34" charset="0"/>
                    <a:cs typeface="Arial" panose="020B0604020202020204" pitchFamily="34" charset="0"/>
                  </a:rPr>
                  <a:t># Casos</a:t>
                </a:r>
              </a:p>
            </c:rich>
          </c:tx>
          <c:layout>
            <c:manualLayout>
              <c:xMode val="edge"/>
              <c:yMode val="edge"/>
              <c:x val="1.7525570528051232E-2"/>
              <c:y val="0.30105152463721035"/>
            </c:manualLayout>
          </c:layout>
          <c:overlay val="0"/>
        </c:title>
        <c:numFmt formatCode="General" sourceLinked="1"/>
        <c:majorTickMark val="out"/>
        <c:minorTickMark val="none"/>
        <c:tickLblPos val="nextTo"/>
        <c:spPr>
          <a:ln>
            <a:solidFill>
              <a:srgbClr val="000000"/>
            </a:solidFill>
          </a:ln>
        </c:spPr>
        <c:txPr>
          <a:bodyPr/>
          <a:lstStyle/>
          <a:p>
            <a:pPr>
              <a:defRPr sz="1800" baseline="0"/>
            </a:pPr>
            <a:endParaRPr lang="es-ES"/>
          </a:p>
        </c:txPr>
        <c:crossAx val="-2122624504"/>
        <c:crosses val="autoZero"/>
        <c:crossBetween val="between"/>
        <c:majorUnit val="1"/>
      </c:valAx>
    </c:plotArea>
    <c:plotVisOnly val="1"/>
    <c:dispBlanksAs val="gap"/>
    <c:showDLblsOverMax val="0"/>
  </c:chart>
  <c:spPr>
    <a:ln>
      <a:noFill/>
    </a:ln>
  </c:sp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solidFill>
                  <a:sysClr val="windowText" lastClr="000000"/>
                </a:solidFill>
              </a:rPr>
              <a:t>Casos de </a:t>
            </a:r>
            <a:r>
              <a:rPr lang="en-US" baseline="0">
                <a:solidFill>
                  <a:sysClr val="windowText" lastClr="000000"/>
                </a:solidFill>
              </a:rPr>
              <a:t>gastroenteritis</a:t>
            </a:r>
            <a:r>
              <a:rPr lang="en-US">
                <a:solidFill>
                  <a:sysClr val="windowText" lastClr="000000"/>
                </a:solidFill>
              </a:rPr>
              <a:t>, pueblo A, enero de 2016</a:t>
            </a:r>
          </a:p>
        </c:rich>
      </c:tx>
      <c:overlay val="0"/>
      <c:spPr>
        <a:noFill/>
        <a:ln>
          <a:noFill/>
        </a:ln>
        <a:effectLst/>
      </c:spPr>
    </c:title>
    <c:autoTitleDeleted val="0"/>
    <c:plotArea>
      <c:layout>
        <c:manualLayout>
          <c:layoutTarget val="inner"/>
          <c:xMode val="edge"/>
          <c:yMode val="edge"/>
          <c:x val="0.14905689432557184"/>
          <c:y val="0.25546296296296295"/>
          <c:w val="0.81512432501341092"/>
          <c:h val="0.54359580052493439"/>
        </c:manualLayout>
      </c:layout>
      <c:barChart>
        <c:barDir val="col"/>
        <c:grouping val="stacked"/>
        <c:varyColors val="0"/>
        <c:ser>
          <c:idx val="1"/>
          <c:order val="0"/>
          <c:spPr>
            <a:noFill/>
            <a:ln>
              <a:solidFill>
                <a:schemeClr val="tx1"/>
              </a:solidFill>
            </a:ln>
            <a:effectLst/>
          </c:spPr>
          <c:invertIfNegative val="0"/>
          <c:val>
            <c:numRef>
              <c:f>Sheet1!$E$5:$T$5</c:f>
              <c:numCache>
                <c:formatCode>General</c:formatCode>
                <c:ptCount val="16"/>
                <c:pt idx="0">
                  <c:v>0</c:v>
                </c:pt>
                <c:pt idx="1">
                  <c:v>0</c:v>
                </c:pt>
                <c:pt idx="2">
                  <c:v>1</c:v>
                </c:pt>
                <c:pt idx="3">
                  <c:v>1</c:v>
                </c:pt>
                <c:pt idx="4">
                  <c:v>1</c:v>
                </c:pt>
                <c:pt idx="5">
                  <c:v>1</c:v>
                </c:pt>
                <c:pt idx="6">
                  <c:v>1</c:v>
                </c:pt>
                <c:pt idx="7">
                  <c:v>1</c:v>
                </c:pt>
                <c:pt idx="8">
                  <c:v>1</c:v>
                </c:pt>
                <c:pt idx="9">
                  <c:v>1</c:v>
                </c:pt>
                <c:pt idx="11">
                  <c:v>1</c:v>
                </c:pt>
                <c:pt idx="13">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0FFD-4480-9125-FE4707E710AE}"/>
            </c:ext>
          </c:extLst>
        </c:ser>
        <c:ser>
          <c:idx val="2"/>
          <c:order val="1"/>
          <c:spPr>
            <a:noFill/>
            <a:ln>
              <a:solidFill>
                <a:schemeClr val="tx1"/>
              </a:solidFill>
            </a:ln>
            <a:effectLst/>
          </c:spPr>
          <c:invertIfNegative val="0"/>
          <c:val>
            <c:numRef>
              <c:f>Sheet1!$E$6:$T$6</c:f>
              <c:numCache>
                <c:formatCode>General</c:formatCode>
                <c:ptCount val="16"/>
                <c:pt idx="3">
                  <c:v>1</c:v>
                </c:pt>
                <c:pt idx="4">
                  <c:v>1</c:v>
                </c:pt>
                <c:pt idx="5">
                  <c:v>1</c:v>
                </c:pt>
                <c:pt idx="6">
                  <c:v>1</c:v>
                </c:pt>
                <c:pt idx="8">
                  <c:v>1</c:v>
                </c:pt>
                <c:pt idx="11">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0FFD-4480-9125-FE4707E710AE}"/>
            </c:ext>
          </c:extLst>
        </c:ser>
        <c:ser>
          <c:idx val="3"/>
          <c:order val="2"/>
          <c:spPr>
            <a:noFill/>
            <a:ln>
              <a:solidFill>
                <a:schemeClr val="tx1"/>
              </a:solidFill>
            </a:ln>
            <a:effectLst/>
          </c:spPr>
          <c:invertIfNegative val="0"/>
          <c:val>
            <c:numRef>
              <c:f>Sheet1!$E$7:$T$7</c:f>
              <c:numCache>
                <c:formatCode>General</c:formatCode>
                <c:ptCount val="16"/>
                <c:pt idx="3">
                  <c:v>1</c:v>
                </c:pt>
                <c:pt idx="4">
                  <c:v>1</c:v>
                </c:pt>
                <c:pt idx="5">
                  <c:v>1</c:v>
                </c:pt>
                <c:pt idx="6">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2-0FFD-4480-9125-FE4707E710AE}"/>
            </c:ext>
          </c:extLst>
        </c:ser>
        <c:ser>
          <c:idx val="4"/>
          <c:order val="3"/>
          <c:spPr>
            <a:noFill/>
            <a:ln>
              <a:solidFill>
                <a:schemeClr val="tx1"/>
              </a:solidFill>
            </a:ln>
            <a:effectLst/>
          </c:spPr>
          <c:invertIfNegative val="0"/>
          <c:val>
            <c:numRef>
              <c:f>Sheet1!$E$8:$T$8</c:f>
              <c:numCache>
                <c:formatCode>General</c:formatCode>
                <c:ptCount val="16"/>
                <c:pt idx="4">
                  <c:v>1</c:v>
                </c:pt>
                <c:pt idx="5">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3-0FFD-4480-9125-FE4707E710AE}"/>
            </c:ext>
          </c:extLst>
        </c:ser>
        <c:ser>
          <c:idx val="5"/>
          <c:order val="4"/>
          <c:spPr>
            <a:noFill/>
            <a:ln>
              <a:solidFill>
                <a:schemeClr val="tx1"/>
              </a:solidFill>
            </a:ln>
            <a:effectLst/>
          </c:spPr>
          <c:invertIfNegative val="0"/>
          <c:val>
            <c:numRef>
              <c:f>Sheet1!$E$9:$T$9</c:f>
              <c:numCache>
                <c:formatCode>General</c:formatCode>
                <c:ptCount val="16"/>
                <c:pt idx="4">
                  <c:v>1</c:v>
                </c:pt>
                <c:pt idx="5">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4-0FFD-4480-9125-FE4707E710AE}"/>
            </c:ext>
          </c:extLst>
        </c:ser>
        <c:ser>
          <c:idx val="6"/>
          <c:order val="5"/>
          <c:spPr>
            <a:noFill/>
            <a:ln>
              <a:solidFill>
                <a:schemeClr val="tx1"/>
              </a:solidFill>
            </a:ln>
            <a:effectLst/>
          </c:spPr>
          <c:invertIfNegative val="0"/>
          <c:val>
            <c:numRef>
              <c:f>Sheet1!$E$10:$T$10</c:f>
              <c:numCache>
                <c:formatCode>General</c:formatCode>
                <c:ptCount val="16"/>
                <c:pt idx="4">
                  <c:v>1</c:v>
                </c:pt>
                <c:pt idx="5">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5-0FFD-4480-9125-FE4707E710AE}"/>
            </c:ext>
          </c:extLst>
        </c:ser>
        <c:ser>
          <c:idx val="7"/>
          <c:order val="6"/>
          <c:spPr>
            <a:noFill/>
            <a:ln>
              <a:solidFill>
                <a:schemeClr val="tx1"/>
              </a:solidFill>
            </a:ln>
            <a:effectLst/>
          </c:spPr>
          <c:invertIfNegative val="0"/>
          <c:val>
            <c:numRef>
              <c:f>Sheet1!$E$11:$T$11</c:f>
              <c:numCache>
                <c:formatCode>General</c:formatCode>
                <c:ptCount val="16"/>
                <c:pt idx="4">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6-0FFD-4480-9125-FE4707E710AE}"/>
            </c:ext>
          </c:extLst>
        </c:ser>
        <c:ser>
          <c:idx val="8"/>
          <c:order val="7"/>
          <c:spPr>
            <a:noFill/>
            <a:ln>
              <a:solidFill>
                <a:schemeClr val="tx1"/>
              </a:solidFill>
            </a:ln>
            <a:effectLst/>
          </c:spPr>
          <c:invertIfNegative val="0"/>
          <c:val>
            <c:numRef>
              <c:f>Sheet1!$E$12:$T$12</c:f>
              <c:numCache>
                <c:formatCode>General</c:formatCode>
                <c:ptCount val="16"/>
                <c:pt idx="4">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7-0FFD-4480-9125-FE4707E710AE}"/>
            </c:ext>
          </c:extLst>
        </c:ser>
        <c:ser>
          <c:idx val="9"/>
          <c:order val="8"/>
          <c:spPr>
            <a:noFill/>
            <a:ln>
              <a:noFill/>
            </a:ln>
            <a:effectLst/>
          </c:spPr>
          <c:invertIfNegative val="0"/>
          <c:val>
            <c:numRef>
              <c:f>Sheet1!$E$13:$T$13</c:f>
              <c:numCache>
                <c:formatCode>General</c:formatCode>
                <c:ptCount val="16"/>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8-0FFD-4480-9125-FE4707E710AE}"/>
            </c:ext>
          </c:extLst>
        </c:ser>
        <c:dLbls>
          <c:showLegendKey val="0"/>
          <c:showVal val="0"/>
          <c:showCatName val="0"/>
          <c:showSerName val="0"/>
          <c:showPercent val="0"/>
          <c:showBubbleSize val="0"/>
        </c:dLbls>
        <c:gapWidth val="0"/>
        <c:overlap val="100"/>
        <c:axId val="-2130999896"/>
        <c:axId val="-2131007640"/>
      </c:barChart>
      <c:catAx>
        <c:axId val="-2130999896"/>
        <c:scaling>
          <c:orientation val="minMax"/>
        </c:scaling>
        <c:delete val="0"/>
        <c:axPos val="b"/>
        <c:majorGridlines>
          <c:spPr>
            <a:ln w="9525" cap="flat" cmpd="sng" algn="ctr">
              <a:noFill/>
              <a:round/>
            </a:ln>
            <a:effectLst/>
          </c:spPr>
        </c:majorGridlines>
        <c:title>
          <c:tx>
            <c:rich>
              <a:bodyPr rot="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r>
                  <a:rPr lang="en-US" baseline="0">
                    <a:solidFill>
                      <a:sysClr val="windowText" lastClr="000000"/>
                    </a:solidFill>
                  </a:rPr>
                  <a:t>Horas</a:t>
                </a:r>
              </a:p>
            </c:rich>
          </c:tx>
          <c:overlay val="0"/>
          <c:spPr>
            <a:noFill/>
            <a:ln>
              <a:noFill/>
            </a:ln>
            <a:effectLst/>
          </c:spPr>
        </c:title>
        <c:majorTickMark val="out"/>
        <c:minorTickMark val="none"/>
        <c:tickLblPos val="nextTo"/>
        <c:spPr>
          <a:noFill/>
          <a:ln w="6350" cap="flat" cmpd="sng" algn="ctr">
            <a:solidFill>
              <a:schemeClr val="dk1"/>
            </a:solidFill>
            <a:prstDash val="solid"/>
            <a:miter lim="800000"/>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s-ES"/>
          </a:p>
        </c:txPr>
        <c:crossAx val="-2131007640"/>
        <c:crosses val="autoZero"/>
        <c:auto val="1"/>
        <c:lblAlgn val="ctr"/>
        <c:lblOffset val="100"/>
        <c:noMultiLvlLbl val="0"/>
      </c:catAx>
      <c:valAx>
        <c:axId val="-2131007640"/>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baseline="0">
                    <a:solidFill>
                      <a:sysClr val="windowText" lastClr="000000"/>
                    </a:solidFill>
                  </a:rPr>
                  <a:t>Número de casos</a:t>
                </a:r>
              </a:p>
            </c:rich>
          </c:tx>
          <c:overlay val="0"/>
          <c:spPr>
            <a:noFill/>
            <a:ln>
              <a:noFill/>
            </a:ln>
            <a:effectLst/>
          </c:spPr>
        </c:title>
        <c:numFmt formatCode="General" sourceLinked="1"/>
        <c:majorTickMark val="out"/>
        <c:minorTickMark val="none"/>
        <c:tickLblPos val="nextTo"/>
        <c:spPr>
          <a:noFill/>
          <a:ln cmpd="sng">
            <a:solidFill>
              <a:schemeClr val="tx1"/>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2130999896"/>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solidFill>
      <a:round/>
    </a:ln>
    <a:effectLst/>
  </c:spPr>
  <c:txPr>
    <a:bodyPr/>
    <a:lstStyle/>
    <a:p>
      <a:pPr>
        <a:defRPr/>
      </a:pPr>
      <a:endParaRPr lang="es-E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Casos</c:v>
                </c:pt>
              </c:strCache>
            </c:strRef>
          </c:tx>
          <c:spPr>
            <a:solidFill>
              <a:srgbClr val="70DD50"/>
            </a:solidFill>
            <a:ln>
              <a:solidFill>
                <a:schemeClr val="tx1"/>
              </a:solidFill>
            </a:ln>
            <a:effectLst/>
          </c:spPr>
          <c:invertIfNegative val="0"/>
          <c:cat>
            <c:numRef>
              <c:f>Sheet1!$A$2:$A$27</c:f>
              <c:numCache>
                <c:formatCode>General</c:formatCode>
                <c:ptCount val="26"/>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numCache>
            </c:numRef>
          </c:cat>
          <c:val>
            <c:numRef>
              <c:f>Sheet1!$B$2:$B$27</c:f>
              <c:numCache>
                <c:formatCode>General</c:formatCode>
                <c:ptCount val="2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FEFE-446E-9BF5-15F41A40D6C3}"/>
            </c:ext>
          </c:extLst>
        </c:ser>
        <c:dLbls>
          <c:showLegendKey val="0"/>
          <c:showVal val="0"/>
          <c:showCatName val="0"/>
          <c:showSerName val="0"/>
          <c:showPercent val="0"/>
          <c:showBubbleSize val="0"/>
        </c:dLbls>
        <c:gapWidth val="0"/>
        <c:overlap val="100"/>
        <c:axId val="2080425528"/>
        <c:axId val="2080431672"/>
      </c:barChart>
      <c:catAx>
        <c:axId val="2080425528"/>
        <c:scaling>
          <c:orientation val="minMax"/>
        </c:scaling>
        <c:delete val="0"/>
        <c:axPos val="b"/>
        <c:title>
          <c:tx>
            <c:rich>
              <a:bodyPr/>
              <a:lstStyle/>
              <a:p>
                <a:pPr>
                  <a:defRPr sz="1800">
                    <a:latin typeface="Arial" panose="020B0604020202020204" pitchFamily="34" charset="0"/>
                    <a:cs typeface="Arial" panose="020B0604020202020204" pitchFamily="34" charset="0"/>
                  </a:defRPr>
                </a:pPr>
                <a:r>
                  <a:rPr lang="es-ES" sz="1800" noProof="0" dirty="0">
                    <a:latin typeface="Arial" panose="020B0604020202020204" pitchFamily="34" charset="0"/>
                    <a:cs typeface="Arial" panose="020B0604020202020204" pitchFamily="34" charset="0"/>
                  </a:rPr>
                  <a:t>Octubre de 2019</a:t>
                </a:r>
              </a:p>
            </c:rich>
          </c:tx>
          <c:overlay val="0"/>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080431672"/>
        <c:crosses val="autoZero"/>
        <c:auto val="1"/>
        <c:lblAlgn val="ctr"/>
        <c:lblOffset val="100"/>
        <c:tickLblSkip val="2"/>
        <c:noMultiLvlLbl val="0"/>
      </c:catAx>
      <c:valAx>
        <c:axId val="2080431672"/>
        <c:scaling>
          <c:orientation val="minMax"/>
          <c:max val="14"/>
        </c:scaling>
        <c:delete val="0"/>
        <c:axPos val="l"/>
        <c:majorGridlines>
          <c:spPr>
            <a:ln w="9525" cap="flat" cmpd="sng" algn="ctr">
              <a:noFill/>
              <a:round/>
            </a:ln>
            <a:effectLst/>
          </c:spPr>
        </c:majorGridlines>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bg1"/>
                </a:solidFill>
                <a:latin typeface="+mn-lt"/>
                <a:ea typeface="+mn-ea"/>
                <a:cs typeface="+mn-cs"/>
              </a:defRPr>
            </a:pPr>
            <a:endParaRPr lang="es-ES"/>
          </a:p>
        </c:txPr>
        <c:crossAx val="2080425528"/>
        <c:crosses val="autoZero"/>
        <c:crossBetween val="between"/>
        <c:majorUnit val="2"/>
        <c:minorUnit val="1"/>
      </c:valAx>
      <c:spPr>
        <a:noFill/>
        <a:ln>
          <a:noFill/>
        </a:ln>
        <a:effectLst/>
      </c:spPr>
    </c:plotArea>
    <c:plotVisOnly val="1"/>
    <c:dispBlanksAs val="gap"/>
    <c:showDLblsOverMax val="0"/>
  </c:chart>
  <c:spPr>
    <a:noFill/>
    <a:ln>
      <a:noFill/>
    </a:ln>
    <a:effectLst/>
  </c:spPr>
  <c:txPr>
    <a:bodyPr/>
    <a:lstStyle/>
    <a:p>
      <a:pPr>
        <a:defRPr/>
      </a:pPr>
      <a:endParaRPr lang="es-ES"/>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Casos</c:v>
                </c:pt>
              </c:strCache>
            </c:strRef>
          </c:tx>
          <c:spPr>
            <a:solidFill>
              <a:srgbClr val="70DD50"/>
            </a:solidFill>
            <a:ln>
              <a:solidFill>
                <a:schemeClr val="tx1"/>
              </a:solidFill>
            </a:ln>
            <a:effectLst/>
          </c:spPr>
          <c:invertIfNegative val="0"/>
          <c:cat>
            <c:numRef>
              <c:f>Sheet1!$A$2:$A$27</c:f>
              <c:numCache>
                <c:formatCode>General</c:formatCode>
                <c:ptCount val="26"/>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numCache>
            </c:numRef>
          </c:cat>
          <c:val>
            <c:numRef>
              <c:f>Sheet1!$B$2:$B$27</c:f>
              <c:numCache>
                <c:formatCode>General</c:formatCode>
                <c:ptCount val="2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1918-4C49-BA15-7672464AC857}"/>
            </c:ext>
          </c:extLst>
        </c:ser>
        <c:dLbls>
          <c:showLegendKey val="0"/>
          <c:showVal val="0"/>
          <c:showCatName val="0"/>
          <c:showSerName val="0"/>
          <c:showPercent val="0"/>
          <c:showBubbleSize val="0"/>
        </c:dLbls>
        <c:gapWidth val="0"/>
        <c:overlap val="100"/>
        <c:axId val="-2135181080"/>
        <c:axId val="-2135469288"/>
      </c:barChart>
      <c:catAx>
        <c:axId val="-2135181080"/>
        <c:scaling>
          <c:orientation val="minMax"/>
        </c:scaling>
        <c:delete val="0"/>
        <c:axPos val="b"/>
        <c:title>
          <c:tx>
            <c:rich>
              <a:bodyPr/>
              <a:lstStyle/>
              <a:p>
                <a:pPr>
                  <a:defRPr>
                    <a:latin typeface="Arial" panose="020B0604020202020204" pitchFamily="34" charset="0"/>
                    <a:cs typeface="Arial" panose="020B0604020202020204" pitchFamily="34" charset="0"/>
                  </a:defRPr>
                </a:pPr>
                <a:r>
                  <a:rPr lang="es-ES" sz="1800" b="1" i="0" baseline="0" noProof="0" dirty="0">
                    <a:effectLst/>
                    <a:latin typeface="Arial" panose="020B0604020202020204" pitchFamily="34" charset="0"/>
                    <a:cs typeface="Arial" panose="020B0604020202020204" pitchFamily="34" charset="0"/>
                  </a:rPr>
                  <a:t>Octubre de 2019</a:t>
                </a:r>
                <a:endParaRPr lang="es-ES" noProof="0" dirty="0">
                  <a:effectLst/>
                  <a:latin typeface="Arial" panose="020B0604020202020204" pitchFamily="34" charset="0"/>
                  <a:cs typeface="Arial" panose="020B0604020202020204" pitchFamily="34" charset="0"/>
                </a:endParaRPr>
              </a:p>
            </c:rich>
          </c:tx>
          <c:overlay val="0"/>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35469288"/>
        <c:crosses val="autoZero"/>
        <c:auto val="1"/>
        <c:lblAlgn val="ctr"/>
        <c:lblOffset val="100"/>
        <c:tickLblSkip val="2"/>
        <c:noMultiLvlLbl val="0"/>
      </c:catAx>
      <c:valAx>
        <c:axId val="-2135469288"/>
        <c:scaling>
          <c:orientation val="minMax"/>
          <c:max val="14"/>
        </c:scaling>
        <c:delete val="0"/>
        <c:axPos val="l"/>
        <c:majorGridlines>
          <c:spPr>
            <a:ln w="9525" cap="flat" cmpd="sng" algn="ctr">
              <a:noFill/>
              <a:round/>
            </a:ln>
            <a:effectLst/>
          </c:spPr>
        </c:majorGridlines>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35181080"/>
        <c:crosses val="autoZero"/>
        <c:crossBetween val="between"/>
        <c:majorUnit val="2"/>
        <c:minorUnit val="1"/>
      </c:valAx>
      <c:spPr>
        <a:noFill/>
        <a:ln>
          <a:noFill/>
        </a:ln>
        <a:effectLst/>
      </c:spPr>
    </c:plotArea>
    <c:plotVisOnly val="1"/>
    <c:dispBlanksAs val="gap"/>
    <c:showDLblsOverMax val="0"/>
  </c:chart>
  <c:spPr>
    <a:noFill/>
    <a:ln>
      <a:noFill/>
    </a:ln>
    <a:effectLst/>
  </c:spPr>
  <c:txPr>
    <a:bodyPr/>
    <a:lstStyle/>
    <a:p>
      <a:pPr>
        <a:defRPr/>
      </a:pPr>
      <a:endParaRPr lang="es-ES"/>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Casos</c:v>
                </c:pt>
              </c:strCache>
            </c:strRef>
          </c:tx>
          <c:spPr>
            <a:solidFill>
              <a:srgbClr val="00973B"/>
            </a:solidFill>
            <a:ln>
              <a:solidFill>
                <a:schemeClr val="tx1"/>
              </a:solidFill>
            </a:ln>
            <a:effectLst/>
          </c:spPr>
          <c:invertIfNegative val="0"/>
          <c:cat>
            <c:numRef>
              <c:f>Sheet1!$A$2:$A$27</c:f>
              <c:numCache>
                <c:formatCode>General</c:formatCode>
                <c:ptCount val="26"/>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numCache>
            </c:numRef>
          </c:cat>
          <c:val>
            <c:numRef>
              <c:f>Sheet1!$B$2:$B$27</c:f>
              <c:numCache>
                <c:formatCode>General</c:formatCode>
                <c:ptCount val="26"/>
                <c:pt idx="0">
                  <c:v>0</c:v>
                </c:pt>
                <c:pt idx="1">
                  <c:v>0</c:v>
                </c:pt>
                <c:pt idx="2">
                  <c:v>0</c:v>
                </c:pt>
                <c:pt idx="3">
                  <c:v>0</c:v>
                </c:pt>
                <c:pt idx="4">
                  <c:v>0</c:v>
                </c:pt>
                <c:pt idx="5">
                  <c:v>0</c:v>
                </c:pt>
                <c:pt idx="6">
                  <c:v>0</c:v>
                </c:pt>
                <c:pt idx="7">
                  <c:v>0</c:v>
                </c:pt>
                <c:pt idx="8">
                  <c:v>1</c:v>
                </c:pt>
                <c:pt idx="9">
                  <c:v>0</c:v>
                </c:pt>
                <c:pt idx="10">
                  <c:v>1</c:v>
                </c:pt>
                <c:pt idx="11">
                  <c:v>0</c:v>
                </c:pt>
                <c:pt idx="12">
                  <c:v>3</c:v>
                </c:pt>
                <c:pt idx="13">
                  <c:v>10</c:v>
                </c:pt>
                <c:pt idx="14">
                  <c:v>13</c:v>
                </c:pt>
                <c:pt idx="15">
                  <c:v>11</c:v>
                </c:pt>
                <c:pt idx="16">
                  <c:v>7</c:v>
                </c:pt>
                <c:pt idx="17">
                  <c:v>3</c:v>
                </c:pt>
                <c:pt idx="18">
                  <c:v>2</c:v>
                </c:pt>
                <c:pt idx="19">
                  <c:v>2</c:v>
                </c:pt>
                <c:pt idx="20">
                  <c:v>0</c:v>
                </c:pt>
                <c:pt idx="21">
                  <c:v>1</c:v>
                </c:pt>
                <c:pt idx="22">
                  <c:v>1</c:v>
                </c:pt>
                <c:pt idx="23">
                  <c:v>0</c:v>
                </c:pt>
                <c:pt idx="24">
                  <c:v>1</c:v>
                </c:pt>
                <c:pt idx="2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988D-4C15-92DE-DD84E0C0C7C3}"/>
            </c:ext>
          </c:extLst>
        </c:ser>
        <c:dLbls>
          <c:showLegendKey val="0"/>
          <c:showVal val="0"/>
          <c:showCatName val="0"/>
          <c:showSerName val="0"/>
          <c:showPercent val="0"/>
          <c:showBubbleSize val="0"/>
        </c:dLbls>
        <c:gapWidth val="0"/>
        <c:overlap val="100"/>
        <c:axId val="2080451544"/>
        <c:axId val="2080438136"/>
      </c:barChart>
      <c:catAx>
        <c:axId val="208045154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080438136"/>
        <c:crosses val="autoZero"/>
        <c:auto val="1"/>
        <c:lblAlgn val="ctr"/>
        <c:lblOffset val="100"/>
        <c:tickLblSkip val="2"/>
        <c:noMultiLvlLbl val="0"/>
      </c:catAx>
      <c:valAx>
        <c:axId val="2080438136"/>
        <c:scaling>
          <c:orientation val="minMax"/>
          <c:max val="14"/>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sz="1800" b="1">
                    <a:solidFill>
                      <a:schemeClr val="bg1"/>
                    </a:solidFill>
                  </a:rPr>
                  <a:t>Número de casos</a:t>
                </a:r>
              </a:p>
            </c:rich>
          </c:tx>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080451544"/>
        <c:crosses val="autoZero"/>
        <c:crossBetween val="between"/>
        <c:majorUnit val="2"/>
        <c:minorUnit val="1"/>
      </c:valAx>
      <c:spPr>
        <a:noFill/>
        <a:ln>
          <a:noFill/>
        </a:ln>
        <a:effectLst/>
      </c:spPr>
    </c:plotArea>
    <c:plotVisOnly val="1"/>
    <c:dispBlanksAs val="gap"/>
    <c:showDLblsOverMax val="0"/>
  </c:chart>
  <c:spPr>
    <a:noFill/>
    <a:ln>
      <a:noFill/>
    </a:ln>
    <a:effectLst/>
  </c:spPr>
  <c:txPr>
    <a:bodyPr/>
    <a:lstStyle/>
    <a:p>
      <a:pPr>
        <a:defRPr/>
      </a:pPr>
      <a:endParaRPr lang="es-ES"/>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Casos</c:v>
                </c:pt>
              </c:strCache>
            </c:strRef>
          </c:tx>
          <c:spPr>
            <a:solidFill>
              <a:srgbClr val="00973B"/>
            </a:solidFill>
            <a:ln>
              <a:solidFill>
                <a:schemeClr val="tx1"/>
              </a:solidFill>
            </a:ln>
            <a:effectLst/>
          </c:spPr>
          <c:invertIfNegative val="0"/>
          <c:cat>
            <c:numRef>
              <c:f>Sheet1!$A$2:$A$27</c:f>
              <c:numCache>
                <c:formatCode>General</c:formatCode>
                <c:ptCount val="26"/>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numCache>
            </c:numRef>
          </c:cat>
          <c:val>
            <c:numRef>
              <c:f>Sheet1!$B$2:$B$27</c:f>
              <c:numCache>
                <c:formatCode>General</c:formatCode>
                <c:ptCount val="26"/>
                <c:pt idx="0">
                  <c:v>0</c:v>
                </c:pt>
                <c:pt idx="1">
                  <c:v>0</c:v>
                </c:pt>
                <c:pt idx="2">
                  <c:v>0</c:v>
                </c:pt>
                <c:pt idx="3">
                  <c:v>0</c:v>
                </c:pt>
                <c:pt idx="4">
                  <c:v>0</c:v>
                </c:pt>
                <c:pt idx="5">
                  <c:v>0</c:v>
                </c:pt>
                <c:pt idx="6">
                  <c:v>0</c:v>
                </c:pt>
                <c:pt idx="7">
                  <c:v>0</c:v>
                </c:pt>
                <c:pt idx="8">
                  <c:v>1</c:v>
                </c:pt>
                <c:pt idx="9">
                  <c:v>0</c:v>
                </c:pt>
                <c:pt idx="10">
                  <c:v>1</c:v>
                </c:pt>
                <c:pt idx="11">
                  <c:v>0</c:v>
                </c:pt>
                <c:pt idx="12">
                  <c:v>3</c:v>
                </c:pt>
                <c:pt idx="13">
                  <c:v>10</c:v>
                </c:pt>
                <c:pt idx="14">
                  <c:v>13</c:v>
                </c:pt>
                <c:pt idx="15">
                  <c:v>11</c:v>
                </c:pt>
                <c:pt idx="16">
                  <c:v>7</c:v>
                </c:pt>
                <c:pt idx="17">
                  <c:v>3</c:v>
                </c:pt>
                <c:pt idx="18">
                  <c:v>2</c:v>
                </c:pt>
                <c:pt idx="19">
                  <c:v>2</c:v>
                </c:pt>
                <c:pt idx="20">
                  <c:v>0</c:v>
                </c:pt>
                <c:pt idx="21">
                  <c:v>1</c:v>
                </c:pt>
                <c:pt idx="22">
                  <c:v>1</c:v>
                </c:pt>
                <c:pt idx="23">
                  <c:v>0</c:v>
                </c:pt>
                <c:pt idx="24">
                  <c:v>1</c:v>
                </c:pt>
                <c:pt idx="2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EDD2-4B28-8736-BEE06BE797FA}"/>
            </c:ext>
          </c:extLst>
        </c:ser>
        <c:dLbls>
          <c:showLegendKey val="0"/>
          <c:showVal val="0"/>
          <c:showCatName val="0"/>
          <c:showSerName val="0"/>
          <c:showPercent val="0"/>
          <c:showBubbleSize val="0"/>
        </c:dLbls>
        <c:gapWidth val="0"/>
        <c:overlap val="100"/>
        <c:axId val="-2136758376"/>
        <c:axId val="-2135438056"/>
      </c:barChart>
      <c:catAx>
        <c:axId val="-2136758376"/>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ES" sz="1800" b="1" noProof="0" dirty="0">
                    <a:solidFill>
                      <a:schemeClr val="tx1"/>
                    </a:solidFill>
                    <a:latin typeface="Arial" panose="020B0604020202020204" pitchFamily="34" charset="0"/>
                    <a:cs typeface="Arial" panose="020B0604020202020204" pitchFamily="34" charset="0"/>
                  </a:rPr>
                  <a:t>Octubre de 2019</a:t>
                </a:r>
              </a:p>
              <a:p>
                <a:pPr>
                  <a:defRPr sz="133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ES" sz="2000" b="1" noProof="0" dirty="0">
                    <a:solidFill>
                      <a:schemeClr val="tx1"/>
                    </a:solidFill>
                    <a:latin typeface="Arial" panose="020B0604020202020204" pitchFamily="34" charset="0"/>
                    <a:cs typeface="Arial" panose="020B0604020202020204" pitchFamily="34" charset="0"/>
                  </a:rPr>
                  <a:t>Fecha de inicio de síntomas</a:t>
                </a:r>
              </a:p>
            </c:rich>
          </c:tx>
          <c:overlay val="0"/>
          <c:spPr>
            <a:noFill/>
            <a:ln>
              <a:noFill/>
            </a:ln>
            <a:effectLst/>
          </c:sp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35438056"/>
        <c:crosses val="autoZero"/>
        <c:auto val="1"/>
        <c:lblAlgn val="ctr"/>
        <c:lblOffset val="100"/>
        <c:tickLblSkip val="2"/>
        <c:noMultiLvlLbl val="0"/>
      </c:catAx>
      <c:valAx>
        <c:axId val="-2135438056"/>
        <c:scaling>
          <c:orientation val="minMax"/>
          <c:max val="14"/>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b="1">
                    <a:solidFill>
                      <a:schemeClr val="tx1"/>
                    </a:solidFill>
                    <a:latin typeface="Arial" panose="020B0604020202020204" pitchFamily="34" charset="0"/>
                    <a:cs typeface="Arial" panose="020B0604020202020204" pitchFamily="34" charset="0"/>
                  </a:rPr>
                  <a:t>Número de casos</a:t>
                </a:r>
              </a:p>
            </c:rich>
          </c:tx>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36758376"/>
        <c:crosses val="autoZero"/>
        <c:crossBetween val="between"/>
        <c:majorUnit val="2"/>
        <c:minorUnit val="1"/>
      </c:valAx>
      <c:spPr>
        <a:noFill/>
        <a:ln>
          <a:noFill/>
        </a:ln>
        <a:effectLst/>
      </c:spPr>
    </c:plotArea>
    <c:plotVisOnly val="1"/>
    <c:dispBlanksAs val="gap"/>
    <c:showDLblsOverMax val="0"/>
  </c:chart>
  <c:spPr>
    <a:noFill/>
    <a:ln>
      <a:noFill/>
    </a:ln>
    <a:effectLst/>
  </c:spPr>
  <c:txPr>
    <a:bodyPr/>
    <a:lstStyle/>
    <a:p>
      <a:pPr>
        <a:defRPr/>
      </a:pPr>
      <a:endParaRPr lang="es-ES"/>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Casos</c:v>
                </c:pt>
              </c:strCache>
            </c:strRef>
          </c:tx>
          <c:spPr>
            <a:solidFill>
              <a:srgbClr val="00973B"/>
            </a:solidFill>
            <a:ln>
              <a:solidFill>
                <a:schemeClr val="tx1"/>
              </a:solidFill>
            </a:ln>
            <a:effectLst/>
          </c:spPr>
          <c:invertIfNegative val="0"/>
          <c:cat>
            <c:numRef>
              <c:f>Sheet1!$A$2:$A$27</c:f>
              <c:numCache>
                <c:formatCode>General</c:formatCode>
                <c:ptCount val="26"/>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numCache>
            </c:numRef>
          </c:cat>
          <c:val>
            <c:numRef>
              <c:f>Sheet1!$B$2:$B$27</c:f>
              <c:numCache>
                <c:formatCode>General</c:formatCode>
                <c:ptCount val="26"/>
                <c:pt idx="0">
                  <c:v>0</c:v>
                </c:pt>
                <c:pt idx="1">
                  <c:v>0</c:v>
                </c:pt>
                <c:pt idx="2">
                  <c:v>0</c:v>
                </c:pt>
                <c:pt idx="3">
                  <c:v>0</c:v>
                </c:pt>
                <c:pt idx="4">
                  <c:v>0</c:v>
                </c:pt>
                <c:pt idx="5">
                  <c:v>0</c:v>
                </c:pt>
                <c:pt idx="6">
                  <c:v>0</c:v>
                </c:pt>
                <c:pt idx="7">
                  <c:v>0</c:v>
                </c:pt>
                <c:pt idx="8">
                  <c:v>1</c:v>
                </c:pt>
                <c:pt idx="9">
                  <c:v>0</c:v>
                </c:pt>
                <c:pt idx="10">
                  <c:v>1</c:v>
                </c:pt>
                <c:pt idx="11">
                  <c:v>0</c:v>
                </c:pt>
                <c:pt idx="12">
                  <c:v>3</c:v>
                </c:pt>
                <c:pt idx="13">
                  <c:v>10</c:v>
                </c:pt>
                <c:pt idx="14">
                  <c:v>13</c:v>
                </c:pt>
                <c:pt idx="15">
                  <c:v>11</c:v>
                </c:pt>
                <c:pt idx="16">
                  <c:v>7</c:v>
                </c:pt>
                <c:pt idx="17">
                  <c:v>3</c:v>
                </c:pt>
                <c:pt idx="18">
                  <c:v>2</c:v>
                </c:pt>
                <c:pt idx="19">
                  <c:v>2</c:v>
                </c:pt>
                <c:pt idx="20">
                  <c:v>0</c:v>
                </c:pt>
                <c:pt idx="21">
                  <c:v>1</c:v>
                </c:pt>
                <c:pt idx="22">
                  <c:v>1</c:v>
                </c:pt>
                <c:pt idx="23">
                  <c:v>0</c:v>
                </c:pt>
                <c:pt idx="24">
                  <c:v>1</c:v>
                </c:pt>
                <c:pt idx="25">
                  <c:v>0</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0DB1-4597-8226-09E890F3E261}"/>
            </c:ext>
          </c:extLst>
        </c:ser>
        <c:dLbls>
          <c:showLegendKey val="0"/>
          <c:showVal val="0"/>
          <c:showCatName val="0"/>
          <c:showSerName val="0"/>
          <c:showPercent val="0"/>
          <c:showBubbleSize val="0"/>
        </c:dLbls>
        <c:gapWidth val="0"/>
        <c:overlap val="100"/>
        <c:axId val="-2136758376"/>
        <c:axId val="-2135438056"/>
      </c:barChart>
      <c:catAx>
        <c:axId val="-2136758376"/>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ES" sz="1800" b="1" noProof="0" dirty="0">
                    <a:solidFill>
                      <a:schemeClr val="tx1"/>
                    </a:solidFill>
                    <a:latin typeface="Arial" panose="020B0604020202020204" pitchFamily="34" charset="0"/>
                    <a:cs typeface="Arial" panose="020B0604020202020204" pitchFamily="34" charset="0"/>
                  </a:rPr>
                  <a:t>Octubre de 2019</a:t>
                </a:r>
              </a:p>
              <a:p>
                <a:pPr>
                  <a:defRPr sz="133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ES" sz="2000" b="1" noProof="0" dirty="0">
                    <a:solidFill>
                      <a:schemeClr val="tx1"/>
                    </a:solidFill>
                    <a:latin typeface="Arial" panose="020B0604020202020204" pitchFamily="34" charset="0"/>
                    <a:cs typeface="Arial" panose="020B0604020202020204" pitchFamily="34" charset="0"/>
                  </a:rPr>
                  <a:t>Fecha de inicio de síntomas</a:t>
                </a:r>
              </a:p>
            </c:rich>
          </c:tx>
          <c:overlay val="0"/>
          <c:spPr>
            <a:noFill/>
            <a:ln>
              <a:noFill/>
            </a:ln>
            <a:effectLst/>
          </c:sp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35438056"/>
        <c:crosses val="autoZero"/>
        <c:auto val="1"/>
        <c:lblAlgn val="ctr"/>
        <c:lblOffset val="100"/>
        <c:tickLblSkip val="2"/>
        <c:noMultiLvlLbl val="0"/>
      </c:catAx>
      <c:valAx>
        <c:axId val="-2135438056"/>
        <c:scaling>
          <c:orientation val="minMax"/>
          <c:max val="14"/>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b="1">
                    <a:solidFill>
                      <a:schemeClr val="tx1"/>
                    </a:solidFill>
                    <a:latin typeface="Arial" panose="020B0604020202020204" pitchFamily="34" charset="0"/>
                    <a:cs typeface="Arial" panose="020B0604020202020204" pitchFamily="34" charset="0"/>
                  </a:rPr>
                  <a:t>Número de casos</a:t>
                </a:r>
              </a:p>
            </c:rich>
          </c:tx>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136758376"/>
        <c:crosses val="autoZero"/>
        <c:crossBetween val="between"/>
        <c:majorUnit val="2"/>
        <c:minorUnit val="1"/>
      </c:valAx>
      <c:spPr>
        <a:noFill/>
        <a:ln>
          <a:noFill/>
        </a:ln>
        <a:effectLst/>
      </c:spPr>
    </c:plotArea>
    <c:plotVisOnly val="1"/>
    <c:dispBlanksAs val="gap"/>
    <c:showDLblsOverMax val="0"/>
  </c:chart>
  <c:spPr>
    <a:noFill/>
    <a:ln>
      <a:noFill/>
    </a:ln>
    <a:effectLst/>
  </c:spPr>
  <c:txPr>
    <a:bodyPr/>
    <a:lstStyle/>
    <a:p>
      <a:pPr>
        <a:defRPr/>
      </a:pPr>
      <a:endParaRPr lang="es-ES"/>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1"/>
          <c:order val="0"/>
          <c:tx>
            <c:v>Casos</c:v>
          </c:tx>
          <c:spPr>
            <a:solidFill>
              <a:srgbClr val="00973B"/>
            </a:solidFill>
            <a:ln>
              <a:solidFill>
                <a:schemeClr val="tx1"/>
              </a:solidFill>
            </a:ln>
          </c:spPr>
          <c:invertIfNegative val="0"/>
          <c:cat>
            <c:numRef>
              <c:f>Sheet1!$A$3:$A$19</c:f>
              <c:numCache>
                <c:formatCode>General</c:formatCode>
                <c:ptCount val="17"/>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numCache>
            </c:numRef>
          </c:cat>
          <c:val>
            <c:numRef>
              <c:f>Sheet1!$B$3:$B$19</c:f>
              <c:numCache>
                <c:formatCode>General</c:formatCode>
                <c:ptCount val="17"/>
                <c:pt idx="0">
                  <c:v>1</c:v>
                </c:pt>
                <c:pt idx="1">
                  <c:v>0</c:v>
                </c:pt>
                <c:pt idx="2">
                  <c:v>1</c:v>
                </c:pt>
                <c:pt idx="3">
                  <c:v>0</c:v>
                </c:pt>
                <c:pt idx="4">
                  <c:v>3</c:v>
                </c:pt>
                <c:pt idx="5">
                  <c:v>10</c:v>
                </c:pt>
                <c:pt idx="6">
                  <c:v>14</c:v>
                </c:pt>
                <c:pt idx="7">
                  <c:v>11</c:v>
                </c:pt>
                <c:pt idx="8">
                  <c:v>7</c:v>
                </c:pt>
                <c:pt idx="9">
                  <c:v>3</c:v>
                </c:pt>
                <c:pt idx="10">
                  <c:v>2</c:v>
                </c:pt>
                <c:pt idx="11">
                  <c:v>2</c:v>
                </c:pt>
                <c:pt idx="12">
                  <c:v>0</c:v>
                </c:pt>
                <c:pt idx="13">
                  <c:v>1</c:v>
                </c:pt>
                <c:pt idx="14">
                  <c:v>1</c:v>
                </c:pt>
                <c:pt idx="15">
                  <c:v>0</c:v>
                </c:pt>
                <c:pt idx="16">
                  <c:v>1</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501A-4D06-8A88-7534FBFE1C20}"/>
            </c:ext>
          </c:extLst>
        </c:ser>
        <c:dLbls>
          <c:showLegendKey val="0"/>
          <c:showVal val="0"/>
          <c:showCatName val="0"/>
          <c:showSerName val="0"/>
          <c:showPercent val="0"/>
          <c:showBubbleSize val="0"/>
        </c:dLbls>
        <c:gapWidth val="0"/>
        <c:overlap val="100"/>
        <c:axId val="-2120963880"/>
        <c:axId val="-2120960648"/>
      </c:barChart>
      <c:catAx>
        <c:axId val="-2120963880"/>
        <c:scaling>
          <c:orientation val="minMax"/>
        </c:scaling>
        <c:delete val="0"/>
        <c:axPos val="b"/>
        <c:numFmt formatCode="General" sourceLinked="1"/>
        <c:majorTickMark val="out"/>
        <c:minorTickMark val="none"/>
        <c:tickLblPos val="nextTo"/>
        <c:txPr>
          <a:bodyPr/>
          <a:lstStyle/>
          <a:p>
            <a:pPr>
              <a:defRPr sz="1800" baseline="0">
                <a:solidFill>
                  <a:schemeClr val="bg1"/>
                </a:solidFill>
              </a:defRPr>
            </a:pPr>
            <a:endParaRPr lang="es-ES"/>
          </a:p>
        </c:txPr>
        <c:crossAx val="-2120960648"/>
        <c:crosses val="autoZero"/>
        <c:auto val="1"/>
        <c:lblAlgn val="ctr"/>
        <c:lblOffset val="100"/>
        <c:noMultiLvlLbl val="0"/>
      </c:catAx>
      <c:valAx>
        <c:axId val="-2120960648"/>
        <c:scaling>
          <c:orientation val="minMax"/>
        </c:scaling>
        <c:delete val="0"/>
        <c:axPos val="l"/>
        <c:numFmt formatCode="General" sourceLinked="1"/>
        <c:majorTickMark val="out"/>
        <c:minorTickMark val="out"/>
        <c:tickLblPos val="nextTo"/>
        <c:spPr>
          <a:ln/>
        </c:spPr>
        <c:txPr>
          <a:bodyPr/>
          <a:lstStyle/>
          <a:p>
            <a:pPr>
              <a:defRPr sz="1800" baseline="0">
                <a:solidFill>
                  <a:schemeClr val="bg1"/>
                </a:solidFill>
              </a:defRPr>
            </a:pPr>
            <a:endParaRPr lang="es-ES"/>
          </a:p>
        </c:txPr>
        <c:crossAx val="-2120963880"/>
        <c:crosses val="autoZero"/>
        <c:crossBetween val="between"/>
      </c:valAx>
    </c:plotArea>
    <c:plotVisOnly val="1"/>
    <c:dispBlanksAs val="gap"/>
    <c:showDLblsOverMax val="0"/>
  </c:chart>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B5B04B66-B3F8-4913-AEE8-B894758CC0CB}"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US"/>
        </a:p>
      </dgm:t>
    </dgm:pt>
    <dgm:pt modelId="{CDC51E53-5431-4C4D-9E1D-DDFCEB024550}">
      <dgm:prSet phldrT="[Text]" custT="1"/>
      <dgm:spPr>
        <a:noFill/>
        <a:ln w="31750">
          <a:solidFill>
            <a:srgbClr val="00953A"/>
          </a:solidFill>
        </a:ln>
      </dgm:spPr>
      <dgm:t>
        <a:bodyPr/>
        <a:lstStyle/>
        <a:p>
          <a:r>
            <a:rPr lang="es-ES" sz="2400" noProof="0" dirty="0">
              <a:solidFill>
                <a:schemeClr val="tx1"/>
              </a:solidFill>
            </a:rPr>
            <a:t>Epidemiólogo</a:t>
          </a:r>
        </a:p>
      </dgm:t>
    </dgm:pt>
    <dgm:pt modelId="{C9E08591-B9C7-48AD-A0E9-774092A577A7}" type="parTrans" cxnId="{006838D8-E1DF-4257-938A-87A9218C1D67}">
      <dgm:prSet custT="1"/>
      <dgm:spPr>
        <a:ln w="38100">
          <a:solidFill>
            <a:srgbClr val="00953A"/>
          </a:solidFill>
        </a:ln>
      </dgm:spPr>
      <dgm:t>
        <a:bodyPr/>
        <a:lstStyle/>
        <a:p>
          <a:endParaRPr lang="en-US" sz="2400"/>
        </a:p>
      </dgm:t>
    </dgm:pt>
    <dgm:pt modelId="{2165D972-1524-4CE0-BE2D-7D19435A0438}" type="sibTrans" cxnId="{006838D8-E1DF-4257-938A-87A9218C1D67}">
      <dgm:prSet/>
      <dgm:spPr/>
      <dgm:t>
        <a:bodyPr/>
        <a:lstStyle/>
        <a:p>
          <a:endParaRPr lang="en-US" sz="2400"/>
        </a:p>
      </dgm:t>
    </dgm:pt>
    <dgm:pt modelId="{453E6EA7-E731-49CC-8812-7D43166C235B}">
      <dgm:prSet phldrT="[Text]" custT="1"/>
      <dgm:spPr>
        <a:noFill/>
        <a:ln w="31750">
          <a:solidFill>
            <a:srgbClr val="00953A"/>
          </a:solidFill>
        </a:ln>
      </dgm:spPr>
      <dgm:t>
        <a:bodyPr/>
        <a:lstStyle/>
        <a:p>
          <a:r>
            <a:rPr lang="es-ES" sz="2400" noProof="0" dirty="0">
              <a:solidFill>
                <a:schemeClr val="tx1"/>
              </a:solidFill>
            </a:rPr>
            <a:t>Técnicos de laboratorio</a:t>
          </a:r>
        </a:p>
      </dgm:t>
    </dgm:pt>
    <dgm:pt modelId="{325F1AE7-8335-4A25-8F65-CEAF11CDF667}" type="parTrans" cxnId="{EBADDFA9-D611-4359-B314-4D18FDA00FAC}">
      <dgm:prSet custT="1"/>
      <dgm:spPr>
        <a:ln w="38100">
          <a:solidFill>
            <a:srgbClr val="00953A"/>
          </a:solidFill>
        </a:ln>
      </dgm:spPr>
      <dgm:t>
        <a:bodyPr/>
        <a:lstStyle/>
        <a:p>
          <a:endParaRPr lang="en-US" sz="2400"/>
        </a:p>
      </dgm:t>
    </dgm:pt>
    <dgm:pt modelId="{BF3ED7B9-2269-4D2C-A842-BD27ADD33DA6}" type="sibTrans" cxnId="{EBADDFA9-D611-4359-B314-4D18FDA00FAC}">
      <dgm:prSet/>
      <dgm:spPr/>
      <dgm:t>
        <a:bodyPr/>
        <a:lstStyle/>
        <a:p>
          <a:endParaRPr lang="en-US" sz="2400"/>
        </a:p>
      </dgm:t>
    </dgm:pt>
    <dgm:pt modelId="{0FE3A694-3D43-4A3B-B04B-5B3C03AAD7AF}">
      <dgm:prSet phldrT="[Text]" custT="1"/>
      <dgm:spPr>
        <a:noFill/>
        <a:ln w="31750">
          <a:solidFill>
            <a:srgbClr val="00953A"/>
          </a:solidFill>
        </a:ln>
      </dgm:spPr>
      <dgm:t>
        <a:bodyPr/>
        <a:lstStyle/>
        <a:p>
          <a:r>
            <a:rPr lang="es-ES" sz="2400" noProof="0" dirty="0">
              <a:solidFill>
                <a:schemeClr val="tx1"/>
              </a:solidFill>
            </a:rPr>
            <a:t>Trabajadores sanitarios comunitarios</a:t>
          </a:r>
        </a:p>
      </dgm:t>
    </dgm:pt>
    <dgm:pt modelId="{ACAE33F8-8946-46FC-81C1-D522004670D5}" type="parTrans" cxnId="{F827223F-B746-4990-98B0-3458FDE24F22}">
      <dgm:prSet custT="1"/>
      <dgm:spPr>
        <a:ln w="38100">
          <a:solidFill>
            <a:srgbClr val="00953A"/>
          </a:solidFill>
        </a:ln>
      </dgm:spPr>
      <dgm:t>
        <a:bodyPr/>
        <a:lstStyle/>
        <a:p>
          <a:endParaRPr lang="en-US" sz="2400"/>
        </a:p>
      </dgm:t>
    </dgm:pt>
    <dgm:pt modelId="{7756A13B-0735-444D-95C6-B90523780505}" type="sibTrans" cxnId="{F827223F-B746-4990-98B0-3458FDE24F22}">
      <dgm:prSet/>
      <dgm:spPr/>
      <dgm:t>
        <a:bodyPr/>
        <a:lstStyle/>
        <a:p>
          <a:endParaRPr lang="en-US" sz="2400"/>
        </a:p>
      </dgm:t>
    </dgm:pt>
    <dgm:pt modelId="{4CF9619D-4C33-46FA-B1AC-2DBDD375CB90}">
      <dgm:prSet phldrT="[Text]" custT="1"/>
      <dgm:spPr>
        <a:noFill/>
        <a:ln w="31750">
          <a:solidFill>
            <a:srgbClr val="00953A"/>
          </a:solidFill>
        </a:ln>
      </dgm:spPr>
      <dgm:t>
        <a:bodyPr/>
        <a:lstStyle/>
        <a:p>
          <a:r>
            <a:rPr lang="es-ES" sz="2400" noProof="0" dirty="0">
              <a:solidFill>
                <a:schemeClr val="tx1"/>
              </a:solidFill>
            </a:rPr>
            <a:t>Veterinario/ técnico </a:t>
          </a:r>
          <a:r>
            <a:rPr lang="es-ES" sz="2400" noProof="0" dirty="0" err="1">
              <a:solidFill>
                <a:schemeClr val="tx1"/>
              </a:solidFill>
            </a:rPr>
            <a:t>vet</a:t>
          </a:r>
          <a:endParaRPr lang="es-ES" sz="2400" noProof="0" dirty="0">
            <a:solidFill>
              <a:schemeClr val="tx1"/>
            </a:solidFill>
          </a:endParaRPr>
        </a:p>
      </dgm:t>
    </dgm:pt>
    <dgm:pt modelId="{004D6DEB-931B-4019-85C0-1AAB154A9EA8}" type="parTrans" cxnId="{15DA9646-0DD0-41E9-8D72-AAB8727AB965}">
      <dgm:prSet custT="1"/>
      <dgm:spPr>
        <a:ln w="38100">
          <a:solidFill>
            <a:srgbClr val="00953A"/>
          </a:solidFill>
        </a:ln>
      </dgm:spPr>
      <dgm:t>
        <a:bodyPr/>
        <a:lstStyle/>
        <a:p>
          <a:endParaRPr lang="en-US" sz="2400"/>
        </a:p>
      </dgm:t>
    </dgm:pt>
    <dgm:pt modelId="{276F5ADF-C5F2-44EC-9120-F41CB31AEFDE}" type="sibTrans" cxnId="{15DA9646-0DD0-41E9-8D72-AAB8727AB965}">
      <dgm:prSet/>
      <dgm:spPr/>
      <dgm:t>
        <a:bodyPr/>
        <a:lstStyle/>
        <a:p>
          <a:endParaRPr lang="en-US" sz="2400"/>
        </a:p>
      </dgm:t>
    </dgm:pt>
    <dgm:pt modelId="{C2EE85C8-1AD9-4CC0-895E-1A9DF7747340}">
      <dgm:prSet phldrT="[Text]" custT="1"/>
      <dgm:spPr>
        <a:noFill/>
        <a:ln w="31750">
          <a:solidFill>
            <a:srgbClr val="00953A"/>
          </a:solidFill>
        </a:ln>
      </dgm:spPr>
      <dgm:t>
        <a:bodyPr/>
        <a:lstStyle/>
        <a:p>
          <a:r>
            <a:rPr lang="es-ES" sz="2400" noProof="0" dirty="0">
              <a:solidFill>
                <a:schemeClr val="tx1"/>
              </a:solidFill>
            </a:rPr>
            <a:t>Especialista en salud medioambiental</a:t>
          </a:r>
        </a:p>
      </dgm:t>
    </dgm:pt>
    <dgm:pt modelId="{74C4B97F-5832-432B-9605-116C12715DC3}" type="parTrans" cxnId="{791DA6E6-2E63-45D1-95BB-8281879B967F}">
      <dgm:prSet custT="1"/>
      <dgm:spPr>
        <a:ln w="38100">
          <a:solidFill>
            <a:srgbClr val="00953A"/>
          </a:solidFill>
        </a:ln>
      </dgm:spPr>
      <dgm:t>
        <a:bodyPr/>
        <a:lstStyle/>
        <a:p>
          <a:endParaRPr lang="en-US" sz="2400"/>
        </a:p>
      </dgm:t>
    </dgm:pt>
    <dgm:pt modelId="{2B1FA26C-3E88-4B3E-9C89-5D7A20C8AA45}" type="sibTrans" cxnId="{791DA6E6-2E63-45D1-95BB-8281879B967F}">
      <dgm:prSet/>
      <dgm:spPr/>
      <dgm:t>
        <a:bodyPr/>
        <a:lstStyle/>
        <a:p>
          <a:endParaRPr lang="en-US" sz="2400"/>
        </a:p>
      </dgm:t>
    </dgm:pt>
    <dgm:pt modelId="{572247B6-A643-45B4-9FDB-1FD14F16AB22}">
      <dgm:prSet phldrT="[Text]" custScaleX="184398"/>
      <dgm:spPr>
        <a:noFill/>
        <a:ln>
          <a:solidFill>
            <a:srgbClr val="00953A"/>
          </a:solidFill>
        </a:ln>
      </dgm:spPr>
      <dgm:t>
        <a:bodyPr/>
        <a:lstStyle/>
        <a:p>
          <a:endParaRPr lang="en-US"/>
        </a:p>
      </dgm:t>
    </dgm:pt>
    <dgm:pt modelId="{68F9B741-7452-4EEA-8FBA-C324442AB29E}" type="parTrans" cxnId="{E622A6EE-5CEA-4B4E-BD68-0725EF62F0EA}">
      <dgm:prSet/>
      <dgm:spPr/>
      <dgm:t>
        <a:bodyPr/>
        <a:lstStyle/>
        <a:p>
          <a:endParaRPr lang="en-US" sz="2400"/>
        </a:p>
      </dgm:t>
    </dgm:pt>
    <dgm:pt modelId="{379F9A57-A104-42AE-B1BA-F077923423FA}" type="sibTrans" cxnId="{E622A6EE-5CEA-4B4E-BD68-0725EF62F0EA}">
      <dgm:prSet/>
      <dgm:spPr/>
      <dgm:t>
        <a:bodyPr/>
        <a:lstStyle/>
        <a:p>
          <a:endParaRPr lang="en-US" sz="2400"/>
        </a:p>
      </dgm:t>
    </dgm:pt>
    <dgm:pt modelId="{1F267F5B-926A-4B6D-9064-2C7E59317D77}">
      <dgm:prSet phldrT="[Text]" custT="1"/>
      <dgm:spPr>
        <a:noFill/>
        <a:ln w="31750">
          <a:solidFill>
            <a:srgbClr val="00953A"/>
          </a:solidFill>
        </a:ln>
      </dgm:spPr>
      <dgm:t>
        <a:bodyPr/>
        <a:lstStyle/>
        <a:p>
          <a:r>
            <a:rPr lang="es-ES" sz="2400" noProof="0" dirty="0">
              <a:solidFill>
                <a:schemeClr val="tx1"/>
              </a:solidFill>
            </a:rPr>
            <a:t>Clínico</a:t>
          </a:r>
        </a:p>
      </dgm:t>
    </dgm:pt>
    <dgm:pt modelId="{16D79B5D-7938-4FBD-A53E-A17A81376F82}" type="parTrans" cxnId="{354057B8-ED51-4F85-90B3-F9CBEF8D3670}">
      <dgm:prSet custT="1"/>
      <dgm:spPr>
        <a:ln w="38100">
          <a:solidFill>
            <a:srgbClr val="00953A"/>
          </a:solidFill>
        </a:ln>
      </dgm:spPr>
      <dgm:t>
        <a:bodyPr/>
        <a:lstStyle/>
        <a:p>
          <a:endParaRPr lang="en-US" sz="2400"/>
        </a:p>
      </dgm:t>
    </dgm:pt>
    <dgm:pt modelId="{5DF09B98-1A25-4D35-8304-6116B30F6163}" type="sibTrans" cxnId="{354057B8-ED51-4F85-90B3-F9CBEF8D3670}">
      <dgm:prSet/>
      <dgm:spPr/>
      <dgm:t>
        <a:bodyPr/>
        <a:lstStyle/>
        <a:p>
          <a:endParaRPr lang="en-US" sz="2400"/>
        </a:p>
      </dgm:t>
    </dgm:pt>
    <dgm:pt modelId="{2DCBDB6A-646F-40DC-BC3C-B4A3A5032C8B}">
      <dgm:prSet phldrT="[Text]" custT="1"/>
      <dgm:spPr>
        <a:noFill/>
        <a:ln w="31750">
          <a:solidFill>
            <a:srgbClr val="00953A"/>
          </a:solidFill>
        </a:ln>
      </dgm:spPr>
      <dgm:t>
        <a:bodyPr/>
        <a:lstStyle/>
        <a:p>
          <a:r>
            <a:rPr lang="es-ES" sz="2400" noProof="0" dirty="0">
              <a:solidFill>
                <a:schemeClr val="tx1"/>
              </a:solidFill>
            </a:rPr>
            <a:t>Entrevistadores</a:t>
          </a:r>
        </a:p>
      </dgm:t>
    </dgm:pt>
    <dgm:pt modelId="{EAA1EE0A-CCB8-4571-987F-57411AF17DA0}" type="parTrans" cxnId="{E3925A99-7DF9-4C98-894C-5E825D52DB27}">
      <dgm:prSet custT="1"/>
      <dgm:spPr>
        <a:ln w="38100">
          <a:solidFill>
            <a:srgbClr val="00953A"/>
          </a:solidFill>
        </a:ln>
      </dgm:spPr>
      <dgm:t>
        <a:bodyPr/>
        <a:lstStyle/>
        <a:p>
          <a:endParaRPr lang="en-US" sz="2400"/>
        </a:p>
      </dgm:t>
    </dgm:pt>
    <dgm:pt modelId="{EB45BD51-A6DB-471C-81F7-279A7F66DCC5}" type="sibTrans" cxnId="{E3925A99-7DF9-4C98-894C-5E825D52DB27}">
      <dgm:prSet/>
      <dgm:spPr/>
      <dgm:t>
        <a:bodyPr/>
        <a:lstStyle/>
        <a:p>
          <a:endParaRPr lang="en-US" sz="2400"/>
        </a:p>
      </dgm:t>
    </dgm:pt>
    <dgm:pt modelId="{C9EADAA1-9DD2-4B45-9050-A3EE4F83BDBD}">
      <dgm:prSet phldrT="[Text]" custT="1"/>
      <dgm:spPr>
        <a:solidFill>
          <a:srgbClr val="00953A"/>
        </a:solidFill>
        <a:ln>
          <a:noFill/>
        </a:ln>
      </dgm:spPr>
      <dgm:t>
        <a:bodyPr/>
        <a:lstStyle/>
        <a:p>
          <a:r>
            <a:rPr lang="es-ES" sz="2400" b="1" noProof="0" dirty="0">
              <a:solidFill>
                <a:schemeClr val="bg1"/>
              </a:solidFill>
            </a:rPr>
            <a:t>Equipo</a:t>
          </a:r>
        </a:p>
      </dgm:t>
    </dgm:pt>
    <dgm:pt modelId="{F6E0A904-B802-427C-B714-23F19FC2A7EA}" type="sibTrans" cxnId="{7F8E27C8-9381-4591-8F1B-5777ACF999A6}">
      <dgm:prSet/>
      <dgm:spPr/>
      <dgm:t>
        <a:bodyPr/>
        <a:lstStyle/>
        <a:p>
          <a:endParaRPr lang="en-US" sz="2400"/>
        </a:p>
      </dgm:t>
    </dgm:pt>
    <dgm:pt modelId="{EA787735-E159-4C6D-8994-B4B7BFD4E6D4}" type="parTrans" cxnId="{7F8E27C8-9381-4591-8F1B-5777ACF999A6}">
      <dgm:prSet/>
      <dgm:spPr/>
      <dgm:t>
        <a:bodyPr/>
        <a:lstStyle/>
        <a:p>
          <a:endParaRPr lang="en-US" sz="2400"/>
        </a:p>
      </dgm:t>
    </dgm:pt>
    <dgm:pt modelId="{CD3F2980-C65D-4210-A05C-AB961926C4B8}" type="pres">
      <dgm:prSet presAssocID="{B5B04B66-B3F8-4913-AEE8-B894758CC0CB}" presName="Name0" presStyleCnt="0">
        <dgm:presLayoutVars>
          <dgm:chMax val="1"/>
          <dgm:chPref val="1"/>
          <dgm:dir/>
          <dgm:animOne val="branch"/>
          <dgm:animLvl val="lvl"/>
        </dgm:presLayoutVars>
      </dgm:prSet>
      <dgm:spPr/>
    </dgm:pt>
    <dgm:pt modelId="{2CDF6E90-0DA1-42AA-9A85-895158464790}" type="pres">
      <dgm:prSet presAssocID="{C9EADAA1-9DD2-4B45-9050-A3EE4F83BDBD}" presName="singleCycle" presStyleCnt="0"/>
      <dgm:spPr/>
    </dgm:pt>
    <dgm:pt modelId="{96BA12C9-78C7-4946-A392-3D4322657955}" type="pres">
      <dgm:prSet presAssocID="{C9EADAA1-9DD2-4B45-9050-A3EE4F83BDBD}" presName="singleCenter" presStyleLbl="node1" presStyleIdx="0" presStyleCnt="8" custLinFactNeighborX="777">
        <dgm:presLayoutVars>
          <dgm:chMax val="7"/>
          <dgm:chPref val="7"/>
        </dgm:presLayoutVars>
      </dgm:prSet>
      <dgm:spPr/>
    </dgm:pt>
    <dgm:pt modelId="{860694EA-3540-480A-A992-72781EA6D461}" type="pres">
      <dgm:prSet presAssocID="{C9E08591-B9C7-48AD-A0E9-774092A577A7}" presName="Name56" presStyleLbl="parChTrans1D2" presStyleIdx="0" presStyleCnt="7"/>
      <dgm:spPr/>
    </dgm:pt>
    <dgm:pt modelId="{A8DEBC1F-CCC5-4EA6-8F2C-FDABD953066B}" type="pres">
      <dgm:prSet presAssocID="{CDC51E53-5431-4C4D-9E1D-DDFCEB024550}" presName="text0" presStyleLbl="node1" presStyleIdx="1" presStyleCnt="8" custScaleX="245181" custScaleY="107879">
        <dgm:presLayoutVars>
          <dgm:bulletEnabled val="1"/>
        </dgm:presLayoutVars>
      </dgm:prSet>
      <dgm:spPr/>
    </dgm:pt>
    <dgm:pt modelId="{849EEB52-B221-4125-AAF9-9794F4483A60}" type="pres">
      <dgm:prSet presAssocID="{325F1AE7-8335-4A25-8F65-CEAF11CDF667}" presName="Name56" presStyleLbl="parChTrans1D2" presStyleIdx="1" presStyleCnt="7"/>
      <dgm:spPr/>
    </dgm:pt>
    <dgm:pt modelId="{6D4987A7-703A-43C7-8389-16B57867FB4E}" type="pres">
      <dgm:prSet presAssocID="{453E6EA7-E731-49CC-8812-7D43166C235B}" presName="text0" presStyleLbl="node1" presStyleIdx="2" presStyleCnt="8" custScaleX="245181" custScaleY="107879" custRadScaleRad="149468" custRadScaleInc="68917">
        <dgm:presLayoutVars>
          <dgm:bulletEnabled val="1"/>
        </dgm:presLayoutVars>
      </dgm:prSet>
      <dgm:spPr/>
    </dgm:pt>
    <dgm:pt modelId="{11F8B8EC-7AC1-473E-87ED-4201EFA8EB63}" type="pres">
      <dgm:prSet presAssocID="{ACAE33F8-8946-46FC-81C1-D522004670D5}" presName="Name56" presStyleLbl="parChTrans1D2" presStyleIdx="2" presStyleCnt="7"/>
      <dgm:spPr/>
    </dgm:pt>
    <dgm:pt modelId="{775A12AD-6048-4955-BF27-D6D9BC809B3B}" type="pres">
      <dgm:prSet presAssocID="{0FE3A694-3D43-4A3B-B04B-5B3C03AAD7AF}" presName="text0" presStyleLbl="node1" presStyleIdx="3" presStyleCnt="8" custScaleX="245181" custScaleY="107879" custRadScaleRad="150617" custRadScaleInc="-17816">
        <dgm:presLayoutVars>
          <dgm:bulletEnabled val="1"/>
        </dgm:presLayoutVars>
      </dgm:prSet>
      <dgm:spPr/>
    </dgm:pt>
    <dgm:pt modelId="{841CCFC7-F6B2-4E7B-8527-B3D0E092D1AF}" type="pres">
      <dgm:prSet presAssocID="{004D6DEB-931B-4019-85C0-1AAB154A9EA8}" presName="Name56" presStyleLbl="parChTrans1D2" presStyleIdx="3" presStyleCnt="7"/>
      <dgm:spPr/>
    </dgm:pt>
    <dgm:pt modelId="{088406BB-3398-4B3E-B241-D6B5DA5FED6A}" type="pres">
      <dgm:prSet presAssocID="{4CF9619D-4C33-46FA-B1AC-2DBDD375CB90}" presName="text0" presStyleLbl="node1" presStyleIdx="4" presStyleCnt="8" custScaleX="245181" custScaleY="107879" custRadScaleRad="121459" custRadScaleInc="-63144">
        <dgm:presLayoutVars>
          <dgm:bulletEnabled val="1"/>
        </dgm:presLayoutVars>
      </dgm:prSet>
      <dgm:spPr/>
    </dgm:pt>
    <dgm:pt modelId="{4C80AD91-3562-4E68-8BFE-A881449DEC1F}" type="pres">
      <dgm:prSet presAssocID="{EAA1EE0A-CCB8-4571-987F-57411AF17DA0}" presName="Name56" presStyleLbl="parChTrans1D2" presStyleIdx="4" presStyleCnt="7"/>
      <dgm:spPr/>
    </dgm:pt>
    <dgm:pt modelId="{579D8549-989C-4CB7-81CD-568DAD1F9890}" type="pres">
      <dgm:prSet presAssocID="{2DCBDB6A-646F-40DC-BC3C-B4A3A5032C8B}" presName="text0" presStyleLbl="node1" presStyleIdx="5" presStyleCnt="8" custScaleX="290279" custScaleY="117462" custRadScaleRad="123038" custRadScaleInc="64764">
        <dgm:presLayoutVars>
          <dgm:bulletEnabled val="1"/>
        </dgm:presLayoutVars>
      </dgm:prSet>
      <dgm:spPr/>
    </dgm:pt>
    <dgm:pt modelId="{C0D5DF35-D67A-4470-B8FE-541754E155CC}" type="pres">
      <dgm:prSet presAssocID="{74C4B97F-5832-432B-9605-116C12715DC3}" presName="Name56" presStyleLbl="parChTrans1D2" presStyleIdx="5" presStyleCnt="7"/>
      <dgm:spPr/>
    </dgm:pt>
    <dgm:pt modelId="{2A372E38-6F7B-48F6-B2E3-714FA45342E8}" type="pres">
      <dgm:prSet presAssocID="{C2EE85C8-1AD9-4CC0-895E-1A9DF7747340}" presName="text0" presStyleLbl="node1" presStyleIdx="6" presStyleCnt="8" custScaleX="302812" custScaleY="122099" custRadScaleRad="165603" custRadScaleInc="18413">
        <dgm:presLayoutVars>
          <dgm:bulletEnabled val="1"/>
        </dgm:presLayoutVars>
      </dgm:prSet>
      <dgm:spPr/>
    </dgm:pt>
    <dgm:pt modelId="{E51F1157-2BF0-4757-B14F-0B5B28595E0A}" type="pres">
      <dgm:prSet presAssocID="{16D79B5D-7938-4FBD-A53E-A17A81376F82}" presName="Name56" presStyleLbl="parChTrans1D2" presStyleIdx="6" presStyleCnt="7"/>
      <dgm:spPr/>
    </dgm:pt>
    <dgm:pt modelId="{0D6ACDA9-76B2-4642-82B5-894B16AB828D}" type="pres">
      <dgm:prSet presAssocID="{1F267F5B-926A-4B6D-9064-2C7E59317D77}" presName="text0" presStyleLbl="node1" presStyleIdx="7" presStyleCnt="8" custScaleX="245181" custScaleY="107879" custRadScaleRad="173362" custRadScaleInc="-70303">
        <dgm:presLayoutVars>
          <dgm:bulletEnabled val="1"/>
        </dgm:presLayoutVars>
      </dgm:prSet>
      <dgm:spPr/>
    </dgm:pt>
  </dgm:ptLst>
  <dgm:cxnLst>
    <dgm:cxn modelId="{174B3D17-7474-45F9-BA9F-F5FD31578CE3}" type="presOf" srcId="{453E6EA7-E731-49CC-8812-7D43166C235B}" destId="{6D4987A7-703A-43C7-8389-16B57867FB4E}" srcOrd="0" destOrd="0" presId="urn:microsoft.com/office/officeart/2008/layout/RadialCluster"/>
    <dgm:cxn modelId="{9AB1A833-4121-4812-A09A-63D29EECF0F1}" type="presOf" srcId="{C2EE85C8-1AD9-4CC0-895E-1A9DF7747340}" destId="{2A372E38-6F7B-48F6-B2E3-714FA45342E8}" srcOrd="0" destOrd="0" presId="urn:microsoft.com/office/officeart/2008/layout/RadialCluster"/>
    <dgm:cxn modelId="{F827223F-B746-4990-98B0-3458FDE24F22}" srcId="{C9EADAA1-9DD2-4B45-9050-A3EE4F83BDBD}" destId="{0FE3A694-3D43-4A3B-B04B-5B3C03AAD7AF}" srcOrd="2" destOrd="0" parTransId="{ACAE33F8-8946-46FC-81C1-D522004670D5}" sibTransId="{7756A13B-0735-444D-95C6-B90523780505}"/>
    <dgm:cxn modelId="{7F729D3F-C138-4525-A6D8-04CF693554FE}" type="presOf" srcId="{1F267F5B-926A-4B6D-9064-2C7E59317D77}" destId="{0D6ACDA9-76B2-4642-82B5-894B16AB828D}" srcOrd="0" destOrd="0" presId="urn:microsoft.com/office/officeart/2008/layout/RadialCluster"/>
    <dgm:cxn modelId="{6D046C5C-F7F2-4CFA-895D-B1F50E96BF63}" type="presOf" srcId="{0FE3A694-3D43-4A3B-B04B-5B3C03AAD7AF}" destId="{775A12AD-6048-4955-BF27-D6D9BC809B3B}" srcOrd="0" destOrd="0" presId="urn:microsoft.com/office/officeart/2008/layout/RadialCluster"/>
    <dgm:cxn modelId="{4005DC5E-1675-4126-9E2F-9AEDDEC9D3FD}" type="presOf" srcId="{C9EADAA1-9DD2-4B45-9050-A3EE4F83BDBD}" destId="{96BA12C9-78C7-4946-A392-3D4322657955}" srcOrd="0" destOrd="0" presId="urn:microsoft.com/office/officeart/2008/layout/RadialCluster"/>
    <dgm:cxn modelId="{58366E61-9570-4137-9474-86FAE278C89F}" type="presOf" srcId="{C9E08591-B9C7-48AD-A0E9-774092A577A7}" destId="{860694EA-3540-480A-A992-72781EA6D461}" srcOrd="0" destOrd="0" presId="urn:microsoft.com/office/officeart/2008/layout/RadialCluster"/>
    <dgm:cxn modelId="{15DA9646-0DD0-41E9-8D72-AAB8727AB965}" srcId="{C9EADAA1-9DD2-4B45-9050-A3EE4F83BDBD}" destId="{4CF9619D-4C33-46FA-B1AC-2DBDD375CB90}" srcOrd="3" destOrd="0" parTransId="{004D6DEB-931B-4019-85C0-1AAB154A9EA8}" sibTransId="{276F5ADF-C5F2-44EC-9120-F41CB31AEFDE}"/>
    <dgm:cxn modelId="{0C256973-E700-42BC-9494-2C83F50B51E2}" type="presOf" srcId="{ACAE33F8-8946-46FC-81C1-D522004670D5}" destId="{11F8B8EC-7AC1-473E-87ED-4201EFA8EB63}" srcOrd="0" destOrd="0" presId="urn:microsoft.com/office/officeart/2008/layout/RadialCluster"/>
    <dgm:cxn modelId="{C7494174-1D18-43DA-A3D7-E62E4F13FC62}" type="presOf" srcId="{2DCBDB6A-646F-40DC-BC3C-B4A3A5032C8B}" destId="{579D8549-989C-4CB7-81CD-568DAD1F9890}" srcOrd="0" destOrd="0" presId="urn:microsoft.com/office/officeart/2008/layout/RadialCluster"/>
    <dgm:cxn modelId="{C4D74891-65FB-48C8-B7B3-6085F0FF7D4E}" type="presOf" srcId="{4CF9619D-4C33-46FA-B1AC-2DBDD375CB90}" destId="{088406BB-3398-4B3E-B241-D6B5DA5FED6A}" srcOrd="0" destOrd="0" presId="urn:microsoft.com/office/officeart/2008/layout/RadialCluster"/>
    <dgm:cxn modelId="{9D6BCE92-2B60-441C-9761-4502BDE2D181}" type="presOf" srcId="{EAA1EE0A-CCB8-4571-987F-57411AF17DA0}" destId="{4C80AD91-3562-4E68-8BFE-A881449DEC1F}" srcOrd="0" destOrd="0" presId="urn:microsoft.com/office/officeart/2008/layout/RadialCluster"/>
    <dgm:cxn modelId="{E3925A99-7DF9-4C98-894C-5E825D52DB27}" srcId="{C9EADAA1-9DD2-4B45-9050-A3EE4F83BDBD}" destId="{2DCBDB6A-646F-40DC-BC3C-B4A3A5032C8B}" srcOrd="4" destOrd="0" parTransId="{EAA1EE0A-CCB8-4571-987F-57411AF17DA0}" sibTransId="{EB45BD51-A6DB-471C-81F7-279A7F66DCC5}"/>
    <dgm:cxn modelId="{EBADDFA9-D611-4359-B314-4D18FDA00FAC}" srcId="{C9EADAA1-9DD2-4B45-9050-A3EE4F83BDBD}" destId="{453E6EA7-E731-49CC-8812-7D43166C235B}" srcOrd="1" destOrd="0" parTransId="{325F1AE7-8335-4A25-8F65-CEAF11CDF667}" sibTransId="{BF3ED7B9-2269-4D2C-A842-BD27ADD33DA6}"/>
    <dgm:cxn modelId="{1E80D6B1-A505-4A35-AAF1-93C2FEC1E459}" type="presOf" srcId="{B5B04B66-B3F8-4913-AEE8-B894758CC0CB}" destId="{CD3F2980-C65D-4210-A05C-AB961926C4B8}" srcOrd="0" destOrd="0" presId="urn:microsoft.com/office/officeart/2008/layout/RadialCluster"/>
    <dgm:cxn modelId="{354057B8-ED51-4F85-90B3-F9CBEF8D3670}" srcId="{C9EADAA1-9DD2-4B45-9050-A3EE4F83BDBD}" destId="{1F267F5B-926A-4B6D-9064-2C7E59317D77}" srcOrd="6" destOrd="0" parTransId="{16D79B5D-7938-4FBD-A53E-A17A81376F82}" sibTransId="{5DF09B98-1A25-4D35-8304-6116B30F6163}"/>
    <dgm:cxn modelId="{60BCE5B9-4B87-4CB7-BD64-BED2FD5DF928}" type="presOf" srcId="{74C4B97F-5832-432B-9605-116C12715DC3}" destId="{C0D5DF35-D67A-4470-B8FE-541754E155CC}" srcOrd="0" destOrd="0" presId="urn:microsoft.com/office/officeart/2008/layout/RadialCluster"/>
    <dgm:cxn modelId="{4F5A43BD-F7ED-4278-93C1-754043183B6E}" type="presOf" srcId="{325F1AE7-8335-4A25-8F65-CEAF11CDF667}" destId="{849EEB52-B221-4125-AAF9-9794F4483A60}" srcOrd="0" destOrd="0" presId="urn:microsoft.com/office/officeart/2008/layout/RadialCluster"/>
    <dgm:cxn modelId="{3AE11AC8-2041-407C-BF54-AE971E460F36}" type="presOf" srcId="{CDC51E53-5431-4C4D-9E1D-DDFCEB024550}" destId="{A8DEBC1F-CCC5-4EA6-8F2C-FDABD953066B}" srcOrd="0" destOrd="0" presId="urn:microsoft.com/office/officeart/2008/layout/RadialCluster"/>
    <dgm:cxn modelId="{7F8E27C8-9381-4591-8F1B-5777ACF999A6}" srcId="{B5B04B66-B3F8-4913-AEE8-B894758CC0CB}" destId="{C9EADAA1-9DD2-4B45-9050-A3EE4F83BDBD}" srcOrd="0" destOrd="0" parTransId="{EA787735-E159-4C6D-8994-B4B7BFD4E6D4}" sibTransId="{F6E0A904-B802-427C-B714-23F19FC2A7EA}"/>
    <dgm:cxn modelId="{006838D8-E1DF-4257-938A-87A9218C1D67}" srcId="{C9EADAA1-9DD2-4B45-9050-A3EE4F83BDBD}" destId="{CDC51E53-5431-4C4D-9E1D-DDFCEB024550}" srcOrd="0" destOrd="0" parTransId="{C9E08591-B9C7-48AD-A0E9-774092A577A7}" sibTransId="{2165D972-1524-4CE0-BE2D-7D19435A0438}"/>
    <dgm:cxn modelId="{787423E2-FB20-48C7-9DFE-05D0A02E0FD5}" type="presOf" srcId="{16D79B5D-7938-4FBD-A53E-A17A81376F82}" destId="{E51F1157-2BF0-4757-B14F-0B5B28595E0A}" srcOrd="0" destOrd="0" presId="urn:microsoft.com/office/officeart/2008/layout/RadialCluster"/>
    <dgm:cxn modelId="{7FA1A6E3-14FA-485B-B130-DA6E69746F83}" type="presOf" srcId="{004D6DEB-931B-4019-85C0-1AAB154A9EA8}" destId="{841CCFC7-F6B2-4E7B-8527-B3D0E092D1AF}" srcOrd="0" destOrd="0" presId="urn:microsoft.com/office/officeart/2008/layout/RadialCluster"/>
    <dgm:cxn modelId="{791DA6E6-2E63-45D1-95BB-8281879B967F}" srcId="{C9EADAA1-9DD2-4B45-9050-A3EE4F83BDBD}" destId="{C2EE85C8-1AD9-4CC0-895E-1A9DF7747340}" srcOrd="5" destOrd="0" parTransId="{74C4B97F-5832-432B-9605-116C12715DC3}" sibTransId="{2B1FA26C-3E88-4B3E-9C89-5D7A20C8AA45}"/>
    <dgm:cxn modelId="{E622A6EE-5CEA-4B4E-BD68-0725EF62F0EA}" srcId="{B5B04B66-B3F8-4913-AEE8-B894758CC0CB}" destId="{572247B6-A643-45B4-9FDB-1FD14F16AB22}" srcOrd="1" destOrd="0" parTransId="{68F9B741-7452-4EEA-8FBA-C324442AB29E}" sibTransId="{379F9A57-A104-42AE-B1BA-F077923423FA}"/>
    <dgm:cxn modelId="{C7712142-76DF-439D-9F05-ED16DDC06445}" type="presParOf" srcId="{CD3F2980-C65D-4210-A05C-AB961926C4B8}" destId="{2CDF6E90-0DA1-42AA-9A85-895158464790}" srcOrd="0" destOrd="0" presId="urn:microsoft.com/office/officeart/2008/layout/RadialCluster"/>
    <dgm:cxn modelId="{40ACD200-2EAE-4180-A64B-26DF23AA8221}" type="presParOf" srcId="{2CDF6E90-0DA1-42AA-9A85-895158464790}" destId="{96BA12C9-78C7-4946-A392-3D4322657955}" srcOrd="0" destOrd="0" presId="urn:microsoft.com/office/officeart/2008/layout/RadialCluster"/>
    <dgm:cxn modelId="{BD25CA6E-4A97-4237-A463-C90F088ED5A6}" type="presParOf" srcId="{2CDF6E90-0DA1-42AA-9A85-895158464790}" destId="{860694EA-3540-480A-A992-72781EA6D461}" srcOrd="1" destOrd="0" presId="urn:microsoft.com/office/officeart/2008/layout/RadialCluster"/>
    <dgm:cxn modelId="{6B56FDC4-0900-4F96-BDA1-B8CBF3BF0F3F}" type="presParOf" srcId="{2CDF6E90-0DA1-42AA-9A85-895158464790}" destId="{A8DEBC1F-CCC5-4EA6-8F2C-FDABD953066B}" srcOrd="2" destOrd="0" presId="urn:microsoft.com/office/officeart/2008/layout/RadialCluster"/>
    <dgm:cxn modelId="{154DA85C-5EAE-4524-B827-6D237F96B563}" type="presParOf" srcId="{2CDF6E90-0DA1-42AA-9A85-895158464790}" destId="{849EEB52-B221-4125-AAF9-9794F4483A60}" srcOrd="3" destOrd="0" presId="urn:microsoft.com/office/officeart/2008/layout/RadialCluster"/>
    <dgm:cxn modelId="{F8DC3B40-9EFD-4E5D-8F72-C9233BA3669C}" type="presParOf" srcId="{2CDF6E90-0DA1-42AA-9A85-895158464790}" destId="{6D4987A7-703A-43C7-8389-16B57867FB4E}" srcOrd="4" destOrd="0" presId="urn:microsoft.com/office/officeart/2008/layout/RadialCluster"/>
    <dgm:cxn modelId="{427DE958-D46C-4089-87AD-06663E94AF69}" type="presParOf" srcId="{2CDF6E90-0DA1-42AA-9A85-895158464790}" destId="{11F8B8EC-7AC1-473E-87ED-4201EFA8EB63}" srcOrd="5" destOrd="0" presId="urn:microsoft.com/office/officeart/2008/layout/RadialCluster"/>
    <dgm:cxn modelId="{FF856E09-EACC-47C1-9CEF-2A1B6FF45799}" type="presParOf" srcId="{2CDF6E90-0DA1-42AA-9A85-895158464790}" destId="{775A12AD-6048-4955-BF27-D6D9BC809B3B}" srcOrd="6" destOrd="0" presId="urn:microsoft.com/office/officeart/2008/layout/RadialCluster"/>
    <dgm:cxn modelId="{8383BD7D-7990-4425-8F35-1DBA1EB503D1}" type="presParOf" srcId="{2CDF6E90-0DA1-42AA-9A85-895158464790}" destId="{841CCFC7-F6B2-4E7B-8527-B3D0E092D1AF}" srcOrd="7" destOrd="0" presId="urn:microsoft.com/office/officeart/2008/layout/RadialCluster"/>
    <dgm:cxn modelId="{7075FEA3-6973-4720-8567-90A80D11C51D}" type="presParOf" srcId="{2CDF6E90-0DA1-42AA-9A85-895158464790}" destId="{088406BB-3398-4B3E-B241-D6B5DA5FED6A}" srcOrd="8" destOrd="0" presId="urn:microsoft.com/office/officeart/2008/layout/RadialCluster"/>
    <dgm:cxn modelId="{E5C642D9-15C9-4C99-9B96-B959F459783B}" type="presParOf" srcId="{2CDF6E90-0DA1-42AA-9A85-895158464790}" destId="{4C80AD91-3562-4E68-8BFE-A881449DEC1F}" srcOrd="9" destOrd="0" presId="urn:microsoft.com/office/officeart/2008/layout/RadialCluster"/>
    <dgm:cxn modelId="{C7B4AC84-DC0E-4EAB-B229-D933C369C18E}" type="presParOf" srcId="{2CDF6E90-0DA1-42AA-9A85-895158464790}" destId="{579D8549-989C-4CB7-81CD-568DAD1F9890}" srcOrd="10" destOrd="0" presId="urn:microsoft.com/office/officeart/2008/layout/RadialCluster"/>
    <dgm:cxn modelId="{4DD99CC4-C698-4461-8E0C-3280A5EE95CF}" type="presParOf" srcId="{2CDF6E90-0DA1-42AA-9A85-895158464790}" destId="{C0D5DF35-D67A-4470-B8FE-541754E155CC}" srcOrd="11" destOrd="0" presId="urn:microsoft.com/office/officeart/2008/layout/RadialCluster"/>
    <dgm:cxn modelId="{AAE66056-45E2-4CD8-8EB7-C5BDE733F764}" type="presParOf" srcId="{2CDF6E90-0DA1-42AA-9A85-895158464790}" destId="{2A372E38-6F7B-48F6-B2E3-714FA45342E8}" srcOrd="12" destOrd="0" presId="urn:microsoft.com/office/officeart/2008/layout/RadialCluster"/>
    <dgm:cxn modelId="{77456AAB-D5C5-4279-91F3-85CC2E1E8E27}" type="presParOf" srcId="{2CDF6E90-0DA1-42AA-9A85-895158464790}" destId="{E51F1157-2BF0-4757-B14F-0B5B28595E0A}" srcOrd="13" destOrd="0" presId="urn:microsoft.com/office/officeart/2008/layout/RadialCluster"/>
    <dgm:cxn modelId="{456894BD-83BC-4B6C-A19E-E3A1B608BD5B}" type="presParOf" srcId="{2CDF6E90-0DA1-42AA-9A85-895158464790}" destId="{0D6ACDA9-76B2-4642-82B5-894B16AB828D}" srcOrd="14" destOrd="0" presId="urn:microsoft.com/office/officeart/2008/layout/RadialCluster"/>
  </dgm:cxnLst>
  <dgm:bg/>
  <dgm:whole>
    <a:ln w="38100"/>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546587" y="974946"/>
        <a:ext cx="2127486" cy="85097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BA12C9-78C7-4946-A392-3D4322657955}">
      <dsp:nvSpPr>
        <dsp:cNvPr id="0" name=""/>
        <dsp:cNvSpPr/>
      </dsp:nvSpPr>
      <dsp:spPr>
        <a:xfrm>
          <a:off x="4725863" y="1695294"/>
          <a:ext cx="1391602" cy="1391602"/>
        </a:xfrm>
        <a:prstGeom prst="roundRect">
          <a:avLst/>
        </a:prstGeom>
        <a:solidFill>
          <a:srgbClr val="00953A"/>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s-ES" sz="2400" b="1" kern="1200" noProof="0" dirty="0">
              <a:solidFill>
                <a:schemeClr val="bg1"/>
              </a:solidFill>
            </a:rPr>
            <a:t>Equipo</a:t>
          </a:r>
        </a:p>
      </dsp:txBody>
      <dsp:txXfrm>
        <a:off x="4793795" y="1763226"/>
        <a:ext cx="1255738" cy="1255738"/>
      </dsp:txXfrm>
    </dsp:sp>
    <dsp:sp modelId="{860694EA-3540-480A-A992-72781EA6D461}">
      <dsp:nvSpPr>
        <dsp:cNvPr id="0" name=""/>
        <dsp:cNvSpPr/>
      </dsp:nvSpPr>
      <dsp:spPr>
        <a:xfrm rot="16146582">
          <a:off x="5054559" y="1344495"/>
          <a:ext cx="701682" cy="0"/>
        </a:xfrm>
        <a:custGeom>
          <a:avLst/>
          <a:gdLst/>
          <a:ahLst/>
          <a:cxnLst/>
          <a:rect l="0" t="0" r="0" b="0"/>
          <a:pathLst>
            <a:path>
              <a:moveTo>
                <a:pt x="0" y="0"/>
              </a:moveTo>
              <a:lnTo>
                <a:pt x="701682" y="0"/>
              </a:lnTo>
            </a:path>
          </a:pathLst>
        </a:custGeom>
        <a:noFill/>
        <a:ln w="38100" cap="flat" cmpd="sng" algn="ctr">
          <a:solidFill>
            <a:srgbClr val="00953A"/>
          </a:solidFill>
          <a:prstDash val="solid"/>
          <a:miter lim="800000"/>
        </a:ln>
        <a:effectLst/>
      </dsp:spPr>
      <dsp:style>
        <a:lnRef idx="2">
          <a:scrgbClr r="0" g="0" b="0"/>
        </a:lnRef>
        <a:fillRef idx="0">
          <a:scrgbClr r="0" g="0" b="0"/>
        </a:fillRef>
        <a:effectRef idx="0">
          <a:scrgbClr r="0" g="0" b="0"/>
        </a:effectRef>
        <a:fontRef idx="minor"/>
      </dsp:style>
    </dsp:sp>
    <dsp:sp modelId="{A8DEBC1F-CCC5-4EA6-8F2C-FDABD953066B}">
      <dsp:nvSpPr>
        <dsp:cNvPr id="0" name=""/>
        <dsp:cNvSpPr/>
      </dsp:nvSpPr>
      <dsp:spPr>
        <a:xfrm>
          <a:off x="4249132" y="-12138"/>
          <a:ext cx="2286003" cy="1005835"/>
        </a:xfrm>
        <a:prstGeom prst="roundRect">
          <a:avLst/>
        </a:prstGeom>
        <a:noFill/>
        <a:ln w="31750" cap="flat" cmpd="sng" algn="ctr">
          <a:solidFill>
            <a:srgbClr val="00953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s-ES" sz="2400" kern="1200" noProof="0" dirty="0">
              <a:solidFill>
                <a:schemeClr val="tx1"/>
              </a:solidFill>
            </a:rPr>
            <a:t>Epidemiólogo</a:t>
          </a:r>
        </a:p>
      </dsp:txBody>
      <dsp:txXfrm>
        <a:off x="4298233" y="36963"/>
        <a:ext cx="2187801" cy="907633"/>
      </dsp:txXfrm>
    </dsp:sp>
    <dsp:sp modelId="{849EEB52-B221-4125-AAF9-9794F4483A60}">
      <dsp:nvSpPr>
        <dsp:cNvPr id="0" name=""/>
        <dsp:cNvSpPr/>
      </dsp:nvSpPr>
      <dsp:spPr>
        <a:xfrm rot="20336159">
          <a:off x="6089324" y="1971741"/>
          <a:ext cx="842316" cy="0"/>
        </a:xfrm>
        <a:custGeom>
          <a:avLst/>
          <a:gdLst/>
          <a:ahLst/>
          <a:cxnLst/>
          <a:rect l="0" t="0" r="0" b="0"/>
          <a:pathLst>
            <a:path>
              <a:moveTo>
                <a:pt x="0" y="0"/>
              </a:moveTo>
              <a:lnTo>
                <a:pt x="842316" y="0"/>
              </a:lnTo>
            </a:path>
          </a:pathLst>
        </a:custGeom>
        <a:noFill/>
        <a:ln w="38100" cap="flat" cmpd="sng" algn="ctr">
          <a:solidFill>
            <a:srgbClr val="00953A"/>
          </a:solidFill>
          <a:prstDash val="solid"/>
          <a:miter lim="800000"/>
        </a:ln>
        <a:effectLst/>
      </dsp:spPr>
      <dsp:style>
        <a:lnRef idx="2">
          <a:scrgbClr r="0" g="0" b="0"/>
        </a:lnRef>
        <a:fillRef idx="0">
          <a:scrgbClr r="0" g="0" b="0"/>
        </a:fillRef>
        <a:effectRef idx="0">
          <a:scrgbClr r="0" g="0" b="0"/>
        </a:effectRef>
        <a:fontRef idx="minor"/>
      </dsp:style>
    </dsp:sp>
    <dsp:sp modelId="{6D4987A7-703A-43C7-8389-16B57867FB4E}">
      <dsp:nvSpPr>
        <dsp:cNvPr id="0" name=""/>
        <dsp:cNvSpPr/>
      </dsp:nvSpPr>
      <dsp:spPr>
        <a:xfrm>
          <a:off x="6903499" y="877231"/>
          <a:ext cx="2286003" cy="1005835"/>
        </a:xfrm>
        <a:prstGeom prst="roundRect">
          <a:avLst/>
        </a:prstGeom>
        <a:noFill/>
        <a:ln w="31750" cap="flat" cmpd="sng" algn="ctr">
          <a:solidFill>
            <a:srgbClr val="00953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s-ES" sz="2400" kern="1200" noProof="0" dirty="0">
              <a:solidFill>
                <a:schemeClr val="tx1"/>
              </a:solidFill>
            </a:rPr>
            <a:t>Técnicos de laboratorio</a:t>
          </a:r>
        </a:p>
      </dsp:txBody>
      <dsp:txXfrm>
        <a:off x="6952600" y="926332"/>
        <a:ext cx="2187801" cy="907633"/>
      </dsp:txXfrm>
    </dsp:sp>
    <dsp:sp modelId="{11F8B8EC-7AC1-473E-87ED-4201EFA8EB63}">
      <dsp:nvSpPr>
        <dsp:cNvPr id="0" name=""/>
        <dsp:cNvSpPr/>
      </dsp:nvSpPr>
      <dsp:spPr>
        <a:xfrm rot="501711">
          <a:off x="6112286" y="2564221"/>
          <a:ext cx="974419" cy="0"/>
        </a:xfrm>
        <a:custGeom>
          <a:avLst/>
          <a:gdLst/>
          <a:ahLst/>
          <a:cxnLst/>
          <a:rect l="0" t="0" r="0" b="0"/>
          <a:pathLst>
            <a:path>
              <a:moveTo>
                <a:pt x="0" y="0"/>
              </a:moveTo>
              <a:lnTo>
                <a:pt x="974419" y="0"/>
              </a:lnTo>
            </a:path>
          </a:pathLst>
        </a:custGeom>
        <a:noFill/>
        <a:ln w="38100" cap="flat" cmpd="sng" algn="ctr">
          <a:solidFill>
            <a:srgbClr val="00953A"/>
          </a:solidFill>
          <a:prstDash val="solid"/>
          <a:miter lim="800000"/>
        </a:ln>
        <a:effectLst/>
      </dsp:spPr>
      <dsp:style>
        <a:lnRef idx="2">
          <a:scrgbClr r="0" g="0" b="0"/>
        </a:lnRef>
        <a:fillRef idx="0">
          <a:scrgbClr r="0" g="0" b="0"/>
        </a:fillRef>
        <a:effectRef idx="0">
          <a:scrgbClr r="0" g="0" b="0"/>
        </a:effectRef>
        <a:fontRef idx="minor"/>
      </dsp:style>
    </dsp:sp>
    <dsp:sp modelId="{775A12AD-6048-4955-BF27-D6D9BC809B3B}">
      <dsp:nvSpPr>
        <dsp:cNvPr id="0" name=""/>
        <dsp:cNvSpPr/>
      </dsp:nvSpPr>
      <dsp:spPr>
        <a:xfrm>
          <a:off x="7081526" y="2300161"/>
          <a:ext cx="2286003" cy="1005835"/>
        </a:xfrm>
        <a:prstGeom prst="roundRect">
          <a:avLst/>
        </a:prstGeom>
        <a:noFill/>
        <a:ln w="31750" cap="flat" cmpd="sng" algn="ctr">
          <a:solidFill>
            <a:srgbClr val="00953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s-ES" sz="2400" kern="1200" noProof="0" dirty="0">
              <a:solidFill>
                <a:schemeClr val="tx1"/>
              </a:solidFill>
            </a:rPr>
            <a:t>Trabajadores sanitarios comunitarios</a:t>
          </a:r>
        </a:p>
      </dsp:txBody>
      <dsp:txXfrm>
        <a:off x="7130627" y="2349262"/>
        <a:ext cx="2187801" cy="907633"/>
      </dsp:txXfrm>
    </dsp:sp>
    <dsp:sp modelId="{841CCFC7-F6B2-4E7B-8527-B3D0E092D1AF}">
      <dsp:nvSpPr>
        <dsp:cNvPr id="0" name=""/>
        <dsp:cNvSpPr/>
      </dsp:nvSpPr>
      <dsp:spPr>
        <a:xfrm rot="2915914">
          <a:off x="5918222" y="3345821"/>
          <a:ext cx="690378" cy="0"/>
        </a:xfrm>
        <a:custGeom>
          <a:avLst/>
          <a:gdLst/>
          <a:ahLst/>
          <a:cxnLst/>
          <a:rect l="0" t="0" r="0" b="0"/>
          <a:pathLst>
            <a:path>
              <a:moveTo>
                <a:pt x="0" y="0"/>
              </a:moveTo>
              <a:lnTo>
                <a:pt x="690378" y="0"/>
              </a:lnTo>
            </a:path>
          </a:pathLst>
        </a:custGeom>
        <a:noFill/>
        <a:ln w="38100" cap="flat" cmpd="sng" algn="ctr">
          <a:solidFill>
            <a:srgbClr val="00953A"/>
          </a:solidFill>
          <a:prstDash val="solid"/>
          <a:miter lim="800000"/>
        </a:ln>
        <a:effectLst/>
      </dsp:spPr>
      <dsp:style>
        <a:lnRef idx="2">
          <a:scrgbClr r="0" g="0" b="0"/>
        </a:lnRef>
        <a:fillRef idx="0">
          <a:scrgbClr r="0" g="0" b="0"/>
        </a:fillRef>
        <a:effectRef idx="0">
          <a:scrgbClr r="0" g="0" b="0"/>
        </a:effectRef>
        <a:fontRef idx="minor"/>
      </dsp:style>
    </dsp:sp>
    <dsp:sp modelId="{088406BB-3398-4B3E-B241-D6B5DA5FED6A}">
      <dsp:nvSpPr>
        <dsp:cNvPr id="0" name=""/>
        <dsp:cNvSpPr/>
      </dsp:nvSpPr>
      <dsp:spPr>
        <a:xfrm>
          <a:off x="5792098" y="3604746"/>
          <a:ext cx="2286003" cy="1005835"/>
        </a:xfrm>
        <a:prstGeom prst="roundRect">
          <a:avLst/>
        </a:prstGeom>
        <a:noFill/>
        <a:ln w="31750" cap="flat" cmpd="sng" algn="ctr">
          <a:solidFill>
            <a:srgbClr val="00953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s-ES" sz="2400" kern="1200" noProof="0" dirty="0">
              <a:solidFill>
                <a:schemeClr val="tx1"/>
              </a:solidFill>
            </a:rPr>
            <a:t>Veterinario/ técnico </a:t>
          </a:r>
          <a:r>
            <a:rPr lang="es-ES" sz="2400" kern="1200" noProof="0" dirty="0" err="1">
              <a:solidFill>
                <a:schemeClr val="tx1"/>
              </a:solidFill>
            </a:rPr>
            <a:t>vet</a:t>
          </a:r>
          <a:endParaRPr lang="es-ES" sz="2400" kern="1200" noProof="0" dirty="0">
            <a:solidFill>
              <a:schemeClr val="tx1"/>
            </a:solidFill>
          </a:endParaRPr>
        </a:p>
      </dsp:txBody>
      <dsp:txXfrm>
        <a:off x="5841199" y="3653847"/>
        <a:ext cx="2187801" cy="907633"/>
      </dsp:txXfrm>
    </dsp:sp>
    <dsp:sp modelId="{4C80AD91-3562-4E68-8BFE-A881449DEC1F}">
      <dsp:nvSpPr>
        <dsp:cNvPr id="0" name=""/>
        <dsp:cNvSpPr/>
      </dsp:nvSpPr>
      <dsp:spPr>
        <a:xfrm rot="7989185">
          <a:off x="4228354" y="3321262"/>
          <a:ext cx="642513" cy="0"/>
        </a:xfrm>
        <a:custGeom>
          <a:avLst/>
          <a:gdLst/>
          <a:ahLst/>
          <a:cxnLst/>
          <a:rect l="0" t="0" r="0" b="0"/>
          <a:pathLst>
            <a:path>
              <a:moveTo>
                <a:pt x="0" y="0"/>
              </a:moveTo>
              <a:lnTo>
                <a:pt x="642513" y="0"/>
              </a:lnTo>
            </a:path>
          </a:pathLst>
        </a:custGeom>
        <a:noFill/>
        <a:ln w="38100" cap="flat" cmpd="sng" algn="ctr">
          <a:solidFill>
            <a:srgbClr val="00953A"/>
          </a:solidFill>
          <a:prstDash val="solid"/>
          <a:miter lim="800000"/>
        </a:ln>
        <a:effectLst/>
      </dsp:spPr>
      <dsp:style>
        <a:lnRef idx="2">
          <a:scrgbClr r="0" g="0" b="0"/>
        </a:lnRef>
        <a:fillRef idx="0">
          <a:scrgbClr r="0" g="0" b="0"/>
        </a:fillRef>
        <a:effectRef idx="0">
          <a:scrgbClr r="0" g="0" b="0"/>
        </a:effectRef>
        <a:fontRef idx="minor"/>
      </dsp:style>
    </dsp:sp>
    <dsp:sp modelId="{579D8549-989C-4CB7-81CD-568DAD1F9890}">
      <dsp:nvSpPr>
        <dsp:cNvPr id="0" name=""/>
        <dsp:cNvSpPr/>
      </dsp:nvSpPr>
      <dsp:spPr>
        <a:xfrm>
          <a:off x="2463265" y="3555629"/>
          <a:ext cx="2706484" cy="1095184"/>
        </a:xfrm>
        <a:prstGeom prst="roundRect">
          <a:avLst/>
        </a:prstGeom>
        <a:noFill/>
        <a:ln w="31750" cap="flat" cmpd="sng" algn="ctr">
          <a:solidFill>
            <a:srgbClr val="00953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s-ES" sz="2400" kern="1200" noProof="0" dirty="0">
              <a:solidFill>
                <a:schemeClr val="tx1"/>
              </a:solidFill>
            </a:rPr>
            <a:t>Entrevistadores</a:t>
          </a:r>
        </a:p>
      </dsp:txBody>
      <dsp:txXfrm>
        <a:off x="2516727" y="3609091"/>
        <a:ext cx="2599560" cy="988260"/>
      </dsp:txXfrm>
    </dsp:sp>
    <dsp:sp modelId="{C0D5DF35-D67A-4470-B8FE-541754E155CC}">
      <dsp:nvSpPr>
        <dsp:cNvPr id="0" name=""/>
        <dsp:cNvSpPr/>
      </dsp:nvSpPr>
      <dsp:spPr>
        <a:xfrm rot="10317174">
          <a:off x="3683232" y="2562805"/>
          <a:ext cx="1047789" cy="0"/>
        </a:xfrm>
        <a:custGeom>
          <a:avLst/>
          <a:gdLst/>
          <a:ahLst/>
          <a:cxnLst/>
          <a:rect l="0" t="0" r="0" b="0"/>
          <a:pathLst>
            <a:path>
              <a:moveTo>
                <a:pt x="0" y="0"/>
              </a:moveTo>
              <a:lnTo>
                <a:pt x="1047789" y="0"/>
              </a:lnTo>
            </a:path>
          </a:pathLst>
        </a:custGeom>
        <a:noFill/>
        <a:ln w="38100" cap="flat" cmpd="sng" algn="ctr">
          <a:solidFill>
            <a:srgbClr val="00953A"/>
          </a:solidFill>
          <a:prstDash val="solid"/>
          <a:miter lim="800000"/>
        </a:ln>
        <a:effectLst/>
      </dsp:spPr>
      <dsp:style>
        <a:lnRef idx="2">
          <a:scrgbClr r="0" g="0" b="0"/>
        </a:lnRef>
        <a:fillRef idx="0">
          <a:scrgbClr r="0" g="0" b="0"/>
        </a:fillRef>
        <a:effectRef idx="0">
          <a:scrgbClr r="0" g="0" b="0"/>
        </a:effectRef>
        <a:fontRef idx="minor"/>
      </dsp:style>
    </dsp:sp>
    <dsp:sp modelId="{2A372E38-6F7B-48F6-B2E3-714FA45342E8}">
      <dsp:nvSpPr>
        <dsp:cNvPr id="0" name=""/>
        <dsp:cNvSpPr/>
      </dsp:nvSpPr>
      <dsp:spPr>
        <a:xfrm>
          <a:off x="865051" y="2266515"/>
          <a:ext cx="2823339" cy="1138418"/>
        </a:xfrm>
        <a:prstGeom prst="roundRect">
          <a:avLst/>
        </a:prstGeom>
        <a:noFill/>
        <a:ln w="31750" cap="flat" cmpd="sng" algn="ctr">
          <a:solidFill>
            <a:srgbClr val="00953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s-ES" sz="2400" kern="1200" noProof="0" dirty="0">
              <a:solidFill>
                <a:schemeClr val="tx1"/>
              </a:solidFill>
            </a:rPr>
            <a:t>Especialista en salud medioambiental</a:t>
          </a:r>
        </a:p>
      </dsp:txBody>
      <dsp:txXfrm>
        <a:off x="920624" y="2322088"/>
        <a:ext cx="2712193" cy="1027272"/>
      </dsp:txXfrm>
    </dsp:sp>
    <dsp:sp modelId="{E51F1157-2BF0-4757-B14F-0B5B28595E0A}">
      <dsp:nvSpPr>
        <dsp:cNvPr id="0" name=""/>
        <dsp:cNvSpPr/>
      </dsp:nvSpPr>
      <dsp:spPr>
        <a:xfrm rot="12018912">
          <a:off x="3406867" y="1897183"/>
          <a:ext cx="1361336" cy="0"/>
        </a:xfrm>
        <a:custGeom>
          <a:avLst/>
          <a:gdLst/>
          <a:ahLst/>
          <a:cxnLst/>
          <a:rect l="0" t="0" r="0" b="0"/>
          <a:pathLst>
            <a:path>
              <a:moveTo>
                <a:pt x="0" y="0"/>
              </a:moveTo>
              <a:lnTo>
                <a:pt x="1361336" y="0"/>
              </a:lnTo>
            </a:path>
          </a:pathLst>
        </a:custGeom>
        <a:noFill/>
        <a:ln w="38100" cap="flat" cmpd="sng" algn="ctr">
          <a:solidFill>
            <a:srgbClr val="00953A"/>
          </a:solidFill>
          <a:prstDash val="solid"/>
          <a:miter lim="800000"/>
        </a:ln>
        <a:effectLst/>
      </dsp:spPr>
      <dsp:style>
        <a:lnRef idx="2">
          <a:scrgbClr r="0" g="0" b="0"/>
        </a:lnRef>
        <a:fillRef idx="0">
          <a:scrgbClr r="0" g="0" b="0"/>
        </a:fillRef>
        <a:effectRef idx="0">
          <a:scrgbClr r="0" g="0" b="0"/>
        </a:effectRef>
        <a:fontRef idx="minor"/>
      </dsp:style>
    </dsp:sp>
    <dsp:sp modelId="{0D6ACDA9-76B2-4642-82B5-894B16AB828D}">
      <dsp:nvSpPr>
        <dsp:cNvPr id="0" name=""/>
        <dsp:cNvSpPr/>
      </dsp:nvSpPr>
      <dsp:spPr>
        <a:xfrm>
          <a:off x="1163203" y="734794"/>
          <a:ext cx="2286003" cy="1005835"/>
        </a:xfrm>
        <a:prstGeom prst="roundRect">
          <a:avLst/>
        </a:prstGeom>
        <a:noFill/>
        <a:ln w="31750" cap="flat" cmpd="sng" algn="ctr">
          <a:solidFill>
            <a:srgbClr val="00953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s-ES" sz="2400" kern="1200" noProof="0" dirty="0">
              <a:solidFill>
                <a:schemeClr val="tx1"/>
              </a:solidFill>
            </a:rPr>
            <a:t>Clínico</a:t>
          </a:r>
        </a:p>
      </dsp:txBody>
      <dsp:txXfrm>
        <a:off x="1212304" y="783895"/>
        <a:ext cx="2187801" cy="907633"/>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5.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29028"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9"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1E284C8D-8C70-4E28-9F82-97EE1B23B9F4}"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Haga clic para editar los estilos de texto maestro</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F5F56037-6788-433A-A7B1-BC071E3268D5}" type="slidenum">
              <a:rPr lang="en-US" altLang="en-US"/>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09575" y="698500"/>
            <a:ext cx="6192838" cy="3484563"/>
          </a:xfrm>
          <a:ln/>
        </p:spPr>
        <p:txBody>
          <a:bodyPr/>
          <a:lstStyle/>
          <a:p>
            <a:endParaRPr lang="pt-BR"/>
          </a:p>
        </p:txBody>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v"/>
              <a:tabLst/>
              <a:defRPr/>
            </a:pPr>
            <a:r>
              <a:rPr lang="es-ES" sz="1200" b="0" i="1" u="none" strike="noStrike" dirty="0">
                <a:solidFill>
                  <a:srgbClr val="000000"/>
                </a:solidFill>
                <a:effectLst/>
                <a:latin typeface="Georgia" panose="02040502050405020303" pitchFamily="18" charset="0"/>
              </a:rPr>
              <a:t>Siéntase en libertad de modificar esta presentación  según sea necesario para adaptarla a su contexto local. Si se hicieron modificaciones, por favor</a:t>
            </a:r>
            <a:r>
              <a:rPr lang="es-MX" sz="1200" b="0" i="1" u="none" strike="noStrike" dirty="0">
                <a:solidFill>
                  <a:srgbClr val="000000"/>
                </a:solidFill>
                <a:effectLst/>
                <a:latin typeface="Georgia" panose="02040502050405020303" pitchFamily="18" charset="0"/>
              </a:rPr>
              <a:t>, indíquenlas usando este enunciado: "Esta presentación ha sido modificada en parte con respecto a</a:t>
            </a:r>
            <a:r>
              <a:rPr lang="es-ES" sz="1200" b="1" i="1" u="none" strike="noStrike" dirty="0">
                <a:solidFill>
                  <a:srgbClr val="000000"/>
                </a:solidFill>
                <a:effectLst/>
                <a:latin typeface="Georgia" panose="02040502050405020303" pitchFamily="18" charset="0"/>
              </a:rPr>
              <a:t> la versión original de los CDC"</a:t>
            </a:r>
            <a:r>
              <a:rPr lang="es-ES" sz="1200" b="0" i="1" u="none" strike="noStrike" dirty="0">
                <a:solidFill>
                  <a:srgbClr val="000000"/>
                </a:solidFill>
                <a:effectLst/>
                <a:latin typeface="Georgia" panose="02040502050405020303" pitchFamily="18" charset="0"/>
              </a:rPr>
              <a:t> en esta diapositiva.</a:t>
            </a:r>
            <a:r>
              <a:rPr lang="es-ES" sz="1200" b="0" i="0" dirty="0">
                <a:solidFill>
                  <a:srgbClr val="444444"/>
                </a:solidFill>
                <a:effectLst/>
                <a:latin typeface="Georgia" panose="02040502050405020303" pitchFamily="18" charset="0"/>
              </a:rPr>
              <a:t>​</a:t>
            </a:r>
            <a:endParaRPr lang="es-ES" sz="1200" b="0" i="0" dirty="0">
              <a:solidFill>
                <a:srgbClr val="444444"/>
              </a:solidFill>
              <a:effectLst/>
              <a:latin typeface="Arial" panose="020B0604020202020204" pitchFamily="34" charset="0"/>
            </a:endParaRP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sesión anterior abordó el reconocimiento de un brote y la decisión de investigarlo o no. Esta sesión se centra en los primeros pasos de la investigación real de un brote.</a:t>
            </a:r>
          </a:p>
          <a:p>
            <a:endParaRPr lang="es-ES" altLang="en-US" noProof="0" dirty="0">
              <a:latin typeface="Arial" panose="020B0604020202020204" pitchFamily="34" charset="0"/>
              <a:cs typeface="Arial" panose="020B0604020202020204" pitchFamily="34" charset="0"/>
            </a:endParaRP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Courier New" panose="02070309020205020404" pitchFamily="49" charset="0"/>
                <a:cs typeface="Arial" panose="020B0604020202020204" pitchFamily="34" charset="0"/>
              </a:defRPr>
            </a:lvl1pPr>
            <a:lvl2pPr marL="742950" indent="-285750" defTabSz="930275">
              <a:defRPr>
                <a:solidFill>
                  <a:schemeClr val="tx1"/>
                </a:solidFill>
                <a:latin typeface="Courier New" panose="02070309020205020404" pitchFamily="49" charset="0"/>
                <a:cs typeface="Arial" panose="020B0604020202020204" pitchFamily="34" charset="0"/>
              </a:defRPr>
            </a:lvl2pPr>
            <a:lvl3pPr marL="1143000" indent="-228600" defTabSz="930275">
              <a:defRPr>
                <a:solidFill>
                  <a:schemeClr val="tx1"/>
                </a:solidFill>
                <a:latin typeface="Courier New" panose="02070309020205020404" pitchFamily="49" charset="0"/>
                <a:cs typeface="Arial" panose="020B0604020202020204" pitchFamily="34" charset="0"/>
              </a:defRPr>
            </a:lvl3pPr>
            <a:lvl4pPr marL="1600200" indent="-228600" defTabSz="930275">
              <a:defRPr>
                <a:solidFill>
                  <a:schemeClr val="tx1"/>
                </a:solidFill>
                <a:latin typeface="Courier New" panose="02070309020205020404" pitchFamily="49" charset="0"/>
                <a:cs typeface="Arial" panose="020B0604020202020204" pitchFamily="34" charset="0"/>
              </a:defRPr>
            </a:lvl4pPr>
            <a:lvl5pPr marL="2057400" indent="-228600" defTabSz="930275">
              <a:defRPr>
                <a:solidFill>
                  <a:schemeClr val="tx1"/>
                </a:solidFill>
                <a:latin typeface="Courier New" panose="02070309020205020404" pitchFamily="49"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fld id="{FE5D068E-CE07-488E-B00C-E6F3A5D4959C}" type="slidenum">
              <a:rPr lang="en-US" altLang="en-US" smtClean="0">
                <a:latin typeface="Arial" panose="020B0604020202020204" pitchFamily="34" charset="0"/>
              </a:rPr>
              <a:t>1</a:t>
            </a:fld>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Si viene de fuera de la zona, ¿con quién debería reunirse al llegar al lugar? ¿Por qué?</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Respuestas: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La dirección de la oficina de salud del distrito local y el personal responsable de la vigilancia de enfermedades. Personal del laboratorio de salud pública o del laboratorio del hospital de distrito. Trabajadores de salud pública o clínicos que:</a:t>
            </a:r>
          </a:p>
          <a:p>
            <a:pPr marL="628650" marR="0" lvl="1" indent="-171450">
              <a:lnSpc>
                <a:spcPct val="115000"/>
              </a:lnSpc>
              <a:spcBef>
                <a:spcPts val="0"/>
              </a:spcBef>
              <a:spcAft>
                <a:spcPts val="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Inicialmente se sospechó que podía haber un brote.</a:t>
            </a:r>
          </a:p>
          <a:p>
            <a:pPr marL="628650" marR="0" lvl="1" indent="-171450">
              <a:lnSpc>
                <a:spcPct val="115000"/>
              </a:lnSpc>
              <a:spcBef>
                <a:spcPts val="0"/>
              </a:spcBef>
              <a:spcAft>
                <a:spcPts val="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Informó del presunto brote.</a:t>
            </a:r>
          </a:p>
          <a:p>
            <a:pPr marL="628650" marR="0" lvl="1" indent="-171450">
              <a:lnSpc>
                <a:spcPct val="115000"/>
              </a:lnSpc>
              <a:spcBef>
                <a:spcPts val="0"/>
              </a:spcBef>
              <a:spcAft>
                <a:spcPts val="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están dirigiendo una investigación local.</a:t>
            </a:r>
          </a:p>
          <a:p>
            <a:pPr marL="628650" marR="0" lvl="1" indent="-171450">
              <a:lnSpc>
                <a:spcPct val="115000"/>
              </a:lnSpc>
              <a:spcBef>
                <a:spcPts val="0"/>
              </a:spcBef>
              <a:spcAft>
                <a:spcPts val="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Son responsables de posibles casos.</a:t>
            </a:r>
          </a:p>
          <a:p>
            <a:pPr marL="628650" marR="0" lvl="1" indent="-171450">
              <a:lnSpc>
                <a:spcPct val="115000"/>
              </a:lnSpc>
              <a:spcBef>
                <a:spcPts val="0"/>
              </a:spcBef>
              <a:spcAft>
                <a:spcPts val="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Son asignados por un jefe de equipo de brotes para ayudar en una investigación.</a:t>
            </a:r>
          </a:p>
          <a:p>
            <a:pPr marL="628650" marR="0" lvl="1" indent="-171450">
              <a:lnSpc>
                <a:spcPct val="115000"/>
              </a:lnSpc>
              <a:spcBef>
                <a:spcPts val="0"/>
              </a:spcBef>
              <a:spcAft>
                <a:spcPts val="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Tener conocimiento de las condiciones sobre el terreno, como quiénes son los líderes comunitarios y si la comunidad apoya o se resiste a la investigación del brote.</a:t>
            </a:r>
          </a:p>
          <a:p>
            <a:pPr marL="457200" marR="0" lvl="1" indent="0">
              <a:lnSpc>
                <a:spcPct val="115000"/>
              </a:lnSpc>
              <a:spcBef>
                <a:spcPts val="0"/>
              </a:spcBef>
              <a:spcAft>
                <a:spcPts val="1200"/>
              </a:spcAft>
              <a:buFont typeface="Symbol" panose="05050102010706020507" pitchFamily="18" charset="2"/>
              <a:buNone/>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120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Si se sospecha una zoonosis:</a:t>
            </a:r>
          </a:p>
          <a:p>
            <a:pPr marL="1085850" marR="0" lvl="2" indent="-171450">
              <a:lnSpc>
                <a:spcPct val="115000"/>
              </a:lnSpc>
              <a:spcBef>
                <a:spcPts val="0"/>
              </a:spcBef>
              <a:spcAft>
                <a:spcPts val="0"/>
              </a:spcAft>
              <a:buFont typeface="Arial" panose="020B0604020202020204" pitchFamily="34" charset="0"/>
              <a:buChar cha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Responsables de la vigilancia veterinaria del ganado a nivel regional o local</a:t>
            </a:r>
          </a:p>
          <a:p>
            <a:pPr marL="1085850" marR="0" lvl="2" indent="-171450">
              <a:lnSpc>
                <a:spcPct val="115000"/>
              </a:lnSpc>
              <a:spcBef>
                <a:spcPts val="0"/>
              </a:spcBef>
              <a:spcAft>
                <a:spcPts val="0"/>
              </a:spcAft>
              <a:buFont typeface="Arial" panose="020B0604020202020204" pitchFamily="34" charset="0"/>
              <a:buChar cha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Agentes de vigilancia de la fauna</a:t>
            </a:r>
          </a:p>
          <a:p>
            <a:pPr marL="1085850" marR="0" lvl="2" indent="-171450">
              <a:lnSpc>
                <a:spcPct val="115000"/>
              </a:lnSpc>
              <a:spcBef>
                <a:spcPts val="0"/>
              </a:spcBef>
              <a:spcAft>
                <a:spcPts val="0"/>
              </a:spcAft>
              <a:buFont typeface="Arial" panose="020B0604020202020204" pitchFamily="34" charset="0"/>
              <a:buChar cha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Personal de laboratorio veterinario</a:t>
            </a:r>
          </a:p>
          <a:p>
            <a:pPr marL="1085850" marR="0" lvl="2" indent="-171450">
              <a:lnSpc>
                <a:spcPct val="115000"/>
              </a:lnSpc>
              <a:spcBef>
                <a:spcPts val="0"/>
              </a:spcBef>
              <a:spcAft>
                <a:spcPts val="0"/>
              </a:spcAft>
              <a:buFont typeface="Arial" panose="020B0604020202020204" pitchFamily="34" charset="0"/>
              <a:buChar cha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Representantes locales de organizaciones internacionales, como la FAO, WOAH (OIE)</a:t>
            </a:r>
          </a:p>
          <a:p>
            <a:pPr marL="1085850" marR="0" lvl="2" indent="-171450">
              <a:lnSpc>
                <a:spcPct val="115000"/>
              </a:lnSpc>
              <a:spcBef>
                <a:spcPts val="0"/>
              </a:spcBef>
              <a:spcAft>
                <a:spcPts val="0"/>
              </a:spcAft>
              <a:buFont typeface="Arial" panose="020B0604020202020204" pitchFamily="34" charset="0"/>
              <a:buChar cha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Asociaciones locales de ganaderos, pastores, agricultores, etc.</a:t>
            </a:r>
          </a:p>
          <a:p>
            <a:endParaRPr lang="es-ES" noProof="0" dirty="0"/>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a:t>
            </a:fld>
            <a:endParaRPr lang="en-US" altLang="en-US"/>
          </a:p>
        </p:txBody>
      </p:sp>
    </p:spTree>
    <p:extLst>
      <p:ext uri="{BB962C8B-B14F-4D97-AF65-F5344CB8AC3E}">
        <p14:creationId xmlns:p14="http://schemas.microsoft.com/office/powerpoint/2010/main" val="73228203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pt-BR"/>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1200"/>
              </a:spcBef>
              <a:spcAft>
                <a:spcPts val="600"/>
              </a:spcAft>
              <a:buClrTx/>
              <a:buSzTx/>
              <a:buFontTx/>
              <a:buNone/>
              <a:tabLst/>
              <a:defRPr/>
            </a:pPr>
            <a:r>
              <a:rPr lang="es-ES" sz="1200" b="1" i="0" noProof="0" dirty="0">
                <a:solidFill>
                  <a:srgbClr val="000000"/>
                </a:solidFill>
                <a:effectLst/>
                <a:latin typeface="Arial" panose="020B0604020202020204" pitchFamily="34" charset="0"/>
                <a:ea typeface="Calibri" panose="020F0502020204030204" pitchFamily="34" charset="0"/>
                <a:cs typeface="Arial" panose="020B0604020202020204" pitchFamily="34" charset="0"/>
              </a:rPr>
              <a:t>Notas del instructor:</a:t>
            </a:r>
          </a:p>
          <a:p>
            <a:pPr marL="0" marR="0">
              <a:lnSpc>
                <a:spcPct val="115000"/>
              </a:lnSpc>
              <a:spcBef>
                <a:spcPts val="1200"/>
              </a:spcBef>
              <a:spcAft>
                <a:spcPts val="600"/>
              </a:spcAft>
            </a:pPr>
            <a:endParaRPr lang="es-ES" sz="1200" b="1" noProof="0" dirty="0">
              <a:effectLst/>
              <a:latin typeface="Arial" panose="020B0604020202020204" pitchFamily="34" charset="0"/>
              <a:ea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Arial" panose="020B0604020202020204" pitchFamily="34" charset="0"/>
                <a:cs typeface="Arial" panose="020B0604020202020204" pitchFamily="34" charset="0"/>
              </a:rPr>
              <a:t>Informe a </a:t>
            </a:r>
            <a:r>
              <a:rPr lang="es-ES" sz="1200" b="0" noProof="0" dirty="0">
                <a:effectLst/>
                <a:latin typeface="Arial" panose="020B0604020202020204" pitchFamily="34" charset="0"/>
                <a:ea typeface="Arial" panose="020B0604020202020204" pitchFamily="34" charset="0"/>
                <a:cs typeface="Arial" panose="020B0604020202020204" pitchFamily="34" charset="0"/>
              </a:rPr>
              <a:t>los participantes de que va a realizar un ejercicio para elaborar un plan de análisis.</a:t>
            </a:r>
          </a:p>
          <a:p>
            <a:pPr marL="171450" marR="0" lvl="0" indent="-171450" algn="l" defTabSz="914400" rtl="0" eaLnBrk="1" fontAlgn="auto" latinLnBrk="0" hangingPunct="1">
              <a:lnSpc>
                <a:spcPct val="115000"/>
              </a:lnSpc>
              <a:spcBef>
                <a:spcPts val="1200"/>
              </a:spcBef>
              <a:spcAft>
                <a:spcPts val="600"/>
              </a:spcAft>
              <a:buClrTx/>
              <a:buSzTx/>
              <a:buFont typeface="Wingdings" panose="05000000000000000000" pitchFamily="2" charset="2"/>
              <a:buChar char="§"/>
              <a:tabLst/>
              <a:defRPr/>
            </a:pPr>
            <a:endParaRPr lang="es-ES" sz="1200" b="1" u="sng"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15000"/>
              </a:lnSpc>
              <a:spcBef>
                <a:spcPts val="1200"/>
              </a:spcBef>
              <a:spcAft>
                <a:spcPts val="600"/>
              </a:spcAft>
              <a:buClrTx/>
              <a:buSzTx/>
              <a:buFont typeface="Wingdings" panose="05000000000000000000" pitchFamily="2" charset="2"/>
              <a:buChar char="§"/>
              <a:tabLst/>
              <a:defRPr/>
            </a:pPr>
            <a:r>
              <a:rPr lang="es-ES" sz="1200" b="1" u="sng" noProof="0" dirty="0">
                <a:latin typeface="Arial" panose="020B0604020202020204" pitchFamily="34" charset="0"/>
                <a:cs typeface="Arial" panose="020B0604020202020204" pitchFamily="34" charset="0"/>
              </a:rPr>
              <a:t>Pida </a:t>
            </a:r>
            <a:r>
              <a:rPr lang="es-ES" sz="1200" b="0" noProof="0" dirty="0">
                <a:latin typeface="Arial" panose="020B0604020202020204" pitchFamily="34" charset="0"/>
                <a:cs typeface="Arial" panose="020B0604020202020204" pitchFamily="34" charset="0"/>
              </a:rPr>
              <a:t>a los participantes que pasen a la página X de su "Cuaderno de ejercicios del participante" para realizar el ejercicio titulado: </a:t>
            </a:r>
            <a:r>
              <a:rPr lang="es-ES" sz="1200" b="1" noProof="0" dirty="0">
                <a:latin typeface="Arial" panose="020B0604020202020204" pitchFamily="34" charset="0"/>
                <a:cs typeface="Arial" panose="020B0604020202020204" pitchFamily="34" charset="0"/>
              </a:rPr>
              <a:t>Elaborar un </a:t>
            </a:r>
            <a:r>
              <a:rPr lang="es-ES" sz="1200" b="1" noProof="0" dirty="0">
                <a:effectLst/>
                <a:latin typeface="Arial" panose="020B0604020202020204" pitchFamily="34" charset="0"/>
                <a:ea typeface="Arial" panose="020B0604020202020204" pitchFamily="34" charset="0"/>
                <a:cs typeface="Arial" panose="020B0604020202020204" pitchFamily="34" charset="0"/>
              </a:rPr>
              <a:t>plan de análisis</a:t>
            </a:r>
            <a:endParaRPr lang="es-ES" sz="1200" b="1" noProof="0" dirty="0">
              <a:latin typeface="Arial" panose="020B0604020202020204" pitchFamily="34" charset="0"/>
              <a:cs typeface="Arial" panose="020B0604020202020204" pitchFamily="34" charset="0"/>
            </a:endParaRPr>
          </a:p>
          <a:p>
            <a:pPr marL="0" marR="0">
              <a:lnSpc>
                <a:spcPct val="115000"/>
              </a:lnSpc>
              <a:spcBef>
                <a:spcPts val="1200"/>
              </a:spcBef>
              <a:spcAft>
                <a:spcPts val="600"/>
              </a:spcAft>
            </a:pPr>
            <a:endParaRPr lang="es-ES" sz="1200" b="1" noProof="0" dirty="0">
              <a:effectLst/>
              <a:latin typeface="Arial" panose="020B0604020202020204" pitchFamily="34" charset="0"/>
              <a:ea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effectLst/>
                <a:latin typeface="Arial" panose="020B0604020202020204" pitchFamily="34" charset="0"/>
                <a:ea typeface="Arial" panose="020B0604020202020204" pitchFamily="34" charset="0"/>
                <a:cs typeface="Arial" panose="020B0604020202020204" pitchFamily="34" charset="0"/>
              </a:rPr>
              <a:t>Instrucciones: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Con su grupo:</a:t>
            </a:r>
          </a:p>
          <a:p>
            <a:pPr marL="800100" marR="0" lvl="1" indent="-342900">
              <a:lnSpc>
                <a:spcPct val="115000"/>
              </a:lnSpc>
              <a:spcBef>
                <a:spcPts val="0"/>
              </a:spcBef>
              <a:spcAft>
                <a:spcPts val="0"/>
              </a:spcAft>
              <a:buFont typeface="+mj-lt"/>
              <a:buAutoNum type="arabicPeriod"/>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Revise la lista de casos de la investigación sobre el cólera. </a:t>
            </a:r>
          </a:p>
          <a:p>
            <a:pPr marL="800100" marR="0" lvl="1" indent="-342900">
              <a:lnSpc>
                <a:spcPct val="115000"/>
              </a:lnSpc>
              <a:spcBef>
                <a:spcPts val="0"/>
              </a:spcBef>
              <a:spcAft>
                <a:spcPts val="0"/>
              </a:spcAft>
              <a:buFont typeface="+mj-lt"/>
              <a:buAutoNum type="arabicPeriod"/>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Decida qué variables resumir. </a:t>
            </a:r>
          </a:p>
          <a:p>
            <a:pPr marL="800100" marR="0" lvl="1" indent="-342900">
              <a:lnSpc>
                <a:spcPct val="115000"/>
              </a:lnSpc>
              <a:spcBef>
                <a:spcPts val="0"/>
              </a:spcBef>
              <a:spcAft>
                <a:spcPts val="0"/>
              </a:spcAft>
              <a:buFont typeface="+mj-lt"/>
              <a:buAutoNum type="arabicPeriod"/>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Determine cómo debe resumirse cada variable (por ejemplo: ¿con una o varias medidas de tendencia central?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¿con la distribución de frecuencias? ¿con otra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tabla o gráfico?).</a:t>
            </a:r>
          </a:p>
          <a:p>
            <a:pPr marL="800100" marR="0" lvl="1" indent="-342900">
              <a:lnSpc>
                <a:spcPct val="115000"/>
              </a:lnSpc>
              <a:spcBef>
                <a:spcPts val="0"/>
              </a:spcBef>
              <a:spcAft>
                <a:spcPts val="0"/>
              </a:spcAft>
              <a:buFont typeface="+mj-lt"/>
              <a:buAutoNum type="arabicPeriod"/>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Para cada variable que se vaya a resumir, indique si se trata de una característica clínica, de tiempo, de lugar, de persona o de factor de riesgo. </a:t>
            </a:r>
          </a:p>
          <a:p>
            <a:pPr marL="800100" marR="0" lvl="1" indent="-342900">
              <a:lnSpc>
                <a:spcPct val="115000"/>
              </a:lnSpc>
              <a:spcBef>
                <a:spcPts val="0"/>
              </a:spcBef>
              <a:spcAft>
                <a:spcPts val="0"/>
              </a:spcAft>
              <a:buFont typeface="+mj-lt"/>
              <a:buAutoNum type="arabicPeriod"/>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Cree la plantilla de la tabla </a:t>
            </a:r>
          </a:p>
          <a:p>
            <a:pPr marL="0" marR="0" indent="0">
              <a:lnSpc>
                <a:spcPct val="115000"/>
              </a:lnSpc>
              <a:spcBef>
                <a:spcPts val="1200"/>
              </a:spcBef>
              <a:spcAft>
                <a:spcPts val="600"/>
              </a:spcAft>
              <a:buFont typeface="Wingdings" panose="05000000000000000000" pitchFamily="2" charset="2"/>
              <a:buNone/>
            </a:pPr>
            <a:endParaRPr lang="es-ES" sz="1200" i="1"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Facilite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la puesta en común de las respuestas de los participantes después de 20 minutos.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para mostrar las posibles respuestas.</a:t>
            </a:r>
          </a:p>
          <a:p>
            <a:pPr marL="0" marR="0" indent="0">
              <a:lnSpc>
                <a:spcPct val="115000"/>
              </a:lnSpc>
              <a:spcBef>
                <a:spcPts val="1200"/>
              </a:spcBef>
              <a:spcAft>
                <a:spcPts val="600"/>
              </a:spcAft>
              <a:buFont typeface="Wingdings" panose="05000000000000000000" pitchFamily="2" charset="2"/>
              <a:buNone/>
            </a:pPr>
            <a:endParaRPr lang="es-ES" sz="1200" noProof="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1200"/>
              </a:spcBef>
              <a:spcAft>
                <a:spcPts val="600"/>
              </a:spcAft>
              <a:buFont typeface="Wingdings" panose="05000000000000000000" pitchFamily="2" charset="2"/>
              <a:buNone/>
            </a:pPr>
            <a:endParaRPr lang="es-ES" sz="1200" i="1" noProof="0" dirty="0">
              <a:effectLst/>
              <a:latin typeface="Arial" panose="020B0604020202020204" pitchFamily="34" charset="0"/>
              <a:ea typeface="Arial" panose="020B0604020202020204" pitchFamily="34" charset="0"/>
              <a:cs typeface="Arial" panose="020B0604020202020204" pitchFamily="34" charset="0"/>
            </a:endParaRPr>
          </a:p>
          <a:p>
            <a:endParaRPr lang="es-ES" noProof="0"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100</a:t>
            </a:fld>
            <a:endParaRPr lang="en-US"/>
          </a:p>
        </p:txBody>
      </p:sp>
    </p:spTree>
    <p:extLst>
      <p:ext uri="{BB962C8B-B14F-4D97-AF65-F5344CB8AC3E}">
        <p14:creationId xmlns:p14="http://schemas.microsoft.com/office/powerpoint/2010/main" val="294802485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pt-BR"/>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i="0" noProof="0" dirty="0">
                <a:solidFill>
                  <a:srgbClr val="000000"/>
                </a:solidFill>
                <a:effectLst/>
                <a:latin typeface="Arial" panose="020B0604020202020204" pitchFamily="34" charset="0"/>
                <a:ea typeface="Calibri" panose="020F0502020204030204" pitchFamily="34" charset="0"/>
                <a:cs typeface="Arial" panose="020B0604020202020204" pitchFamily="34" charset="0"/>
              </a:rPr>
              <a:t>Notas del instructor:</a:t>
            </a:r>
          </a:p>
          <a:p>
            <a:endParaRPr lang="es-ES" noProof="0" dirty="0"/>
          </a:p>
          <a:p>
            <a:pPr marL="171450" indent="-171450">
              <a:buFont typeface="Wingdings" panose="05000000000000000000" pitchFamily="2" charset="2"/>
              <a:buChar char="v"/>
            </a:pPr>
            <a:r>
              <a:rPr lang="es-ES" b="1" i="1" noProof="0" dirty="0"/>
              <a:t>Diapositiva de revisión</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101</a:t>
            </a:fld>
            <a:endParaRPr lang="en-US" altLang="en-US"/>
          </a:p>
        </p:txBody>
      </p:sp>
    </p:spTree>
    <p:extLst>
      <p:ext uri="{BB962C8B-B14F-4D97-AF65-F5344CB8AC3E}">
        <p14:creationId xmlns:p14="http://schemas.microsoft.com/office/powerpoint/2010/main" val="408086158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pt-BR"/>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i="0" dirty="0">
                <a:solidFill>
                  <a:srgbClr val="000000"/>
                </a:solidFill>
                <a:effectLst/>
                <a:latin typeface="Arial" panose="020B0604020202020204" pitchFamily="34" charset="0"/>
                <a:ea typeface="Calibri" panose="020F0502020204030204" pitchFamily="34" charset="0"/>
                <a:cs typeface="Arial" panose="020B0604020202020204" pitchFamily="34" charset="0"/>
              </a:rPr>
              <a:t>Notas del instructor:</a:t>
            </a:r>
          </a:p>
          <a:p>
            <a:endParaRPr lang="es-GT" b="1" u="sng" noProof="0" dirty="0"/>
          </a:p>
          <a:p>
            <a:pPr marL="171450" indent="-171450">
              <a:buFont typeface="Wingdings" panose="05000000000000000000" pitchFamily="2" charset="2"/>
              <a:buChar char="§"/>
            </a:pPr>
            <a:r>
              <a:rPr lang="es-GT" b="1" u="sng" noProof="0" dirty="0"/>
              <a:t>Diga</a:t>
            </a:r>
            <a:r>
              <a:rPr lang="es-GT" u="none" noProof="0" dirty="0"/>
              <a:t>: Este es un ejemplo de una plantilla de tabla. El suyo puede ser diferente. Una plantilla de tabla puede ser una forma útil de pensar en cómo desea analizar sus datos. A menudo es útil crear tablas antes de analizar los datos. </a:t>
            </a:r>
          </a:p>
          <a:p>
            <a:pPr marL="171450" indent="-171450">
              <a:buFont typeface="Wingdings" panose="05000000000000000000" pitchFamily="2" charset="2"/>
              <a:buChar char="§"/>
            </a:pPr>
            <a:endParaRPr lang="es-GT" u="none" noProof="0" dirty="0"/>
          </a:p>
          <a:p>
            <a:pPr marL="171450" indent="-171450">
              <a:buFont typeface="Wingdings" panose="05000000000000000000" pitchFamily="2" charset="2"/>
              <a:buChar char="§"/>
            </a:pPr>
            <a:r>
              <a:rPr lang="es-GT" b="1" u="sng" noProof="0" dirty="0"/>
              <a:t>Pregunta:</a:t>
            </a:r>
            <a:r>
              <a:rPr lang="es-GT" b="0" u="none" noProof="0" dirty="0"/>
              <a:t> ¿Deberíamos añadir una columna con el número de casos? </a:t>
            </a:r>
          </a:p>
          <a:p>
            <a:pPr marL="171450" indent="-171450">
              <a:buFont typeface="Wingdings" panose="05000000000000000000" pitchFamily="2" charset="2"/>
              <a:buChar char="§"/>
            </a:pPr>
            <a:endParaRPr lang="es-GT" b="0" u="none" noProof="0" dirty="0"/>
          </a:p>
          <a:p>
            <a:pPr marL="171450" indent="-171450">
              <a:buFont typeface="Wingdings" panose="05000000000000000000" pitchFamily="2" charset="2"/>
              <a:buChar char="§"/>
            </a:pPr>
            <a:r>
              <a:rPr lang="es-GT" b="1" u="sng" noProof="0" dirty="0"/>
              <a:t>Diga</a:t>
            </a:r>
            <a:r>
              <a:rPr lang="es-GT" b="0" u="none" noProof="0" dirty="0"/>
              <a:t>: Normalmente es mejor tener sólo una columna para el porcentaje. La razón es que el porcentaje es el número más importante, ya que te ayuda a comparar diferentes respuestas. Incluir una tabla con la "n" no suele ser útil, y puede ser una distracción visual del porcentaje. Siempre que se conozca el número total de personas que han respondido a la pregunta, el lector podrá calcular fácilmente la "n" por su cuenta, si así lo desea. </a:t>
            </a:r>
            <a:endParaRPr lang="es-GT" b="1" u="sng"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102</a:t>
            </a:fld>
            <a:endParaRPr lang="en-US" altLang="en-US"/>
          </a:p>
        </p:txBody>
      </p:sp>
    </p:spTree>
    <p:extLst>
      <p:ext uri="{BB962C8B-B14F-4D97-AF65-F5344CB8AC3E}">
        <p14:creationId xmlns:p14="http://schemas.microsoft.com/office/powerpoint/2010/main" val="272737794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pt-BR"/>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1200"/>
              </a:spcBef>
              <a:spcAft>
                <a:spcPts val="600"/>
              </a:spcAft>
              <a:buClrTx/>
              <a:buSzTx/>
              <a:buFontTx/>
              <a:buNone/>
              <a:tabLst/>
              <a:defRPr/>
            </a:pPr>
            <a:r>
              <a:rPr lang="es-ES" sz="1200" b="1" i="0" noProof="0" dirty="0">
                <a:solidFill>
                  <a:srgbClr val="000000"/>
                </a:solidFill>
                <a:effectLst/>
                <a:latin typeface="Arial" panose="020B0604020202020204" pitchFamily="34" charset="0"/>
                <a:ea typeface="Calibri" panose="020F0502020204030204" pitchFamily="34" charset="0"/>
                <a:cs typeface="Arial" panose="020B0604020202020204" pitchFamily="34" charset="0"/>
              </a:rPr>
              <a:t>Notas del instructor:</a:t>
            </a:r>
          </a:p>
          <a:p>
            <a:pPr marL="0" marR="0">
              <a:lnSpc>
                <a:spcPct val="115000"/>
              </a:lnSpc>
              <a:spcBef>
                <a:spcPts val="1200"/>
              </a:spcBef>
              <a:spcAft>
                <a:spcPts val="600"/>
              </a:spcAft>
            </a:pPr>
            <a:endParaRPr lang="es-ES" sz="1200" b="1" noProof="0" dirty="0">
              <a:effectLst/>
              <a:latin typeface="Arial" panose="020B0604020202020204" pitchFamily="34" charset="0"/>
              <a:ea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Arial" panose="020B0604020202020204" pitchFamily="34" charset="0"/>
                <a:cs typeface="Arial" panose="020B0604020202020204" pitchFamily="34" charset="0"/>
              </a:rPr>
              <a:t>Informe a </a:t>
            </a:r>
            <a:r>
              <a:rPr lang="es-ES" sz="1200" b="0" noProof="0" dirty="0">
                <a:effectLst/>
                <a:latin typeface="Arial" panose="020B0604020202020204" pitchFamily="34" charset="0"/>
                <a:ea typeface="Arial" panose="020B0604020202020204" pitchFamily="34" charset="0"/>
                <a:cs typeface="Arial" panose="020B0604020202020204" pitchFamily="34" charset="0"/>
              </a:rPr>
              <a:t>los participantes que realizará un ejercicio para elaborar un plan de análisis.</a:t>
            </a:r>
          </a:p>
          <a:p>
            <a:pPr marL="171450" marR="0" lvl="0" indent="-171450" algn="l" defTabSz="914400" rtl="0" eaLnBrk="1" fontAlgn="auto" latinLnBrk="0" hangingPunct="1">
              <a:lnSpc>
                <a:spcPct val="115000"/>
              </a:lnSpc>
              <a:spcBef>
                <a:spcPts val="1200"/>
              </a:spcBef>
              <a:spcAft>
                <a:spcPts val="600"/>
              </a:spcAft>
              <a:buClrTx/>
              <a:buSzTx/>
              <a:buFont typeface="Wingdings" panose="05000000000000000000" pitchFamily="2" charset="2"/>
              <a:buChar char="§"/>
              <a:tabLst/>
              <a:defRPr/>
            </a:pPr>
            <a:endParaRPr lang="es-ES" sz="1200" b="1" u="sng"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15000"/>
              </a:lnSpc>
              <a:spcBef>
                <a:spcPts val="1200"/>
              </a:spcBef>
              <a:spcAft>
                <a:spcPts val="600"/>
              </a:spcAft>
              <a:buClrTx/>
              <a:buSzTx/>
              <a:buFont typeface="Wingdings" panose="05000000000000000000" pitchFamily="2" charset="2"/>
              <a:buChar char="§"/>
              <a:tabLst/>
              <a:defRPr/>
            </a:pPr>
            <a:r>
              <a:rPr lang="es-ES" sz="1200" b="1" u="sng" noProof="0" dirty="0">
                <a:latin typeface="Arial" panose="020B0604020202020204" pitchFamily="34" charset="0"/>
                <a:cs typeface="Arial" panose="020B0604020202020204" pitchFamily="34" charset="0"/>
              </a:rPr>
              <a:t>Pida </a:t>
            </a:r>
            <a:r>
              <a:rPr lang="es-ES" sz="1200" b="0" noProof="0" dirty="0">
                <a:latin typeface="Arial" panose="020B0604020202020204" pitchFamily="34" charset="0"/>
                <a:cs typeface="Arial" panose="020B0604020202020204" pitchFamily="34" charset="0"/>
              </a:rPr>
              <a:t>a los participantes que pasen a la página X de su "Cuaderno de ejercicios del participante" para realizar el ejercicio titulado: </a:t>
            </a:r>
            <a:r>
              <a:rPr lang="es-ES" sz="1200" b="1" noProof="0" dirty="0">
                <a:latin typeface="Arial" panose="020B0604020202020204" pitchFamily="34" charset="0"/>
                <a:cs typeface="Arial" panose="020B0604020202020204" pitchFamily="34" charset="0"/>
              </a:rPr>
              <a:t>Epidemiología descriptiva</a:t>
            </a:r>
          </a:p>
          <a:p>
            <a:pPr marL="0" marR="0">
              <a:lnSpc>
                <a:spcPct val="115000"/>
              </a:lnSpc>
              <a:spcBef>
                <a:spcPts val="1200"/>
              </a:spcBef>
              <a:spcAft>
                <a:spcPts val="600"/>
              </a:spcAft>
            </a:pPr>
            <a:endParaRPr lang="es-ES" sz="1200" b="1" noProof="0" dirty="0">
              <a:effectLst/>
              <a:latin typeface="Arial" panose="020B0604020202020204" pitchFamily="34" charset="0"/>
              <a:ea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effectLst/>
                <a:latin typeface="Arial" panose="020B0604020202020204" pitchFamily="34" charset="0"/>
                <a:ea typeface="Arial" panose="020B0604020202020204" pitchFamily="34" charset="0"/>
                <a:cs typeface="Arial" panose="020B0604020202020204" pitchFamily="34" charset="0"/>
              </a:rPr>
              <a:t>Instrucciones: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Con su grupo:</a:t>
            </a:r>
          </a:p>
          <a:p>
            <a:pPr marL="800100" marR="0" lvl="1" indent="-342900">
              <a:lnSpc>
                <a:spcPct val="115000"/>
              </a:lnSpc>
              <a:spcBef>
                <a:spcPts val="0"/>
              </a:spcBef>
              <a:spcAft>
                <a:spcPts val="0"/>
              </a:spcAft>
              <a:buFont typeface="+mj-lt"/>
              <a:buAutoNum type="arabicPeriod"/>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Continúe con el escenario y la lista de casos del ejercicio anterior.</a:t>
            </a:r>
          </a:p>
          <a:p>
            <a:pPr marL="800100" marR="0" lvl="1" indent="-342900">
              <a:lnSpc>
                <a:spcPct val="115000"/>
              </a:lnSpc>
              <a:spcBef>
                <a:spcPts val="0"/>
              </a:spcBef>
              <a:spcAft>
                <a:spcPts val="0"/>
              </a:spcAft>
              <a:buFont typeface="+mj-lt"/>
              <a:buAutoNum type="arabicPeriod"/>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Responda a las preguntas a medida que avance, creando una curva epidémica con los datos de la lista de casos utilizando el papel cuadriculado proporcionado.</a:t>
            </a:r>
          </a:p>
          <a:p>
            <a:pPr marL="800100" marR="0" lvl="1" indent="-342900">
              <a:lnSpc>
                <a:spcPct val="115000"/>
              </a:lnSpc>
              <a:spcBef>
                <a:spcPts val="0"/>
              </a:spcBef>
              <a:spcAft>
                <a:spcPts val="0"/>
              </a:spcAft>
              <a:buFont typeface="+mj-lt"/>
              <a:buAutoNum type="arabicPeriod"/>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Describa las características personales de los casos-pacientes.</a:t>
            </a:r>
          </a:p>
          <a:p>
            <a:pPr marL="0" marR="0" indent="0">
              <a:lnSpc>
                <a:spcPct val="115000"/>
              </a:lnSpc>
              <a:spcBef>
                <a:spcPts val="1200"/>
              </a:spcBef>
              <a:spcAft>
                <a:spcPts val="600"/>
              </a:spcAft>
              <a:buFont typeface="Wingdings" panose="05000000000000000000" pitchFamily="2" charset="2"/>
              <a:buNone/>
            </a:pPr>
            <a:endParaRPr lang="es-ES" sz="1200" i="1"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Facilite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la puesta en común de las respuestas de los participantes después de 20 minutos.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para mostrar las posibles respuestas.</a:t>
            </a:r>
          </a:p>
          <a:p>
            <a:pPr marL="0" marR="0" indent="0">
              <a:lnSpc>
                <a:spcPct val="115000"/>
              </a:lnSpc>
              <a:spcBef>
                <a:spcPts val="1200"/>
              </a:spcBef>
              <a:spcAft>
                <a:spcPts val="600"/>
              </a:spcAft>
              <a:buFont typeface="Wingdings" panose="05000000000000000000" pitchFamily="2" charset="2"/>
              <a:buNone/>
            </a:pPr>
            <a:endParaRPr lang="es-ES" sz="1200" noProof="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1200"/>
              </a:spcBef>
              <a:spcAft>
                <a:spcPts val="600"/>
              </a:spcAft>
              <a:buFont typeface="Wingdings" panose="05000000000000000000" pitchFamily="2" charset="2"/>
              <a:buNone/>
            </a:pPr>
            <a:endParaRPr lang="es-ES" sz="1200" i="1" noProof="0" dirty="0">
              <a:effectLst/>
              <a:latin typeface="Arial (Body)"/>
              <a:ea typeface="Arial" panose="020B0604020202020204" pitchFamily="34" charset="0"/>
              <a:cs typeface="Times New Roman" panose="02020603050405020304" pitchFamily="18" charset="0"/>
            </a:endParaRPr>
          </a:p>
          <a:p>
            <a:endParaRPr lang="es-ES" noProof="0" dirty="0">
              <a:latin typeface="+mn-lt"/>
            </a:endParaRPr>
          </a:p>
        </p:txBody>
      </p:sp>
      <p:sp>
        <p:nvSpPr>
          <p:cNvPr id="4" name="Slide Number Placeholder 3"/>
          <p:cNvSpPr>
            <a:spLocks noGrp="1"/>
          </p:cNvSpPr>
          <p:nvPr>
            <p:ph type="sldNum" sz="quarter" idx="5"/>
          </p:nvPr>
        </p:nvSpPr>
        <p:spPr/>
        <p:txBody>
          <a:bodyPr/>
          <a:lstStyle/>
          <a:p>
            <a:fld id="{AC9CE2E7-C91C-4BAF-92B2-56E2037DDE6B}" type="slidenum">
              <a:rPr lang="en-US" smtClean="0"/>
              <a:t>103</a:t>
            </a:fld>
            <a:endParaRPr lang="en-US"/>
          </a:p>
        </p:txBody>
      </p:sp>
    </p:spTree>
    <p:extLst>
      <p:ext uri="{BB962C8B-B14F-4D97-AF65-F5344CB8AC3E}">
        <p14:creationId xmlns:p14="http://schemas.microsoft.com/office/powerpoint/2010/main" val="250948233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865505" marR="0" indent="-865505" algn="l">
              <a:lnSpc>
                <a:spcPct val="115000"/>
              </a:lnSpc>
              <a:spcBef>
                <a:spcPts val="0"/>
              </a:spcBef>
              <a:spcAft>
                <a:spcPts val="1200"/>
              </a:spcAft>
              <a:tabLst>
                <a:tab pos="848995" algn="l"/>
              </a:tabLst>
            </a:pPr>
            <a:r>
              <a:rPr lang="en-US" sz="1200" b="1">
                <a:effectLst/>
                <a:latin typeface="Arial" panose="020B0604020202020204" pitchFamily="34" charset="0"/>
                <a:ea typeface="Calibri" panose="020F0502020204030204" pitchFamily="34" charset="0"/>
                <a:cs typeface="Arial" panose="020B0604020202020204" pitchFamily="34" charset="0"/>
              </a:rPr>
              <a:t>Notas del instructor:</a:t>
            </a:r>
            <a:endParaRPr lang="en-US" sz="1200" b="1" u="none">
              <a:effectLst/>
              <a:latin typeface="Arial" panose="020B0604020202020204" pitchFamily="34" charset="0"/>
              <a:ea typeface="Calibri" panose="020F0502020204030204" pitchFamily="34" charset="0"/>
              <a:cs typeface="Arial" panose="020B0604020202020204" pitchFamily="34" charset="0"/>
            </a:endParaRPr>
          </a:p>
          <a:p>
            <a:pPr marL="865505" marR="0" indent="-865505" algn="l">
              <a:lnSpc>
                <a:spcPct val="115000"/>
              </a:lnSpc>
              <a:spcBef>
                <a:spcPts val="0"/>
              </a:spcBef>
              <a:spcAft>
                <a:spcPts val="1200"/>
              </a:spcAft>
              <a:tabLst>
                <a:tab pos="848995" algn="l"/>
              </a:tabLst>
            </a:pPr>
            <a:endParaRPr lang="en-US" sz="1200" b="1" u="none">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gn="l">
              <a:lnSpc>
                <a:spcPct val="115000"/>
              </a:lnSpc>
              <a:spcBef>
                <a:spcPts val="0"/>
              </a:spcBef>
              <a:spcAft>
                <a:spcPts val="1200"/>
              </a:spcAft>
              <a:buFont typeface="Wingdings" panose="05000000000000000000" pitchFamily="2" charset="2"/>
              <a:buChar char="§"/>
              <a:tabLst>
                <a:tab pos="848995" algn="l"/>
              </a:tabLst>
            </a:pPr>
            <a:r>
              <a:rPr lang="en-US" sz="1200" b="1" u="sng">
                <a:effectLst/>
                <a:latin typeface="Arial" panose="020B0604020202020204" pitchFamily="34" charset="0"/>
                <a:ea typeface="Times New Roman" panose="02020603050405020304" pitchFamily="18" charset="0"/>
                <a:cs typeface="Arial" panose="020B0604020202020204" pitchFamily="34" charset="0"/>
              </a:rPr>
              <a:t>Diga: </a:t>
            </a:r>
            <a:r>
              <a:rPr lang="en-US" sz="1200">
                <a:effectLst/>
                <a:latin typeface="Arial" panose="020B0604020202020204" pitchFamily="34" charset="0"/>
                <a:ea typeface="Times New Roman" panose="02020603050405020304" pitchFamily="18" charset="0"/>
                <a:cs typeface="Arial" panose="020B0604020202020204" pitchFamily="34" charset="0"/>
              </a:rPr>
              <a:t>¿Cuántos casos de diarrea se han identificado hasta la fecha? ¿Cuántos son casos confirmados, probables y sospechosos de cólera?</a:t>
            </a:r>
          </a:p>
          <a:p>
            <a:pPr marL="171450" marR="0" indent="-171450" algn="l">
              <a:lnSpc>
                <a:spcPct val="115000"/>
              </a:lnSpc>
              <a:spcBef>
                <a:spcPts val="0"/>
              </a:spcBef>
              <a:spcAft>
                <a:spcPts val="1200"/>
              </a:spcAft>
              <a:buFont typeface="Wingdings" panose="05000000000000000000" pitchFamily="2" charset="2"/>
              <a:buChar char="§"/>
              <a:tabLst>
                <a:tab pos="848995" algn="l"/>
              </a:tabLst>
            </a:pPr>
            <a:endParaRPr lang="en-US" sz="1200" b="1" u="none" kern="1200">
              <a:solidFill>
                <a:srgbClr val="FF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gn="l">
              <a:lnSpc>
                <a:spcPct val="115000"/>
              </a:lnSpc>
              <a:spcBef>
                <a:spcPts val="0"/>
              </a:spcBef>
              <a:spcAft>
                <a:spcPts val="1200"/>
              </a:spcAft>
              <a:buFont typeface="Wingdings" panose="05000000000000000000" pitchFamily="2" charset="2"/>
              <a:buChar char="§"/>
              <a:tabLst>
                <a:tab pos="848995" algn="l"/>
              </a:tabLst>
            </a:pPr>
            <a:r>
              <a:rPr lang="en-US" sz="1200" b="1" u="sng" kern="1200">
                <a:solidFill>
                  <a:srgbClr val="FF0000"/>
                </a:solidFill>
                <a:effectLst/>
                <a:latin typeface="Arial" panose="020B0604020202020204" pitchFamily="34" charset="0"/>
                <a:ea typeface="MS PGothic" panose="020B0600070205080204" pitchFamily="34" charset="-128"/>
                <a:cs typeface="Arial" panose="020B0604020202020204" pitchFamily="34" charset="0"/>
              </a:rPr>
              <a:t>Deje </a:t>
            </a:r>
            <a:r>
              <a:rPr lang="en-US" sz="1200" b="0" u="none" kern="1200">
                <a:solidFill>
                  <a:srgbClr val="FF0000"/>
                </a:solidFill>
                <a:effectLst/>
                <a:latin typeface="Arial" panose="020B0604020202020204" pitchFamily="34" charset="0"/>
                <a:ea typeface="MS PGothic" panose="020B0600070205080204" pitchFamily="34" charset="-128"/>
                <a:cs typeface="Arial" panose="020B0604020202020204" pitchFamily="34" charset="0"/>
              </a:rPr>
              <a:t>un momento para que los participantes respondan.</a:t>
            </a:r>
          </a:p>
          <a:p>
            <a:pPr marL="171450" marR="0" indent="-171450" algn="l">
              <a:lnSpc>
                <a:spcPct val="115000"/>
              </a:lnSpc>
              <a:spcBef>
                <a:spcPts val="0"/>
              </a:spcBef>
              <a:spcAft>
                <a:spcPts val="1200"/>
              </a:spcAft>
              <a:buFont typeface="Wingdings" panose="05000000000000000000" pitchFamily="2" charset="2"/>
              <a:buChar char="§"/>
              <a:tabLst>
                <a:tab pos="848995" algn="l"/>
              </a:tabLst>
            </a:pPr>
            <a:endParaRPr lang="en-US" sz="1200" b="0" u="none" kern="1200">
              <a:solidFill>
                <a:srgbClr val="FF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gn="l">
              <a:lnSpc>
                <a:spcPct val="115000"/>
              </a:lnSpc>
              <a:spcBef>
                <a:spcPts val="0"/>
              </a:spcBef>
              <a:spcAft>
                <a:spcPts val="1200"/>
              </a:spcAft>
              <a:buFont typeface="Wingdings" panose="05000000000000000000" pitchFamily="2" charset="2"/>
              <a:buChar char="§"/>
              <a:tabLst>
                <a:tab pos="848995" algn="l"/>
              </a:tabLst>
            </a:pPr>
            <a:r>
              <a:rPr lang="en-US" sz="1200" b="1" u="sng" kern="1200">
                <a:solidFill>
                  <a:srgbClr val="FF0000"/>
                </a:solidFill>
                <a:effectLst/>
                <a:latin typeface="Arial" panose="020B0604020202020204" pitchFamily="34" charset="0"/>
                <a:ea typeface="MS PGothic" panose="020B0600070205080204" pitchFamily="34" charset="-128"/>
                <a:cs typeface="Arial" panose="020B0604020202020204" pitchFamily="34" charset="0"/>
              </a:rPr>
              <a:t>Acuse recibo de la</a:t>
            </a:r>
            <a:r>
              <a:rPr lang="en-US" sz="1200" b="0" u="none" kern="1200">
                <a:solidFill>
                  <a:srgbClr val="FF0000"/>
                </a:solidFill>
                <a:effectLst/>
                <a:latin typeface="Arial" panose="020B0604020202020204" pitchFamily="34" charset="0"/>
                <a:ea typeface="MS PGothic" panose="020B0600070205080204" pitchFamily="34" charset="-128"/>
                <a:cs typeface="Arial" panose="020B0604020202020204" pitchFamily="34" charset="0"/>
              </a:rPr>
              <a:t>(s) respuesta(s). </a:t>
            </a:r>
            <a:r>
              <a:rPr lang="en-US" sz="1200" b="1" u="none" kern="1200">
                <a:solidFill>
                  <a:srgbClr val="FF0000"/>
                </a:solidFill>
                <a:effectLst/>
                <a:latin typeface="Arial" panose="020B0604020202020204" pitchFamily="34" charset="0"/>
                <a:ea typeface="MS PGothic" panose="020B0600070205080204" pitchFamily="34" charset="-128"/>
                <a:cs typeface="Arial" panose="020B0604020202020204" pitchFamily="34" charset="0"/>
              </a:rPr>
              <a:t>&lt;CLICK&gt; </a:t>
            </a:r>
            <a:r>
              <a:rPr lang="en-US" sz="1200" b="0" u="none" kern="1200">
                <a:solidFill>
                  <a:srgbClr val="FF0000"/>
                </a:solidFill>
                <a:effectLst/>
                <a:latin typeface="Arial" panose="020B0604020202020204" pitchFamily="34" charset="0"/>
                <a:ea typeface="MS PGothic" panose="020B0600070205080204" pitchFamily="34" charset="-128"/>
                <a:cs typeface="Arial" panose="020B0604020202020204" pitchFamily="34" charset="0"/>
              </a:rPr>
              <a:t>a la siguiente diapositiva con la respuesta.</a:t>
            </a:r>
            <a:endParaRPr lang="en-US" sz="120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104</a:t>
            </a:fld>
            <a:endParaRPr lang="en-US" altLang="en-US"/>
          </a:p>
        </p:txBody>
      </p:sp>
    </p:spTree>
    <p:extLst>
      <p:ext uri="{BB962C8B-B14F-4D97-AF65-F5344CB8AC3E}">
        <p14:creationId xmlns:p14="http://schemas.microsoft.com/office/powerpoint/2010/main" val="270046884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865505" marR="0" indent="-865505" algn="l">
              <a:lnSpc>
                <a:spcPct val="115000"/>
              </a:lnSpc>
              <a:spcBef>
                <a:spcPts val="0"/>
              </a:spcBef>
              <a:spcAft>
                <a:spcPts val="1200"/>
              </a:spcAft>
              <a:tabLst>
                <a:tab pos="848995" algn="l"/>
              </a:tabLs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endParaRPr lang="es-ES" sz="1200" b="1" u="none" noProof="0" dirty="0">
              <a:effectLst/>
              <a:latin typeface="Arial" panose="020B0604020202020204" pitchFamily="34" charset="0"/>
              <a:ea typeface="Times New Roman" panose="02020603050405020304" pitchFamily="18" charset="0"/>
              <a:cs typeface="Arial" panose="020B0604020202020204" pitchFamily="34" charset="0"/>
            </a:endParaRPr>
          </a:p>
          <a:p>
            <a:pPr marL="865505" marR="0" indent="-865505" algn="l">
              <a:lnSpc>
                <a:spcPct val="115000"/>
              </a:lnSpc>
              <a:spcBef>
                <a:spcPts val="0"/>
              </a:spcBef>
              <a:spcAft>
                <a:spcPts val="1200"/>
              </a:spcAft>
              <a:tabLst>
                <a:tab pos="848995" algn="l"/>
              </a:tabLst>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gn="l">
              <a:lnSpc>
                <a:spcPct val="115000"/>
              </a:lnSpc>
              <a:spcBef>
                <a:spcPts val="0"/>
              </a:spcBef>
              <a:spcAft>
                <a:spcPts val="0"/>
              </a:spcAft>
              <a:buFont typeface="Wingdings" panose="05000000000000000000" pitchFamily="2" charset="2"/>
              <a:buChar char="§"/>
            </a:pPr>
            <a:r>
              <a:rPr lang="es-ES" sz="1200" b="1" u="sng" kern="1200" noProof="0" dirty="0">
                <a:solidFill>
                  <a:srgbClr val="FF0000"/>
                </a:solidFill>
                <a:effectLst/>
                <a:latin typeface="Arial" panose="020B0604020202020204" pitchFamily="34" charset="0"/>
                <a:ea typeface="MS PGothic" panose="020B0600070205080204" pitchFamily="34" charset="-128"/>
                <a:cs typeface="Arial" panose="020B0604020202020204" pitchFamily="34" charset="0"/>
              </a:rPr>
              <a:t>Pida </a:t>
            </a:r>
            <a:r>
              <a:rPr lang="es-ES" sz="1200" b="0" u="none" kern="1200" noProof="0" dirty="0">
                <a:solidFill>
                  <a:srgbClr val="FF0000"/>
                </a:solidFill>
                <a:effectLst/>
                <a:latin typeface="Arial" panose="020B0604020202020204" pitchFamily="34" charset="0"/>
                <a:ea typeface="MS PGothic" panose="020B0600070205080204" pitchFamily="34" charset="-128"/>
                <a:cs typeface="Arial" panose="020B0604020202020204" pitchFamily="34" charset="0"/>
              </a:rPr>
              <a:t>a los participantes que repasen la respuesta de la diapositiva.</a:t>
            </a:r>
          </a:p>
          <a:p>
            <a:pPr marL="171450" marR="0" indent="-171450" algn="l">
              <a:lnSpc>
                <a:spcPct val="115000"/>
              </a:lnSpc>
              <a:spcBef>
                <a:spcPts val="0"/>
              </a:spcBef>
              <a:spcAft>
                <a:spcPts val="0"/>
              </a:spcAft>
              <a:buFont typeface="Wingdings" panose="05000000000000000000" pitchFamily="2" charset="2"/>
              <a:buChar char="§"/>
            </a:pPr>
            <a:endParaRPr lang="es-ES" sz="1200" b="0" u="none" kern="1200" noProof="0" dirty="0">
              <a:solidFill>
                <a:srgbClr val="FF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gn="l">
              <a:lnSpc>
                <a:spcPct val="115000"/>
              </a:lnSpc>
              <a:spcBef>
                <a:spcPts val="0"/>
              </a:spcBef>
              <a:spcAft>
                <a:spcPts val="0"/>
              </a:spcAft>
              <a:buFont typeface="Wingdings" panose="05000000000000000000" pitchFamily="2" charset="2"/>
              <a:buChar char="§"/>
            </a:pPr>
            <a:r>
              <a:rPr lang="es-ES" sz="1200" b="1" u="sng" kern="1200" noProof="0" dirty="0">
                <a:solidFill>
                  <a:srgbClr val="FF0000"/>
                </a:solidFill>
                <a:effectLst/>
                <a:latin typeface="Arial" panose="020B0604020202020204" pitchFamily="34" charset="0"/>
                <a:ea typeface="MS PGothic" panose="020B0600070205080204" pitchFamily="34" charset="-128"/>
                <a:cs typeface="Arial" panose="020B0604020202020204" pitchFamily="34" charset="0"/>
              </a:rPr>
              <a:t>Permítase </a:t>
            </a:r>
            <a:r>
              <a:rPr lang="es-ES" sz="1200" b="0" u="none" kern="1200" noProof="0" dirty="0">
                <a:solidFill>
                  <a:srgbClr val="FF0000"/>
                </a:solidFill>
                <a:effectLst/>
                <a:latin typeface="Arial" panose="020B0604020202020204" pitchFamily="34" charset="0"/>
                <a:ea typeface="MS PGothic" panose="020B0600070205080204" pitchFamily="34" charset="-128"/>
                <a:cs typeface="Arial" panose="020B0604020202020204" pitchFamily="34" charset="0"/>
              </a:rPr>
              <a:t>un momento para repasar.</a:t>
            </a:r>
          </a:p>
          <a:p>
            <a:pPr marL="171450" marR="0" indent="-171450" algn="l">
              <a:lnSpc>
                <a:spcPct val="115000"/>
              </a:lnSpc>
              <a:spcBef>
                <a:spcPts val="0"/>
              </a:spcBef>
              <a:spcAft>
                <a:spcPts val="0"/>
              </a:spcAft>
              <a:buFont typeface="Wingdings" panose="05000000000000000000" pitchFamily="2" charset="2"/>
              <a:buChar char="§"/>
            </a:pPr>
            <a:endParaRPr lang="es-ES" sz="1200" b="0" u="none" kern="1200" noProof="0" dirty="0">
              <a:solidFill>
                <a:srgbClr val="FF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gn="l">
              <a:lnSpc>
                <a:spcPct val="115000"/>
              </a:lnSpc>
              <a:spcBef>
                <a:spcPts val="0"/>
              </a:spcBef>
              <a:spcAft>
                <a:spcPts val="0"/>
              </a:spcAft>
              <a:buFont typeface="Wingdings" panose="05000000000000000000" pitchFamily="2" charset="2"/>
              <a:buChar char="§"/>
            </a:pPr>
            <a:r>
              <a:rPr lang="es-ES" sz="1200" b="1" u="sng" kern="1200" noProof="0" dirty="0">
                <a:solidFill>
                  <a:srgbClr val="FF0000"/>
                </a:solidFill>
                <a:effectLst/>
                <a:latin typeface="Arial" panose="020B0604020202020204" pitchFamily="34" charset="0"/>
                <a:ea typeface="MS PGothic" panose="020B0600070205080204" pitchFamily="34" charset="-128"/>
                <a:cs typeface="Arial" panose="020B0604020202020204" pitchFamily="34" charset="0"/>
              </a:rPr>
              <a:t>Pregunte </a:t>
            </a:r>
            <a:r>
              <a:rPr lang="es-ES" sz="1200" b="0" u="none" kern="1200" noProof="0" dirty="0">
                <a:solidFill>
                  <a:srgbClr val="FF0000"/>
                </a:solidFill>
                <a:effectLst/>
                <a:latin typeface="Arial" panose="020B0604020202020204" pitchFamily="34" charset="0"/>
                <a:ea typeface="MS PGothic" panose="020B0600070205080204" pitchFamily="34" charset="-128"/>
                <a:cs typeface="Arial" panose="020B0604020202020204" pitchFamily="34" charset="0"/>
              </a:rPr>
              <a:t>si hay alguna duda.</a:t>
            </a:r>
          </a:p>
          <a:p>
            <a:pPr marL="171450" marR="0" indent="-171450" algn="l">
              <a:lnSpc>
                <a:spcPct val="115000"/>
              </a:lnSpc>
              <a:spcBef>
                <a:spcPts val="0"/>
              </a:spcBef>
              <a:spcAft>
                <a:spcPts val="0"/>
              </a:spcAft>
              <a:buFont typeface="Wingdings" panose="05000000000000000000" pitchFamily="2" charset="2"/>
              <a:buChar char="§"/>
            </a:pPr>
            <a:endParaRPr lang="es-ES" sz="1200" b="0" u="none" kern="1200" noProof="0" dirty="0">
              <a:solidFill>
                <a:srgbClr val="FF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gn="l">
              <a:lnSpc>
                <a:spcPct val="115000"/>
              </a:lnSpc>
              <a:spcBef>
                <a:spcPts val="0"/>
              </a:spcBef>
              <a:spcAft>
                <a:spcPts val="0"/>
              </a:spcAft>
              <a:buFont typeface="Wingdings" panose="05000000000000000000" pitchFamily="2" charset="2"/>
              <a:buChar char="§"/>
            </a:pPr>
            <a:r>
              <a:rPr lang="es-ES" sz="1200" b="1" u="sng" kern="1200" noProof="0" dirty="0">
                <a:solidFill>
                  <a:srgbClr val="FF0000"/>
                </a:solidFill>
                <a:effectLst/>
                <a:latin typeface="Arial" panose="020B0604020202020204" pitchFamily="34" charset="0"/>
                <a:ea typeface="MS PGothic" panose="020B0600070205080204" pitchFamily="34" charset="-128"/>
                <a:cs typeface="Arial" panose="020B0604020202020204" pitchFamily="34" charset="0"/>
              </a:rPr>
              <a:t>Plantee </a:t>
            </a:r>
            <a:r>
              <a:rPr lang="es-ES" sz="1200" b="0" u="none" kern="1200" noProof="0" dirty="0">
                <a:solidFill>
                  <a:srgbClr val="FF0000"/>
                </a:solidFill>
                <a:effectLst/>
                <a:latin typeface="Arial" panose="020B0604020202020204" pitchFamily="34" charset="0"/>
                <a:ea typeface="MS PGothic" panose="020B0600070205080204" pitchFamily="34" charset="-128"/>
                <a:cs typeface="Arial" panose="020B0604020202020204" pitchFamily="34" charset="0"/>
              </a:rPr>
              <a:t>las preguntas </a:t>
            </a:r>
            <a:r>
              <a:rPr lang="es-ES" sz="1200" b="0" i="1" u="none" kern="1200" noProof="0" dirty="0">
                <a:solidFill>
                  <a:srgbClr val="FF0000"/>
                </a:solidFill>
                <a:effectLst/>
                <a:latin typeface="Arial" panose="020B0604020202020204" pitchFamily="34" charset="0"/>
                <a:ea typeface="MS PGothic" panose="020B0600070205080204" pitchFamily="34" charset="-128"/>
                <a:cs typeface="Arial" panose="020B0604020202020204" pitchFamily="34" charset="0"/>
              </a:rPr>
              <a:t>que considere necesarias</a:t>
            </a:r>
            <a:r>
              <a:rPr lang="es-ES" sz="1200" b="0" u="none" kern="1200" noProof="0" dirty="0">
                <a:solidFill>
                  <a:srgbClr val="FF0000"/>
                </a:solidFill>
                <a:effectLst/>
                <a:latin typeface="Arial" panose="020B0604020202020204" pitchFamily="34" charset="0"/>
                <a:ea typeface="MS PGothic" panose="020B0600070205080204" pitchFamily="34" charset="-128"/>
                <a:cs typeface="Arial" panose="020B0604020202020204" pitchFamily="34" charset="0"/>
              </a:rPr>
              <a:t>.</a:t>
            </a:r>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105</a:t>
            </a:fld>
            <a:endParaRPr lang="en-US" altLang="en-US"/>
          </a:p>
        </p:txBody>
      </p:sp>
    </p:spTree>
    <p:extLst>
      <p:ext uri="{BB962C8B-B14F-4D97-AF65-F5344CB8AC3E}">
        <p14:creationId xmlns:p14="http://schemas.microsoft.com/office/powerpoint/2010/main" val="46571198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805180" marR="0" indent="-805180">
              <a:lnSpc>
                <a:spcPct val="115000"/>
              </a:lnSpc>
              <a:spcBef>
                <a:spcPts val="0"/>
              </a:spcBef>
              <a:spcAft>
                <a:spcPts val="0"/>
              </a:spcAft>
              <a:tabLst>
                <a:tab pos="808355" algn="l"/>
              </a:tabLs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endParaRPr lang="es-ES" sz="1200" b="1" u="none"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15000"/>
              </a:lnSpc>
              <a:spcBef>
                <a:spcPts val="0"/>
              </a:spcBef>
              <a:spcAft>
                <a:spcPts val="0"/>
              </a:spcAft>
              <a:buClrTx/>
              <a:buSzTx/>
              <a:buFont typeface="Wingdings" panose="05000000000000000000" pitchFamily="2" charset="2"/>
              <a:buNone/>
              <a:tabLst>
                <a:tab pos="808355" algn="l"/>
              </a:tabLst>
              <a:defRP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v"/>
              <a:tabLst>
                <a:tab pos="808355" algn="l"/>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La ciudad en la que se produce el brote tiene una población de 150,000 habitantes.</a:t>
            </a: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v"/>
              <a:tabLst>
                <a:tab pos="808355" algn="l"/>
              </a:tabLst>
              <a:defRPr/>
            </a:pPr>
            <a:endParaRPr lang="es-ES"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tab pos="808355" algn="l"/>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Lea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la pregunta 2 de la diapositiva. </a:t>
            </a: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tab pos="808355" algn="l"/>
              </a:tabLst>
              <a:defRPr/>
            </a:pPr>
            <a:endParaRPr lang="es-ES"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tab pos="808355" algn="l"/>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Dé a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los participantes la oportunidad de calcular la tasa de incidencia del cólera confirmado y determinar qué factor multiplicador recomendarían.</a:t>
            </a: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tab pos="808355" algn="l"/>
              </a:tabLst>
              <a:defRPr/>
            </a:pPr>
            <a:endParaRPr lang="es-ES"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tab pos="808355" algn="l"/>
              </a:tabLst>
              <a:defRPr/>
            </a:pPr>
            <a:r>
              <a:rPr lang="es-ES" sz="1200" b="1" u="none"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a la siguiente diapositiva con las respuestas.</a:t>
            </a:r>
          </a:p>
          <a:p>
            <a:pPr marL="805180" marR="0" indent="-805180">
              <a:lnSpc>
                <a:spcPct val="115000"/>
              </a:lnSpc>
              <a:spcBef>
                <a:spcPts val="0"/>
              </a:spcBef>
              <a:spcAft>
                <a:spcPts val="0"/>
              </a:spcAft>
              <a:tabLst>
                <a:tab pos="808355" algn="l"/>
              </a:tabLst>
            </a:pPr>
            <a:endParaRPr lang="es-ES" sz="1200" b="1" u="sng" kern="1200" noProof="0" dirty="0">
              <a:solidFill>
                <a:srgbClr val="FF0000"/>
              </a:solidFill>
              <a:effectLst/>
              <a:latin typeface="Arial" panose="020B0604020202020204" pitchFamily="34" charset="0"/>
              <a:ea typeface="MS PGothic" panose="020B0600070205080204" pitchFamily="34"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106</a:t>
            </a:fld>
            <a:endParaRPr lang="en-US" altLang="en-US"/>
          </a:p>
        </p:txBody>
      </p:sp>
    </p:spTree>
    <p:extLst>
      <p:ext uri="{BB962C8B-B14F-4D97-AF65-F5344CB8AC3E}">
        <p14:creationId xmlns:p14="http://schemas.microsoft.com/office/powerpoint/2010/main" val="101390114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805180" marR="0" indent="-805180">
              <a:lnSpc>
                <a:spcPct val="115000"/>
              </a:lnSpc>
              <a:spcBef>
                <a:spcPts val="0"/>
              </a:spcBef>
              <a:spcAft>
                <a:spcPts val="0"/>
              </a:spcAft>
              <a:tabLst>
                <a:tab pos="808355" algn="l"/>
              </a:tabLs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endParaRPr lang="es-ES" sz="1200" b="1" u="none"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0"/>
              </a:spcAft>
            </a:pPr>
            <a:endParaRPr lang="es-ES" sz="1200" u="sng" kern="1200" noProof="0" dirty="0">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none" kern="1200" noProof="0" dirty="0">
                <a:effectLst/>
                <a:latin typeface="Arial" panose="020B0604020202020204" pitchFamily="34" charset="0"/>
                <a:ea typeface="MS PGothic" panose="020B0600070205080204" pitchFamily="34" charset="-128"/>
                <a:cs typeface="Arial" panose="020B0604020202020204" pitchFamily="34" charset="0"/>
              </a:rPr>
              <a:t>&lt;CLICK&gt; </a:t>
            </a:r>
            <a:r>
              <a:rPr lang="es-ES" sz="1200" b="0" u="none" kern="1200" noProof="0" dirty="0">
                <a:effectLst/>
                <a:latin typeface="Arial" panose="020B0604020202020204" pitchFamily="34" charset="0"/>
                <a:ea typeface="MS PGothic" panose="020B0600070205080204" pitchFamily="34" charset="-128"/>
                <a:cs typeface="Arial" panose="020B0604020202020204" pitchFamily="34" charset="0"/>
              </a:rPr>
              <a:t>para ver la </a:t>
            </a:r>
            <a:r>
              <a:rPr lang="es-ES" sz="1200" b="1" u="none" kern="1200" noProof="0" dirty="0">
                <a:effectLst/>
                <a:latin typeface="Arial" panose="020B0604020202020204" pitchFamily="34" charset="0"/>
                <a:ea typeface="MS PGothic" panose="020B0600070205080204" pitchFamily="34" charset="-128"/>
                <a:cs typeface="Arial" panose="020B0604020202020204" pitchFamily="34" charset="0"/>
              </a:rPr>
              <a:t>respuesta</a:t>
            </a:r>
            <a:r>
              <a:rPr lang="es-ES" sz="1200" b="0" u="none" kern="1200" noProof="0" dirty="0">
                <a:effectLst/>
                <a:latin typeface="Arial" panose="020B0604020202020204" pitchFamily="34" charset="0"/>
                <a:ea typeface="MS PGothic" panose="020B0600070205080204" pitchFamily="34" charset="-128"/>
                <a:cs typeface="Arial" panose="020B0604020202020204" pitchFamily="34" charset="0"/>
              </a:rPr>
              <a:t>.</a:t>
            </a:r>
            <a:endParaRPr lang="es-ES"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sz="1200"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ES" sz="1200" b="1" u="sng"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Si existe un factor multiplicador estándar utilizado por el Ministerio de Sanidad, utilice dicho estándar. Si existe la opción, utilice la que proporcione un número entero. En este caso, utilice 4 por 100,000 personas.</a:t>
            </a:r>
          </a:p>
          <a:p>
            <a:pPr marL="171450" indent="-171450">
              <a:buFont typeface="Wingdings" panose="05000000000000000000" pitchFamily="2" charset="2"/>
              <a:buChar char="§"/>
            </a:pPr>
            <a:endParaRPr lang="es-ES" sz="1200" noProof="0" dirty="0">
              <a:solidFill>
                <a:srgbClr val="FF0000"/>
              </a:solidFill>
              <a:effectLst/>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sz="1200" b="1" u="sng" noProof="0" dirty="0">
                <a:solidFill>
                  <a:srgbClr val="FF0000"/>
                </a:solidFill>
                <a:effectLst/>
                <a:latin typeface="Arial" panose="020B0604020202020204" pitchFamily="34" charset="0"/>
                <a:cs typeface="Arial" panose="020B0604020202020204" pitchFamily="34" charset="0"/>
              </a:rPr>
              <a:t>Pregunte </a:t>
            </a:r>
            <a:r>
              <a:rPr lang="es-ES" sz="1200" noProof="0" dirty="0">
                <a:solidFill>
                  <a:srgbClr val="FF0000"/>
                </a:solidFill>
                <a:effectLst/>
                <a:latin typeface="Arial" panose="020B0604020202020204" pitchFamily="34" charset="0"/>
                <a:cs typeface="Arial" panose="020B0604020202020204" pitchFamily="34" charset="0"/>
              </a:rPr>
              <a:t>si hay alguna duda.</a:t>
            </a:r>
          </a:p>
          <a:p>
            <a:pPr marL="171450" indent="-171450">
              <a:buFont typeface="Wingdings" panose="05000000000000000000" pitchFamily="2" charset="2"/>
              <a:buChar char="§"/>
            </a:pPr>
            <a:endParaRPr lang="es-ES" sz="1200" noProof="0" dirty="0">
              <a:solidFill>
                <a:srgbClr val="FF0000"/>
              </a:solidFill>
              <a:effectLst/>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sz="1200" b="1" u="sng" noProof="0" dirty="0">
                <a:solidFill>
                  <a:srgbClr val="FF0000"/>
                </a:solidFill>
                <a:effectLst/>
                <a:latin typeface="Arial" panose="020B0604020202020204" pitchFamily="34" charset="0"/>
                <a:cs typeface="Arial" panose="020B0604020202020204" pitchFamily="34" charset="0"/>
              </a:rPr>
              <a:t>Plantee </a:t>
            </a:r>
            <a:r>
              <a:rPr lang="es-ES" sz="1200" noProof="0" dirty="0">
                <a:solidFill>
                  <a:srgbClr val="FF0000"/>
                </a:solidFill>
                <a:effectLst/>
                <a:latin typeface="Arial" panose="020B0604020202020204" pitchFamily="34" charset="0"/>
                <a:cs typeface="Arial" panose="020B0604020202020204" pitchFamily="34" charset="0"/>
              </a:rPr>
              <a:t>las preguntas </a:t>
            </a:r>
            <a:r>
              <a:rPr lang="es-ES" sz="1200" i="1" noProof="0" dirty="0">
                <a:solidFill>
                  <a:srgbClr val="FF0000"/>
                </a:solidFill>
                <a:effectLst/>
                <a:latin typeface="Arial" panose="020B0604020202020204" pitchFamily="34" charset="0"/>
                <a:cs typeface="Arial" panose="020B0604020202020204" pitchFamily="34" charset="0"/>
              </a:rPr>
              <a:t>que considere necesarias.</a:t>
            </a:r>
            <a:endParaRPr lang="es-ES" sz="1200" i="1"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107</a:t>
            </a:fld>
            <a:endParaRPr lang="en-US" altLang="en-US"/>
          </a:p>
        </p:txBody>
      </p:sp>
    </p:spTree>
    <p:extLst>
      <p:ext uri="{BB962C8B-B14F-4D97-AF65-F5344CB8AC3E}">
        <p14:creationId xmlns:p14="http://schemas.microsoft.com/office/powerpoint/2010/main" val="242279065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p>
          <a:p>
            <a:pPr marL="0" marR="0">
              <a:lnSpc>
                <a:spcPct val="115000"/>
              </a:lnSpc>
              <a:spcBef>
                <a:spcPts val="1200"/>
              </a:spcBef>
              <a:spcAft>
                <a:spcPts val="6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Indique a los participantes que elaboren una curva epidémica utilizando </a:t>
            </a: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todos los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casos de la lista de casos para esta curva epidémica. Espere un momento antes de mostrar la siguiente diapositiva con la respuesta.</a:t>
            </a:r>
          </a:p>
          <a:p>
            <a:pPr marL="171450" marR="0" indent="-171450">
              <a:lnSpc>
                <a:spcPct val="115000"/>
              </a:lnSpc>
              <a:spcBef>
                <a:spcPts val="1200"/>
              </a:spcBef>
              <a:spcAft>
                <a:spcPts val="600"/>
              </a:spcAft>
              <a:buFont typeface="Wingdings" panose="05000000000000000000" pitchFamily="2" charset="2"/>
              <a:buChar char="v"/>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v"/>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Sugerencia</a:t>
            </a:r>
            <a:r>
              <a:rPr lang="es-ES" sz="1200" b="1" i="0" noProof="0" dirty="0">
                <a:effectLst/>
                <a:latin typeface="Arial" panose="020B0604020202020204" pitchFamily="34" charset="0"/>
                <a:ea typeface="Times New Roman" panose="02020603050405020304" pitchFamily="18" charset="0"/>
                <a:cs typeface="Arial" panose="020B0604020202020204" pitchFamily="34" charset="0"/>
              </a:rPr>
              <a:t>: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Si los participantes tienen dificultades, recuérdeles que piensen en cómo hacer una curva epidémica. </a:t>
            </a:r>
          </a:p>
          <a:p>
            <a:pPr marL="628650" marR="0" lvl="1" indent="-171450">
              <a:lnSpc>
                <a:spcPct val="115000"/>
              </a:lnSpc>
              <a:spcBef>
                <a:spcPts val="1200"/>
              </a:spcBef>
              <a:spcAft>
                <a:spcPts val="60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Paso 1: Contar el número de casos ocurridos en cada fecha</a:t>
            </a:r>
          </a:p>
          <a:p>
            <a:pPr marL="628650" marR="0" lvl="1" indent="-171450">
              <a:lnSpc>
                <a:spcPct val="115000"/>
              </a:lnSpc>
              <a:spcBef>
                <a:spcPts val="1200"/>
              </a:spcBef>
              <a:spcAft>
                <a:spcPts val="60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Paso 2: Escriba las fechas a lo largo del eje x. Empieza al menos un par de días antes del primer caso.</a:t>
            </a:r>
          </a:p>
          <a:p>
            <a:pPr marL="628650" marR="0" lvl="1" indent="-171450">
              <a:lnSpc>
                <a:spcPct val="115000"/>
              </a:lnSpc>
              <a:spcBef>
                <a:spcPts val="1200"/>
              </a:spcBef>
              <a:spcAft>
                <a:spcPts val="60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Paso 3: Dibuja barras verticales para cada fecha; la altura de cada barra debe corresponder al número de casos ocurridos en esa fecha. Pista: ¿Debe haber espacios entre las barras? </a:t>
            </a:r>
          </a:p>
          <a:p>
            <a:pPr marL="628650" marR="0" lvl="1" indent="-171450">
              <a:lnSpc>
                <a:spcPct val="115000"/>
              </a:lnSpc>
              <a:spcBef>
                <a:spcPts val="1200"/>
              </a:spcBef>
              <a:spcAft>
                <a:spcPts val="60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Paso 4: Escriba un título. </a:t>
            </a:r>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108</a:t>
            </a:fld>
            <a:endParaRPr lang="en-US" altLang="en-US"/>
          </a:p>
        </p:txBody>
      </p:sp>
    </p:spTree>
    <p:extLst>
      <p:ext uri="{BB962C8B-B14F-4D97-AF65-F5344CB8AC3E}">
        <p14:creationId xmlns:p14="http://schemas.microsoft.com/office/powerpoint/2010/main" val="152941017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p>
          <a:p>
            <a:pPr marL="0" marR="0">
              <a:lnSpc>
                <a:spcPct val="115000"/>
              </a:lnSpc>
              <a:spcBef>
                <a:spcPts val="1200"/>
              </a:spcBef>
              <a:spcAft>
                <a:spcPts val="6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participantes si así es su curva epidémica. </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¿Es necesario etiquetar el eje x? </a:t>
            </a:r>
          </a:p>
          <a:p>
            <a:pPr marL="171450" marR="0" indent="-171450">
              <a:lnSpc>
                <a:spcPct val="115000"/>
              </a:lnSpc>
              <a:spcBef>
                <a:spcPts val="1200"/>
              </a:spcBef>
              <a:spcAft>
                <a:spcPts val="600"/>
              </a:spcAft>
              <a:buFont typeface="Wingdings" panose="05000000000000000000" pitchFamily="2" charset="2"/>
              <a:buChar char="§"/>
            </a:pP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Esto es una cuestión de preferencia personal. Para el gráfico de esta diapositiva, dado que el título es claro y explicativo, no se necesita un título en el eje x. Al leer el título y ver las categorías (11-enero, 12-enero, etc.), queda claro que se trata de las fechas de inicio de los síntomas. A menudo se prefiere que los gráficos sean lo más sencillos posible, sin demasiadas palabras ni texto superfluo. Esto ayuda a los lectores a asimilar y comprender el gráfico más rápidamente. </a:t>
            </a: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109</a:t>
            </a:fld>
            <a:endParaRPr lang="en-US" altLang="en-US"/>
          </a:p>
        </p:txBody>
      </p:sp>
    </p:spTree>
    <p:extLst>
      <p:ext uri="{BB962C8B-B14F-4D97-AF65-F5344CB8AC3E}">
        <p14:creationId xmlns:p14="http://schemas.microsoft.com/office/powerpoint/2010/main" val="34849103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siguiente paso es asegurarse de que el aumento de casos notificados es un brote.</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a:t>
            </a:fld>
            <a:endParaRPr lang="en-US" altLang="en-US"/>
          </a:p>
        </p:txBody>
      </p:sp>
    </p:spTree>
    <p:extLst>
      <p:ext uri="{BB962C8B-B14F-4D97-AF65-F5344CB8AC3E}">
        <p14:creationId xmlns:p14="http://schemas.microsoft.com/office/powerpoint/2010/main" val="78169526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r>
              <a:rPr lang="es-ES"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endParaRPr lang="es-ES" sz="1200" b="1" noProof="0" dirty="0">
              <a:latin typeface="Arial" panose="020B0604020202020204" pitchFamily="34" charset="0"/>
              <a:cs typeface="Arial" panose="020B0604020202020204" pitchFamily="34" charset="0"/>
            </a:endParaRPr>
          </a:p>
          <a:p>
            <a:endParaRPr lang="es-ES" sz="1200" b="1" noProof="0" dirty="0">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Remita a los participantes a los datos de media y mediana de la tabla del Cuaderno de ejercicios.</a:t>
            </a:r>
          </a:p>
          <a:p>
            <a:pPr marL="0" marR="0">
              <a:lnSpc>
                <a:spcPct val="115000"/>
              </a:lnSpc>
              <a:spcBef>
                <a:spcPts val="1200"/>
              </a:spcBef>
              <a:spcAft>
                <a:spcPts val="6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 el número de casos confirmados observado en enero de 2015 mayor de lo esperado?</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a la siguiente diapositiva con la respuesta.</a:t>
            </a:r>
          </a:p>
          <a:p>
            <a:endParaRPr lang="es-ES" sz="1200" b="0" noProof="0" dirty="0">
              <a:latin typeface="Arial" panose="020B0604020202020204" pitchFamily="34" charset="0"/>
              <a:cs typeface="Arial" panose="020B0604020202020204" pitchFamily="34" charset="0"/>
            </a:endParaRPr>
          </a:p>
          <a:p>
            <a:endParaRPr lang="es-ES" sz="1200" b="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110</a:t>
            </a:fld>
            <a:endParaRPr lang="en-US" altLang="en-US"/>
          </a:p>
        </p:txBody>
      </p:sp>
    </p:spTree>
    <p:extLst>
      <p:ext uri="{BB962C8B-B14F-4D97-AF65-F5344CB8AC3E}">
        <p14:creationId xmlns:p14="http://schemas.microsoft.com/office/powerpoint/2010/main" val="294920472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r>
              <a:rPr lang="es-ES"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endParaRPr lang="es-ES" sz="1200" b="1" noProof="0" dirty="0">
              <a:latin typeface="Arial" panose="020B0604020202020204" pitchFamily="34" charset="0"/>
              <a:cs typeface="Arial" panose="020B0604020202020204" pitchFamily="34" charset="0"/>
            </a:endParaRPr>
          </a:p>
          <a:p>
            <a:endParaRPr lang="es-ES" sz="1200" b="1" noProof="0" dirty="0">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para revelar </a:t>
            </a:r>
            <a:r>
              <a:rPr lang="es-ES" sz="1200" b="1" u="none" noProof="0" dirty="0">
                <a:effectLst/>
                <a:latin typeface="Arial" panose="020B0604020202020204" pitchFamily="34" charset="0"/>
                <a:ea typeface="Times New Roman" panose="02020603050405020304" pitchFamily="18" charset="0"/>
                <a:cs typeface="Arial" panose="020B0604020202020204" pitchFamily="34" charset="0"/>
              </a:rPr>
              <a:t>la respuesta: </a:t>
            </a:r>
            <a:r>
              <a:rPr lang="es-ES" sz="1200" i="1" kern="1200" noProof="0" dirty="0">
                <a:effectLst/>
                <a:latin typeface="Arial" panose="020B0604020202020204" pitchFamily="34" charset="0"/>
                <a:ea typeface="MS PGothic" panose="020B0600070205080204" pitchFamily="34" charset="-128"/>
                <a:cs typeface="Arial" panose="020B0604020202020204" pitchFamily="34" charset="0"/>
              </a:rPr>
              <a:t>Sí. Los seis casos confirmados de cólera que se registraron durante unos días de enero de 2025 superan la mediana ("esperada") de tres casos para todo el mes de enero.</a:t>
            </a: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sz="1200" noProof="0" dirty="0">
              <a:latin typeface="Arial" panose="020B0604020202020204" pitchFamily="34" charset="0"/>
              <a:cs typeface="Arial" panose="020B0604020202020204" pitchFamily="34" charset="0"/>
            </a:endParaRPr>
          </a:p>
          <a:p>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111</a:t>
            </a:fld>
            <a:endParaRPr lang="en-US" altLang="en-US"/>
          </a:p>
        </p:txBody>
      </p:sp>
    </p:spTree>
    <p:extLst>
      <p:ext uri="{BB962C8B-B14F-4D97-AF65-F5344CB8AC3E}">
        <p14:creationId xmlns:p14="http://schemas.microsoft.com/office/powerpoint/2010/main" val="252380792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endParaRPr lang="es-ES" sz="1200" b="1" u="none"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1200"/>
              </a:spcAft>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le dice la curva epidémica sobre el brote?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 la siguiente diapositiva con la respuesta.</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112</a:t>
            </a:fld>
            <a:endParaRPr lang="en-US" altLang="en-US"/>
          </a:p>
        </p:txBody>
      </p:sp>
    </p:spTree>
    <p:extLst>
      <p:ext uri="{BB962C8B-B14F-4D97-AF65-F5344CB8AC3E}">
        <p14:creationId xmlns:p14="http://schemas.microsoft.com/office/powerpoint/2010/main" val="13729413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endParaRPr lang="es-ES" sz="1200" b="1" u="none"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1200"/>
              </a:spcAft>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none" kern="1200" noProof="0" dirty="0">
                <a:effectLst/>
                <a:latin typeface="Arial" panose="020B0604020202020204" pitchFamily="34" charset="0"/>
                <a:ea typeface="MS PGothic" panose="020B0600070205080204" pitchFamily="34" charset="-128"/>
                <a:cs typeface="Arial" panose="020B0604020202020204" pitchFamily="34" charset="0"/>
              </a:rPr>
              <a:t>&lt;CLICK&gt; </a:t>
            </a:r>
            <a:r>
              <a:rPr lang="es-ES" sz="1200" b="0" u="none" kern="1200" noProof="0" dirty="0">
                <a:effectLst/>
                <a:latin typeface="Arial" panose="020B0604020202020204" pitchFamily="34" charset="0"/>
                <a:ea typeface="MS PGothic" panose="020B0600070205080204" pitchFamily="34" charset="-128"/>
                <a:cs typeface="Arial" panose="020B0604020202020204" pitchFamily="34" charset="0"/>
              </a:rPr>
              <a:t>para ver la </a:t>
            </a:r>
            <a:r>
              <a:rPr lang="es-ES" sz="1200" b="1" u="none" kern="1200" noProof="0" dirty="0">
                <a:effectLst/>
                <a:latin typeface="Arial" panose="020B0604020202020204" pitchFamily="34" charset="0"/>
                <a:ea typeface="MS PGothic" panose="020B0600070205080204" pitchFamily="34" charset="-128"/>
                <a:cs typeface="Arial" panose="020B0604020202020204" pitchFamily="34" charset="0"/>
              </a:rPr>
              <a:t>respuesta</a:t>
            </a:r>
            <a:r>
              <a:rPr lang="es-ES" sz="1200" b="0" u="none" kern="1200" noProof="0" dirty="0">
                <a:effectLst/>
                <a:latin typeface="Arial" panose="020B0604020202020204" pitchFamily="34" charset="0"/>
                <a:ea typeface="MS PGothic" panose="020B0600070205080204" pitchFamily="34" charset="-128"/>
                <a:cs typeface="Arial" panose="020B0604020202020204" pitchFamily="34" charset="0"/>
              </a:rPr>
              <a:t>.</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s-ES" sz="1200" b="0" u="none" kern="1200" noProof="0" dirty="0">
              <a:effectLst/>
              <a:latin typeface="Arial" panose="020B0604020202020204" pitchFamily="34" charset="0"/>
              <a:ea typeface="MS PGothic" panose="020B0600070205080204" pitchFamily="34" charset="-128"/>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v"/>
              <a:tabLst/>
              <a:defRPr/>
            </a:pPr>
            <a:r>
              <a:rPr lang="es-ES" sz="1200" b="1" i="1" u="none" kern="1200" noProof="0" dirty="0">
                <a:effectLst/>
                <a:latin typeface="Arial" panose="020B0604020202020204" pitchFamily="34" charset="0"/>
                <a:ea typeface="MS PGothic" panose="020B0600070205080204" pitchFamily="34" charset="-128"/>
                <a:cs typeface="Arial" panose="020B0604020202020204" pitchFamily="34" charset="0"/>
              </a:rPr>
              <a:t>Repase la respuesta de la diapositiva.</a:t>
            </a:r>
            <a:endParaRPr lang="es-ES" sz="1200" b="1" i="1" u="none"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1200"/>
              </a:spcAft>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113</a:t>
            </a:fld>
            <a:endParaRPr lang="en-US" altLang="en-US"/>
          </a:p>
        </p:txBody>
      </p:sp>
    </p:spTree>
    <p:extLst>
      <p:ext uri="{BB962C8B-B14F-4D97-AF65-F5344CB8AC3E}">
        <p14:creationId xmlns:p14="http://schemas.microsoft.com/office/powerpoint/2010/main" val="186734297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 </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dirty="0">
                <a:ea typeface="Times New Roman" panose="02020603050405020304" pitchFamily="18" charset="0"/>
                <a:cs typeface="Times New Roman" panose="02020603050405020304" pitchFamily="18" charset="0"/>
              </a:rPr>
              <a:t>Alrededor de la mitad de los casos (58%) eran hombres. La edad de los casos oscilaba entre 3 meses y 65 años; la mediana era de 43 años. ¿Qué le dice esta información?</a:t>
            </a:r>
          </a:p>
          <a:p>
            <a:pPr marL="171450" marR="0" indent="-171450">
              <a:lnSpc>
                <a:spcPct val="115000"/>
              </a:lnSpc>
              <a:spcBef>
                <a:spcPts val="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none" kern="1200" noProof="0" dirty="0">
                <a:effectLst/>
                <a:latin typeface="Arial" panose="020B0604020202020204" pitchFamily="34" charset="0"/>
                <a:ea typeface="MS PGothic" panose="020B0600070205080204" pitchFamily="34" charset="-128"/>
                <a:cs typeface="Arial" panose="020B0604020202020204" pitchFamily="34" charset="0"/>
              </a:rPr>
              <a:t>&lt;CLICK&gt; </a:t>
            </a:r>
            <a:r>
              <a:rPr lang="es-ES" sz="1200" b="0" u="none" kern="1200" noProof="0" dirty="0">
                <a:effectLst/>
                <a:latin typeface="Arial" panose="020B0604020202020204" pitchFamily="34" charset="0"/>
                <a:ea typeface="MS PGothic" panose="020B0600070205080204" pitchFamily="34" charset="-128"/>
                <a:cs typeface="Arial" panose="020B0604020202020204" pitchFamily="34" charset="0"/>
              </a:rPr>
              <a:t>a la siguiente diapositiva para ver la respuesta.</a:t>
            </a:r>
            <a:endParaRPr lang="es-ES" sz="1200" b="0" u="none"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114</a:t>
            </a:fld>
            <a:endParaRPr lang="en-US" altLang="en-US"/>
          </a:p>
        </p:txBody>
      </p:sp>
    </p:spTree>
    <p:extLst>
      <p:ext uri="{BB962C8B-B14F-4D97-AF65-F5344CB8AC3E}">
        <p14:creationId xmlns:p14="http://schemas.microsoft.com/office/powerpoint/2010/main" val="311697663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 </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none" kern="1200" noProof="0" dirty="0">
                <a:effectLst/>
                <a:latin typeface="Arial" panose="020B0604020202020204" pitchFamily="34" charset="0"/>
                <a:ea typeface="MS PGothic" panose="020B0600070205080204" pitchFamily="34" charset="-128"/>
                <a:cs typeface="Arial" panose="020B0604020202020204" pitchFamily="34" charset="0"/>
              </a:rPr>
              <a:t>&lt;CLICK&gt; </a:t>
            </a:r>
            <a:r>
              <a:rPr lang="es-ES" sz="1200" b="0" u="none" kern="1200" noProof="0" dirty="0">
                <a:effectLst/>
                <a:latin typeface="Arial" panose="020B0604020202020204" pitchFamily="34" charset="0"/>
                <a:ea typeface="MS PGothic" panose="020B0600070205080204" pitchFamily="34" charset="-128"/>
                <a:cs typeface="Arial" panose="020B0604020202020204" pitchFamily="34" charset="0"/>
              </a:rPr>
              <a:t>para ver la respuesta.</a:t>
            </a:r>
          </a:p>
          <a:p>
            <a:pPr marL="171450" marR="0" indent="-171450">
              <a:lnSpc>
                <a:spcPct val="115000"/>
              </a:lnSpc>
              <a:spcBef>
                <a:spcPts val="1200"/>
              </a:spcBef>
              <a:spcAft>
                <a:spcPts val="600"/>
              </a:spcAft>
              <a:buFont typeface="Wingdings" panose="05000000000000000000" pitchFamily="2" charset="2"/>
              <a:buChar char="§"/>
            </a:pPr>
            <a:endParaRPr lang="es-ES" sz="1200" b="1" u="none" kern="1200" noProof="0" dirty="0">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cs typeface="Arial" panose="020B0604020202020204" pitchFamily="34" charset="0"/>
              </a:rPr>
              <a:t>: Vemos que están afectados ambos sexos y todas las edades, lo que significa que la exposición es algo que afecta a todos. </a:t>
            </a:r>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115</a:t>
            </a:fld>
            <a:endParaRPr lang="en-US" altLang="en-US"/>
          </a:p>
        </p:txBody>
      </p:sp>
    </p:spTree>
    <p:extLst>
      <p:ext uri="{BB962C8B-B14F-4D97-AF65-F5344CB8AC3E}">
        <p14:creationId xmlns:p14="http://schemas.microsoft.com/office/powerpoint/2010/main" val="422639385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Dé a los participantes 10 minutos para completar la tabla antes de pasar a la siguiente diapositiva con las respuestas.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116</a:t>
            </a:fld>
            <a:endParaRPr lang="en-US" altLang="en-US"/>
          </a:p>
        </p:txBody>
      </p:sp>
    </p:spTree>
    <p:extLst>
      <p:ext uri="{BB962C8B-B14F-4D97-AF65-F5344CB8AC3E}">
        <p14:creationId xmlns:p14="http://schemas.microsoft.com/office/powerpoint/2010/main" val="351661451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15000"/>
              </a:lnSpc>
              <a:spcBef>
                <a:spcPts val="0"/>
              </a:spcBef>
              <a:spcAft>
                <a:spcPts val="0"/>
              </a:spcAft>
              <a:buClrTx/>
              <a:buSzTx/>
              <a:buFontTx/>
              <a:buNone/>
              <a:tabLst/>
              <a:defRPr/>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s-ES" sz="1200" b="1" u="none" kern="1200" noProof="0" dirty="0">
                <a:effectLst/>
                <a:latin typeface="Arial" panose="020B0604020202020204" pitchFamily="34" charset="0"/>
                <a:ea typeface="MS PGothic" panose="020B0600070205080204" pitchFamily="34" charset="-128"/>
                <a:cs typeface="Arial" panose="020B0604020202020204" pitchFamily="34" charset="0"/>
              </a:rPr>
              <a:t>&lt;CLICK&gt; </a:t>
            </a:r>
            <a:r>
              <a:rPr lang="es-ES" sz="1200" b="0" u="none" kern="1200" noProof="0" dirty="0">
                <a:effectLst/>
                <a:latin typeface="Arial" panose="020B0604020202020204" pitchFamily="34" charset="0"/>
                <a:ea typeface="MS PGothic" panose="020B0600070205080204" pitchFamily="34" charset="-128"/>
                <a:cs typeface="Arial" panose="020B0604020202020204" pitchFamily="34" charset="0"/>
              </a:rPr>
              <a:t>para ver las respuestas.</a:t>
            </a:r>
          </a:p>
          <a:p>
            <a:pPr marL="0" marR="0">
              <a:lnSpc>
                <a:spcPct val="115000"/>
              </a:lnSpc>
              <a:spcBef>
                <a:spcPts val="0"/>
              </a:spcBef>
              <a:spcAft>
                <a:spcPts val="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285750" marR="0" indent="-285750">
              <a:lnSpc>
                <a:spcPct val="115000"/>
              </a:lnSpc>
              <a:spcBef>
                <a:spcPts val="1200"/>
              </a:spcBef>
              <a:spcAft>
                <a:spcPts val="600"/>
              </a:spcAft>
              <a:buFont typeface="Wingdings" panose="05000000000000000000" pitchFamily="2" charset="2"/>
              <a:buChar char="v"/>
            </a:pPr>
            <a:r>
              <a:rPr lang="es-ES" sz="1200" b="1" i="1" u="none" strike="noStrike" kern="1200" noProof="0" dirty="0">
                <a:solidFill>
                  <a:srgbClr val="000000"/>
                </a:solidFill>
                <a:effectLst/>
                <a:latin typeface="Arial" panose="020B0604020202020204" pitchFamily="34" charset="0"/>
              </a:rPr>
              <a:t>Exposiciones</a:t>
            </a:r>
          </a:p>
          <a:p>
            <a:pPr marL="628650" marR="0" lvl="1" indent="-171450">
              <a:lnSpc>
                <a:spcPct val="115000"/>
              </a:lnSpc>
              <a:spcBef>
                <a:spcPts val="1200"/>
              </a:spcBef>
              <a:spcAft>
                <a:spcPts val="600"/>
              </a:spcAft>
              <a:buFont typeface="Arial" panose="020B0604020202020204" pitchFamily="34" charset="0"/>
              <a:buChar char="•"/>
            </a:pPr>
            <a:r>
              <a:rPr lang="es-ES" sz="1200" b="1" i="1" u="none" strike="noStrike" kern="1200" noProof="0" dirty="0">
                <a:solidFill>
                  <a:srgbClr val="000000"/>
                </a:solidFill>
                <a:effectLst/>
                <a:latin typeface="Arial" panose="020B0604020202020204" pitchFamily="34" charset="0"/>
              </a:rPr>
              <a:t>Contacto con persona enferma: 2/12 = 17%.</a:t>
            </a:r>
            <a:endParaRPr lang="es-ES" sz="1200" b="1" i="1" u="none" strike="noStrike" kern="1200" noProof="0" dirty="0">
              <a:solidFill>
                <a:schemeClr val="tx1"/>
              </a:solidFill>
              <a:effectLst/>
              <a:latin typeface="Arial" panose="020B0604020202020204" pitchFamily="34" charset="0"/>
            </a:endParaRPr>
          </a:p>
          <a:p>
            <a:pPr marL="628650" marR="0" lvl="1" indent="-171450">
              <a:lnSpc>
                <a:spcPct val="115000"/>
              </a:lnSpc>
              <a:spcBef>
                <a:spcPts val="1200"/>
              </a:spcBef>
              <a:spcAft>
                <a:spcPts val="600"/>
              </a:spcAft>
              <a:buFont typeface="Arial" panose="020B0604020202020204" pitchFamily="34" charset="0"/>
              <a:buChar char="•"/>
            </a:pPr>
            <a:r>
              <a:rPr lang="es-ES" sz="1200" b="1" i="1" u="none" strike="noStrike" kern="1200" noProof="0" dirty="0">
                <a:solidFill>
                  <a:srgbClr val="000000"/>
                </a:solidFill>
                <a:effectLst/>
                <a:latin typeface="Arial" panose="020B0604020202020204" pitchFamily="34" charset="0"/>
              </a:rPr>
              <a:t>Niño en pañales: 2/12 = 17%.</a:t>
            </a:r>
            <a:endParaRPr lang="es-ES" sz="1200" b="1" i="1" u="none" strike="noStrike" kern="1200" noProof="0" dirty="0">
              <a:solidFill>
                <a:schemeClr val="tx1"/>
              </a:solidFill>
              <a:effectLst/>
              <a:latin typeface="Arial" panose="020B0604020202020204" pitchFamily="34" charset="0"/>
            </a:endParaRPr>
          </a:p>
          <a:p>
            <a:pPr marL="628650" marR="0" lvl="1" indent="-171450">
              <a:lnSpc>
                <a:spcPct val="115000"/>
              </a:lnSpc>
              <a:spcBef>
                <a:spcPts val="1200"/>
              </a:spcBef>
              <a:spcAft>
                <a:spcPts val="600"/>
              </a:spcAft>
              <a:buFont typeface="Arial" panose="020B0604020202020204" pitchFamily="34" charset="0"/>
              <a:buChar char="•"/>
            </a:pPr>
            <a:r>
              <a:rPr lang="es-ES" sz="1200" b="1" i="1" u="none" strike="noStrike" kern="1200" noProof="0" dirty="0">
                <a:solidFill>
                  <a:srgbClr val="000000"/>
                </a:solidFill>
                <a:effectLst/>
                <a:latin typeface="Arial" panose="020B0604020202020204" pitchFamily="34" charset="0"/>
              </a:rPr>
              <a:t>Vendedor ambulante: 8/12 = 67%</a:t>
            </a:r>
          </a:p>
          <a:p>
            <a:pPr marL="628650" marR="0" lvl="1" indent="-171450" algn="l" defTabSz="914400" rtl="0" eaLnBrk="0" fontAlgn="base" latinLnBrk="0" hangingPunct="0">
              <a:lnSpc>
                <a:spcPct val="115000"/>
              </a:lnSpc>
              <a:spcBef>
                <a:spcPts val="1200"/>
              </a:spcBef>
              <a:spcAft>
                <a:spcPts val="600"/>
              </a:spcAft>
              <a:buClrTx/>
              <a:buSzTx/>
              <a:buFont typeface="Arial" panose="020B0604020202020204" pitchFamily="34" charset="0"/>
              <a:buChar char="•"/>
              <a:tabLst/>
              <a:defRPr/>
            </a:pPr>
            <a:r>
              <a:rPr lang="es-ES" sz="1200" b="1" i="1" u="none" strike="noStrike" kern="1200" noProof="0" dirty="0">
                <a:solidFill>
                  <a:srgbClr val="000000"/>
                </a:solidFill>
                <a:effectLst/>
                <a:latin typeface="Arial" panose="020B0604020202020204" pitchFamily="34" charset="0"/>
              </a:rPr>
              <a:t>Pozo compartido: 8/12 = 67%</a:t>
            </a:r>
          </a:p>
          <a:p>
            <a:pPr marL="628650" marR="0" lvl="1" indent="-171450">
              <a:lnSpc>
                <a:spcPct val="115000"/>
              </a:lnSpc>
              <a:spcBef>
                <a:spcPts val="1200"/>
              </a:spcBef>
              <a:spcAft>
                <a:spcPts val="600"/>
              </a:spcAft>
              <a:buFont typeface="Arial" panose="020B0604020202020204" pitchFamily="34" charset="0"/>
              <a:buChar char="•"/>
            </a:pPr>
            <a:r>
              <a:rPr lang="es-ES" sz="1200" b="1" i="1" u="none" strike="noStrike" kern="1200" noProof="0" dirty="0">
                <a:solidFill>
                  <a:srgbClr val="000000"/>
                </a:solidFill>
                <a:effectLst/>
                <a:latin typeface="Arial" panose="020B0604020202020204" pitchFamily="34" charset="0"/>
              </a:rPr>
              <a:t>Agua pública: 3/12 = 25%</a:t>
            </a:r>
            <a:endParaRPr lang="es-ES" sz="1200" b="1" i="1" u="none" strike="noStrike" kern="1200" noProof="0" dirty="0">
              <a:solidFill>
                <a:schemeClr val="tx1"/>
              </a:solidFill>
              <a:effectLst/>
              <a:latin typeface="Arial" panose="020B0604020202020204" pitchFamily="34" charset="0"/>
            </a:endParaRPr>
          </a:p>
          <a:p>
            <a:pPr marL="628650" marR="0" lvl="1" indent="-171450">
              <a:lnSpc>
                <a:spcPct val="115000"/>
              </a:lnSpc>
              <a:spcBef>
                <a:spcPts val="1200"/>
              </a:spcBef>
              <a:spcAft>
                <a:spcPts val="600"/>
              </a:spcAft>
              <a:buFont typeface="Arial" panose="020B0604020202020204" pitchFamily="34" charset="0"/>
              <a:buChar char="•"/>
            </a:pPr>
            <a:r>
              <a:rPr lang="es-ES" sz="1200" b="1" i="1" u="none" strike="noStrike" kern="1200" noProof="0" dirty="0">
                <a:solidFill>
                  <a:srgbClr val="000000"/>
                </a:solidFill>
                <a:effectLst/>
                <a:latin typeface="Arial" panose="020B0604020202020204" pitchFamily="34" charset="0"/>
              </a:rPr>
              <a:t>Agua de río: 1/12 = 8%.</a:t>
            </a:r>
          </a:p>
          <a:p>
            <a:pPr marL="457200" marR="0" lvl="1" indent="0">
              <a:lnSpc>
                <a:spcPct val="115000"/>
              </a:lnSpc>
              <a:spcBef>
                <a:spcPts val="1200"/>
              </a:spcBef>
              <a:spcAft>
                <a:spcPts val="600"/>
              </a:spcAft>
              <a:buFont typeface="Arial" panose="020B0604020202020204" pitchFamily="34" charset="0"/>
              <a:buNone/>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Pregunte a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los participantes si han obtenido las mismas respuestas.  </a:t>
            </a:r>
          </a:p>
          <a:p>
            <a:pPr marL="171450" marR="0" indent="-171450">
              <a:lnSpc>
                <a:spcPct val="115000"/>
              </a:lnSpc>
              <a:spcBef>
                <a:spcPts val="1200"/>
              </a:spcBef>
              <a:spcAft>
                <a:spcPts val="600"/>
              </a:spcAft>
              <a:buFont typeface="Wingdings" panose="05000000000000000000" pitchFamily="2" charset="2"/>
              <a:buChar char="§"/>
            </a:pPr>
            <a:endParaRPr lang="es-ES" sz="1200" b="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Acuse recibo de</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 la</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(s) respuesta(s).</a:t>
            </a:r>
          </a:p>
          <a:p>
            <a:pPr marL="171450" marR="0" indent="-171450">
              <a:lnSpc>
                <a:spcPct val="115000"/>
              </a:lnSpc>
              <a:spcBef>
                <a:spcPts val="1200"/>
              </a:spcBef>
              <a:spcAft>
                <a:spcPts val="600"/>
              </a:spcAft>
              <a:buFont typeface="Wingdings" panose="05000000000000000000" pitchFamily="2" charset="2"/>
              <a:buChar char="§"/>
            </a:pPr>
            <a:endParaRPr lang="es-ES" sz="1200" b="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Si es necesario, </a:t>
            </a: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responda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a las preguntas.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117</a:t>
            </a:fld>
            <a:endParaRPr lang="en-US" altLang="en-US"/>
          </a:p>
        </p:txBody>
      </p:sp>
    </p:spTree>
    <p:extLst>
      <p:ext uri="{BB962C8B-B14F-4D97-AF65-F5344CB8AC3E}">
        <p14:creationId xmlns:p14="http://schemas.microsoft.com/office/powerpoint/2010/main" val="82503927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endParaRPr lang="es-ES" sz="1200" b="0" noProof="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15000"/>
              </a:lnSpc>
              <a:spcBef>
                <a:spcPts val="0"/>
              </a:spcBef>
              <a:spcAft>
                <a:spcPts val="0"/>
              </a:spcAft>
            </a:pP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Conceda a los participantes unos minutos para responder a la pregunta antes de pasar a la siguiente diapositiva con las respuestas.</a:t>
            </a:r>
          </a:p>
          <a:p>
            <a:pPr marL="0" marR="0">
              <a:lnSpc>
                <a:spcPct val="115000"/>
              </a:lnSpc>
              <a:spcBef>
                <a:spcPts val="0"/>
              </a:spcBef>
              <a:spcAft>
                <a:spcPts val="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118</a:t>
            </a:fld>
            <a:endParaRPr lang="en-US" altLang="en-US"/>
          </a:p>
        </p:txBody>
      </p:sp>
    </p:spTree>
    <p:extLst>
      <p:ext uri="{BB962C8B-B14F-4D97-AF65-F5344CB8AC3E}">
        <p14:creationId xmlns:p14="http://schemas.microsoft.com/office/powerpoint/2010/main" val="269492687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200" b="1" dirty="0" err="1">
                <a:effectLst/>
                <a:latin typeface="Arial" panose="020B0604020202020204" pitchFamily="34" charset="0"/>
                <a:ea typeface="Calibri" panose="020F0502020204030204" pitchFamily="34" charset="0"/>
                <a:cs typeface="Arial" panose="020B0604020202020204" pitchFamily="34" charset="0"/>
              </a:rPr>
              <a:t>Notas</a:t>
            </a:r>
            <a:r>
              <a:rPr lang="en-US" sz="1200" b="1" dirty="0">
                <a:effectLst/>
                <a:latin typeface="Arial" panose="020B0604020202020204" pitchFamily="34" charset="0"/>
                <a:ea typeface="Calibri" panose="020F0502020204030204" pitchFamily="34" charset="0"/>
                <a:cs typeface="Arial" panose="020B0604020202020204" pitchFamily="34" charset="0"/>
              </a:rPr>
              <a:t> del instructor:</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15000"/>
              </a:lnSpc>
              <a:spcBef>
                <a:spcPts val="0"/>
              </a:spcBef>
              <a:spcAft>
                <a:spcPts val="0"/>
              </a:spcAft>
              <a:buClrTx/>
              <a:buSzTx/>
              <a:buFontTx/>
              <a:buNone/>
              <a:tabLst/>
              <a:defRPr/>
            </a:pPr>
            <a:r>
              <a:rPr lang="en-US" sz="1200" b="1" dirty="0">
                <a:effectLst/>
                <a:latin typeface="Arial" panose="020B0604020202020204" pitchFamily="34" charset="0"/>
                <a:ea typeface="Times New Roman" panose="02020603050405020304" pitchFamily="18" charset="0"/>
                <a:cs typeface="Arial" panose="020B0604020202020204" pitchFamily="34" charset="0"/>
              </a:rPr>
              <a:t> </a:t>
            </a: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n-US" sz="1200" b="1" u="none" kern="1200" dirty="0">
                <a:effectLst/>
                <a:latin typeface="Arial" panose="020B0604020202020204" pitchFamily="34" charset="0"/>
                <a:ea typeface="MS PGothic" panose="020B0600070205080204" pitchFamily="34" charset="-128"/>
                <a:cs typeface="Arial" panose="020B0604020202020204" pitchFamily="34" charset="0"/>
              </a:rPr>
              <a:t>&lt;CLICK&gt; </a:t>
            </a:r>
            <a:r>
              <a:rPr lang="en-US" sz="1200" b="0" u="none" kern="1200" dirty="0">
                <a:effectLst/>
                <a:latin typeface="Arial" panose="020B0604020202020204" pitchFamily="34" charset="0"/>
                <a:ea typeface="MS PGothic" panose="020B0600070205080204" pitchFamily="34" charset="-128"/>
                <a:cs typeface="Arial" panose="020B0604020202020204" pitchFamily="34" charset="0"/>
              </a:rPr>
              <a:t>para </a:t>
            </a:r>
            <a:r>
              <a:rPr lang="en-US" sz="1200" b="0" u="none" kern="1200" dirty="0" err="1">
                <a:effectLst/>
                <a:latin typeface="Arial" panose="020B0604020202020204" pitchFamily="34" charset="0"/>
                <a:ea typeface="MS PGothic" panose="020B0600070205080204" pitchFamily="34" charset="-128"/>
                <a:cs typeface="Arial" panose="020B0604020202020204" pitchFamily="34" charset="0"/>
              </a:rPr>
              <a:t>ver</a:t>
            </a:r>
            <a:r>
              <a:rPr lang="en-US" sz="1200" b="0" u="none" kern="1200" dirty="0">
                <a:effectLst/>
                <a:latin typeface="Arial" panose="020B0604020202020204" pitchFamily="34" charset="0"/>
                <a:ea typeface="MS PGothic" panose="020B0600070205080204" pitchFamily="34" charset="-128"/>
                <a:cs typeface="Arial" panose="020B0604020202020204" pitchFamily="34" charset="0"/>
              </a:rPr>
              <a:t> las </a:t>
            </a:r>
            <a:r>
              <a:rPr lang="en-US" sz="1200" b="0" u="none" kern="1200" dirty="0" err="1">
                <a:effectLst/>
                <a:latin typeface="Arial" panose="020B0604020202020204" pitchFamily="34" charset="0"/>
                <a:ea typeface="MS PGothic" panose="020B0600070205080204" pitchFamily="34" charset="-128"/>
                <a:cs typeface="Arial" panose="020B0604020202020204" pitchFamily="34" charset="0"/>
              </a:rPr>
              <a:t>respuestas</a:t>
            </a:r>
            <a:r>
              <a:rPr lang="en-US" sz="1200" b="0" u="none" kern="1200" dirty="0">
                <a:effectLst/>
                <a:latin typeface="Arial" panose="020B0604020202020204" pitchFamily="34" charset="0"/>
                <a:ea typeface="MS PGothic" panose="020B0600070205080204" pitchFamily="34" charset="-128"/>
                <a:cs typeface="Arial" panose="020B0604020202020204" pitchFamily="34" charset="0"/>
              </a:rPr>
              <a:t>.</a:t>
            </a: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endParaRPr lang="en-US" sz="1200" b="0" u="none" kern="1200" dirty="0">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0" i="1" dirty="0">
                <a:effectLst/>
                <a:latin typeface="Arial" panose="020B0604020202020204" pitchFamily="34" charset="0"/>
                <a:ea typeface="Times New Roman" panose="02020603050405020304" pitchFamily="18" charset="0"/>
                <a:cs typeface="Arial" panose="020B0604020202020204" pitchFamily="34" charset="0"/>
              </a:rPr>
              <a:t>Si es </a:t>
            </a:r>
            <a:r>
              <a:rPr lang="en-US" sz="1200" b="0" i="1" dirty="0" err="1">
                <a:effectLst/>
                <a:latin typeface="Arial" panose="020B0604020202020204" pitchFamily="34" charset="0"/>
                <a:ea typeface="Times New Roman" panose="02020603050405020304" pitchFamily="18" charset="0"/>
                <a:cs typeface="Arial" panose="020B0604020202020204" pitchFamily="34" charset="0"/>
              </a:rPr>
              <a:t>necesario</a:t>
            </a:r>
            <a:r>
              <a:rPr lang="en-US" sz="1200" b="0" i="1" dirty="0">
                <a:effectLst/>
                <a:latin typeface="Arial" panose="020B0604020202020204" pitchFamily="34" charset="0"/>
                <a:ea typeface="Times New Roman" panose="02020603050405020304" pitchFamily="18" charset="0"/>
                <a:cs typeface="Arial" panose="020B0604020202020204" pitchFamily="34" charset="0"/>
              </a:rPr>
              <a:t>, </a:t>
            </a:r>
            <a:r>
              <a:rPr lang="en-US" sz="1200" b="1" i="0" u="sng" dirty="0" err="1">
                <a:effectLst/>
                <a:latin typeface="Arial" panose="020B0604020202020204" pitchFamily="34" charset="0"/>
                <a:ea typeface="Times New Roman" panose="02020603050405020304" pitchFamily="18" charset="0"/>
                <a:cs typeface="Arial" panose="020B0604020202020204" pitchFamily="34" charset="0"/>
              </a:rPr>
              <a:t>responda</a:t>
            </a:r>
            <a:r>
              <a:rPr lang="en-US" sz="1200" b="1" i="0" u="sng" dirty="0">
                <a:effectLst/>
                <a:latin typeface="Arial" panose="020B0604020202020204" pitchFamily="34" charset="0"/>
                <a:ea typeface="Times New Roman" panose="02020603050405020304" pitchFamily="18" charset="0"/>
                <a:cs typeface="Arial" panose="020B0604020202020204" pitchFamily="34" charset="0"/>
              </a:rPr>
              <a:t> </a:t>
            </a:r>
            <a:r>
              <a:rPr lang="en-US" sz="1200" b="0" i="0" dirty="0">
                <a:effectLst/>
                <a:latin typeface="Arial" panose="020B0604020202020204" pitchFamily="34" charset="0"/>
                <a:ea typeface="Times New Roman" panose="02020603050405020304" pitchFamily="18" charset="0"/>
                <a:cs typeface="Arial" panose="020B0604020202020204" pitchFamily="34" charset="0"/>
              </a:rPr>
              <a:t>a las </a:t>
            </a:r>
            <a:r>
              <a:rPr lang="en-US" sz="1200" b="0" i="0" dirty="0" err="1">
                <a:effectLst/>
                <a:latin typeface="Arial" panose="020B0604020202020204" pitchFamily="34" charset="0"/>
                <a:ea typeface="Times New Roman" panose="02020603050405020304" pitchFamily="18" charset="0"/>
                <a:cs typeface="Arial" panose="020B0604020202020204" pitchFamily="34" charset="0"/>
              </a:rPr>
              <a:t>preguntas</a:t>
            </a:r>
            <a:r>
              <a:rPr lang="en-US" sz="1200" b="0" i="0" dirty="0">
                <a:effectLst/>
                <a:latin typeface="Arial" panose="020B0604020202020204" pitchFamily="34" charset="0"/>
                <a:ea typeface="Times New Roman" panose="02020603050405020304" pitchFamily="18" charset="0"/>
                <a:cs typeface="Arial" panose="020B0604020202020204" pitchFamily="34" charset="0"/>
              </a:rPr>
              <a:t>.</a:t>
            </a: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endParaRPr lang="en-US" sz="1200" b="0" u="none" kern="1200" dirty="0">
              <a:effectLst/>
              <a:latin typeface="Arial" panose="020B0604020202020204" pitchFamily="34" charset="0"/>
              <a:ea typeface="MS PGothic" panose="020B0600070205080204" pitchFamily="34" charset="-128"/>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endParaRPr lang="en-US" sz="1200" b="0" u="none" kern="1200" dirty="0">
              <a:effectLst/>
              <a:latin typeface="Arial" panose="020B0604020202020204" pitchFamily="34" charset="0"/>
              <a:ea typeface="MS PGothic" panose="020B0600070205080204" pitchFamily="34" charset="-128"/>
              <a:cs typeface="Arial" panose="020B0604020202020204" pitchFamily="34" charset="0"/>
            </a:endParaRPr>
          </a:p>
          <a:p>
            <a:pPr marL="0" marR="0">
              <a:lnSpc>
                <a:spcPct val="115000"/>
              </a:lnSpc>
              <a:spcBef>
                <a:spcPts val="0"/>
              </a:spcBef>
              <a:spcAft>
                <a:spcPts val="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119</a:t>
            </a:fld>
            <a:endParaRPr lang="en-US" altLang="en-US"/>
          </a:p>
        </p:txBody>
      </p:sp>
    </p:spTree>
    <p:extLst>
      <p:ext uri="{BB962C8B-B14F-4D97-AF65-F5344CB8AC3E}">
        <p14:creationId xmlns:p14="http://schemas.microsoft.com/office/powerpoint/2010/main" val="626888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definición de brote es la aparición de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un número mayor de casos de una enfermedad de lo esperado</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para un grupo de personas en un lugar y momento determinados. Normalmente, los datos históricos de vigilancia proporcionan el recuento habitual o esperado de casos para la zona geográfica considerada. </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a:t>
            </a:fld>
            <a:endParaRPr lang="en-US" altLang="en-US"/>
          </a:p>
        </p:txBody>
      </p:sp>
    </p:spTree>
    <p:extLst>
      <p:ext uri="{BB962C8B-B14F-4D97-AF65-F5344CB8AC3E}">
        <p14:creationId xmlns:p14="http://schemas.microsoft.com/office/powerpoint/2010/main" val="379074609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Así finaliza la segunda de las tres sesiones sobre investigaciones de brotes epidémicos, en las que se trataron los siguientes temas:</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Medidas adoptadas durante la investigación de un brote.</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Organizar un equipo de investigación.</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Confirmar que se ha producido un brote.</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Verificar que todos los casos tengan el mismo diagnóstico.</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Elaboración de una definición de caso de brote.</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Identificar el mayor número posible de casos.</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Resumir los datos de los casos respondiendo a las siguientes preguntas: cuándo, dónde y quién.</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Desarrollar una curva epidémica e interpretar los resultados.</a:t>
            </a:r>
          </a:p>
          <a:p>
            <a:endParaRPr lang="es-ES"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120</a:t>
            </a:fld>
            <a:endParaRPr lang="en-US" altLang="en-US"/>
          </a:p>
        </p:txBody>
      </p:sp>
    </p:spTree>
    <p:extLst>
      <p:ext uri="{BB962C8B-B14F-4D97-AF65-F5344CB8AC3E}">
        <p14:creationId xmlns:p14="http://schemas.microsoft.com/office/powerpoint/2010/main" val="288386742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la tercera sesión del Taller 2, se cubren los pasos 7 a 13 para abordar las dos fases siguientes: la fase analítica y la fase de respuesta. Estas fases tienen lugar tras la recopilación de la información inicial en la fase descriptiva.</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¿Por qué es importante seguir las fases y los pasos? ¿Qué puede ocurrir si no se completa un paso?</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Agradezca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Respuestas sugeridas:</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60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Los pasos apoyan el trabajo estandarizado y sistemático de todos los miembros del equipo.</a:t>
            </a:r>
          </a:p>
          <a:p>
            <a:pPr marL="628650" marR="0" lvl="1" indent="-171450">
              <a:lnSpc>
                <a:spcPct val="115000"/>
              </a:lnSpc>
              <a:spcBef>
                <a:spcPts val="0"/>
              </a:spcBef>
              <a:spcAft>
                <a:spcPts val="60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La estructura de seguir los pasos se basa en la lógica y la experiencia, aumenta las probabilidades de éxito y puede minimizar parte del caos y el estrés que pueden acompañar a las investigaciones sobre el terreno.</a:t>
            </a:r>
          </a:p>
          <a:p>
            <a:pPr marL="628650" marR="0" lvl="1" indent="-171450">
              <a:lnSpc>
                <a:spcPct val="115000"/>
              </a:lnSpc>
              <a:spcBef>
                <a:spcPts val="0"/>
              </a:spcBef>
              <a:spcAft>
                <a:spcPts val="60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Estos pasos aumentan la probabilidad de identificar correctamente la causa de la enfermedad y, por tanto, permiten una intervención más eficaz para controlar el brote.</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121</a:t>
            </a:fld>
            <a:endParaRPr lang="en-US" altLang="en-US"/>
          </a:p>
        </p:txBody>
      </p:sp>
    </p:spTree>
    <p:extLst>
      <p:ext uri="{BB962C8B-B14F-4D97-AF65-F5344CB8AC3E}">
        <p14:creationId xmlns:p14="http://schemas.microsoft.com/office/powerpoint/2010/main" val="232268106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Repase esta diapositiva como recordatorio de los objetivos de esta sesión.  </a:t>
            </a:r>
          </a:p>
          <a:p>
            <a:pPr marL="0" marR="0">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¿Hemos cubierto estos objetivos?</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las respuestas y responda a las preguntas pendientes antes de concluir esta sección.</a:t>
            </a:r>
            <a:endParaRPr lang="es-ES" sz="1200" noProof="0" dirty="0"/>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122</a:t>
            </a:fld>
            <a:endParaRPr lang="en-US" altLang="en-US"/>
          </a:p>
        </p:txBody>
      </p:sp>
    </p:spTree>
    <p:extLst>
      <p:ext uri="{BB962C8B-B14F-4D97-AF65-F5344CB8AC3E}">
        <p14:creationId xmlns:p14="http://schemas.microsoft.com/office/powerpoint/2010/main" val="218484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Hay tres acciones útiles para identificar la existencia de un brote. En primer lugar, revise los informes iniciales y su fuente. ¿Son de:</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¿Datos de vigilancia?</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¿Informes de los médicos o del laboratorio?</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¿Un paciente, un miembro de la comunidad preocupado o los medios de comunicación?</a:t>
            </a:r>
          </a:p>
          <a:p>
            <a:pPr marL="0" marR="0">
              <a:lnSpc>
                <a:spcPct val="115000"/>
              </a:lnSpc>
              <a:spcBef>
                <a:spcPts val="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segundo lugar, confirme que los casos tienen la misma enfermedad o una presentación clínica similar basándose en una definición de caso. Puede que aún no se disponga de los resultados de laboratorio. En tercer lugar, confirme si el número de casos observados supera el número esperado para la población concreta durante un periodo de tiempo específico. Recuerde que no todos los aumentos aparentes en el recuento de casos reflejan un verdadero brote. </a:t>
            </a:r>
          </a:p>
          <a:p>
            <a:pPr marL="171450" marR="0" indent="-171450">
              <a:lnSpc>
                <a:spcPct val="115000"/>
              </a:lnSpc>
              <a:spcBef>
                <a:spcPts val="0"/>
              </a:spcBef>
              <a:spcAft>
                <a:spcPts val="6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¿Cuáles son algunas de las razones del aparente aumento de casos?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Discutido durante el taller 1</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171450" marR="0" indent="-171450">
              <a:lnSpc>
                <a:spcPct val="115000"/>
              </a:lnSpc>
              <a:spcBef>
                <a:spcPts val="0"/>
              </a:spcBef>
              <a:spcAft>
                <a:spcPts val="600"/>
              </a:spcAft>
              <a:buFont typeface="Wingdings" panose="05000000000000000000" pitchFamily="2" charset="2"/>
              <a:buChar char="§"/>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Respuestas: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Verdadero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aumento de la aparición de enfermedades:</a:t>
            </a:r>
          </a:p>
          <a:p>
            <a:pPr marL="628650" marR="0" lvl="1" indent="-171450">
              <a:lnSpc>
                <a:spcPct val="115000"/>
              </a:lnSpc>
              <a:spcBef>
                <a:spcPts val="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Brote o epidemia</a:t>
            </a:r>
          </a:p>
          <a:p>
            <a:pPr marL="628650" marR="0" lvl="1" indent="-171450">
              <a:lnSpc>
                <a:spcPct val="115000"/>
              </a:lnSpc>
              <a:spcBef>
                <a:spcPts val="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Patrón estacional</a:t>
            </a:r>
          </a:p>
          <a:p>
            <a:pPr marL="628650" marR="0" lvl="1" indent="-171450">
              <a:lnSpc>
                <a:spcPct val="115000"/>
              </a:lnSpc>
              <a:spcBef>
                <a:spcPts val="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Aumento repentino del tamaño de la población</a:t>
            </a:r>
          </a:p>
          <a:p>
            <a:pPr marL="628650" marR="0" lvl="1" indent="-171450">
              <a:lnSpc>
                <a:spcPct val="115000"/>
              </a:lnSpc>
              <a:spcBef>
                <a:spcPts val="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Cambio en los procedimientos de notificación o en el sistema de vigilancia</a:t>
            </a:r>
          </a:p>
          <a:p>
            <a:pPr marL="628650" marR="0" lvl="1" indent="-171450">
              <a:lnSpc>
                <a:spcPct val="115000"/>
              </a:lnSpc>
              <a:spcBef>
                <a:spcPts val="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Cambio en la definición de caso estándar</a:t>
            </a:r>
          </a:p>
          <a:p>
            <a:pPr marL="628650" marR="0" lvl="1" indent="-171450">
              <a:lnSpc>
                <a:spcPct val="115000"/>
              </a:lnSpc>
              <a:spcBef>
                <a:spcPts val="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Aumento o mejora de las pruebas de laboratorio y los procedimientos de diagnóstico</a:t>
            </a:r>
          </a:p>
          <a:p>
            <a:pPr marL="628650" marR="0" lvl="1" indent="-171450">
              <a:lnSpc>
                <a:spcPct val="115000"/>
              </a:lnSpc>
              <a:spcBef>
                <a:spcPts val="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Mayor conocimiento de la enfermedad por parte del público y los proveedores</a:t>
            </a:r>
          </a:p>
          <a:p>
            <a:pPr marL="628650" marR="0" lvl="1" indent="-171450">
              <a:lnSpc>
                <a:spcPct val="115000"/>
              </a:lnSpc>
              <a:spcBef>
                <a:spcPts val="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Mejora del acceso a la atención sanitaria</a:t>
            </a:r>
          </a:p>
          <a:p>
            <a:pPr marL="628650" marR="0" lvl="1" indent="-171450">
              <a:lnSpc>
                <a:spcPct val="115000"/>
              </a:lnSpc>
              <a:spcBef>
                <a:spcPts val="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Incorporación de un nuevo proveedor de atención sanitaria, unidad notificadora o clínica</a:t>
            </a:r>
          </a:p>
          <a:p>
            <a:pPr marL="628650" marR="0" lvl="1" indent="-171450">
              <a:lnSpc>
                <a:spcPct val="115000"/>
              </a:lnSpc>
              <a:spcBef>
                <a:spcPts val="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Diagnóstico erróneo</a:t>
            </a:r>
          </a:p>
          <a:p>
            <a:pPr marL="628650" marR="0" lvl="1" indent="-171450">
              <a:lnSpc>
                <a:spcPct val="115000"/>
              </a:lnSpc>
              <a:spcBef>
                <a:spcPts val="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Error de laboratorio</a:t>
            </a:r>
          </a:p>
          <a:p>
            <a:pPr marL="628650" marR="0" lvl="1" indent="-171450">
              <a:lnSpc>
                <a:spcPct val="115000"/>
              </a:lnSpc>
              <a:spcBef>
                <a:spcPts val="0"/>
              </a:spcBef>
              <a:spcAft>
                <a:spcPts val="6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Distorsión debida a la </a:t>
            </a:r>
            <a:r>
              <a:rPr lang="es-ES" sz="1200" noProof="0" dirty="0">
                <a:effectLst/>
                <a:latin typeface="Times New Roman" panose="02020603050405020304" pitchFamily="18" charset="0"/>
                <a:ea typeface="Times New Roman" panose="02020603050405020304" pitchFamily="18" charset="0"/>
              </a:rPr>
              <a:t>notificación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por lotes</a:t>
            </a:r>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13</a:t>
            </a:fld>
            <a:endParaRPr lang="en-US" altLang="en-US"/>
          </a:p>
        </p:txBody>
      </p:sp>
    </p:spTree>
    <p:extLst>
      <p:ext uri="{BB962C8B-B14F-4D97-AF65-F5344CB8AC3E}">
        <p14:creationId xmlns:p14="http://schemas.microsoft.com/office/powerpoint/2010/main" val="26670212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Calibri" panose="020F0502020204030204" pitchFamily="34"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ven aquí? ¿Es un brote? </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Se observa un aumento de casos en las semanas 10 y 11. Este aumento podría ser un brote, pero también podría deberse a cualquiera de los otros factores comentados anteriormente.</a:t>
            </a:r>
          </a:p>
          <a:p>
            <a:pPr marL="171450" marR="0" indent="-171450">
              <a:lnSpc>
                <a:spcPct val="115000"/>
              </a:lnSpc>
              <a:spcBef>
                <a:spcPts val="1200"/>
              </a:spcBef>
              <a:spcAft>
                <a:spcPts val="600"/>
              </a:spcAft>
              <a:buFont typeface="Wingdings" panose="05000000000000000000" pitchFamily="2" charset="2"/>
              <a:buChar char="§"/>
            </a:pPr>
            <a:endParaRPr lang="es-ES" sz="1200" b="1" i="1" noProof="0"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Calibri" panose="020F0502020204030204" pitchFamily="34"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¿Cómo podría determinar si se trata de un verdadero brote? </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Compruebe los datos históricos para </a:t>
            </a:r>
            <a:r>
              <a:rPr lang="es-MX" sz="1200" i="1" noProof="0" dirty="0">
                <a:effectLst/>
                <a:latin typeface="Arial" panose="020B0604020202020204" pitchFamily="34" charset="0"/>
                <a:ea typeface="Times New Roman" panose="02020603050405020304" pitchFamily="18" charset="0"/>
                <a:cs typeface="Arial" panose="020B0604020202020204" pitchFamily="34" charset="0"/>
              </a:rPr>
              <a:t>determinar si el aumento de casos se debe a</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un aumento estacional esperado. Pregunte si hubo cambios en el sistema de vigilancia o en las pruebas de laboratorio.</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14</a:t>
            </a:fld>
            <a:endParaRPr lang="en-US" altLang="en-US"/>
          </a:p>
        </p:txBody>
      </p:sp>
    </p:spTree>
    <p:extLst>
      <p:ext uri="{BB962C8B-B14F-4D97-AF65-F5344CB8AC3E}">
        <p14:creationId xmlns:p14="http://schemas.microsoft.com/office/powerpoint/2010/main" val="25195827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b="0" u="none" noProof="0" dirty="0">
                <a:effectLst/>
                <a:latin typeface="Arial" panose="020B0604020202020204" pitchFamily="34" charset="0"/>
                <a:ea typeface="Calibri"/>
                <a:cs typeface="Arial" panose="020B0604020202020204" pitchFamily="34" charset="0"/>
                <a:sym typeface="Calibri"/>
              </a:rPr>
              <a:t>Si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aumento de casos parece deberse potencialmente a un brote, el siguiente paso sería confirmar el diagnóstico. </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15</a:t>
            </a:fld>
            <a:endParaRPr lang="en-US" altLang="en-US"/>
          </a:p>
        </p:txBody>
      </p:sp>
    </p:spTree>
    <p:extLst>
      <p:ext uri="{BB962C8B-B14F-4D97-AF65-F5344CB8AC3E}">
        <p14:creationId xmlns:p14="http://schemas.microsoft.com/office/powerpoint/2010/main" val="15660736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Una vez que se ha establecido un brote, los investigadores necesitan verificar qué agentes podrían estar causándolo. El agente puede ser infeccioso o no infeccioso.  Los investigadores no necesitan realizar pruebas o obtener un resultado de laboratorio positivo para cada paciente, pero la confirmación de laboratorio de la causa de la enfermedad es útil.  Cuando la confirmación de laboratorio no es posible, la presentación clínica puede proporcionar pistas importantes como:</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presentación clínica es característica de una enfermedad concreta?</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¿Cuáles son los signos y síntomas predominantes?</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enfermedades podrían tener una presentación clínica similar?</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¿Pueden unos síntomas más específicos servir para diferenciar enfermedades que a veces se confunden entre sí?</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resultados del laboratorio clínico, como hematocrito, recuento de glóbulos blancos, análisis de orina, pruebas de función hepática, sugieren una enfermedad específica?</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¿Varía la duración, la gravedad de los síntomas o el resultado en función del agente?</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¿De qué información se dispone sobre la exposición o el entorno?</a:t>
            </a:r>
          </a:p>
          <a:p>
            <a:pPr marL="0" marR="0" lvl="0" indent="0">
              <a:lnSpc>
                <a:spcPct val="115000"/>
              </a:lnSpc>
              <a:spcBef>
                <a:spcPts val="0"/>
              </a:spcBef>
              <a:spcAft>
                <a:spcPts val="1200"/>
              </a:spcAft>
              <a:buFont typeface="Symbol" panose="05050102010706020507" pitchFamily="18"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Ejemplo:</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En 2019, una enfermedad eruptiva febril que parece viruela es más probable que sea varicela o quizá viruela del mono en algunos lugares. El último caso natural conocido de infección por viruela en un ser humano se produjo en 1977 en Somalia. Tras una campaña mundial de vacunación contra la viruela, la OMS declaró erradicada la enfermedad en 1980.</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16</a:t>
            </a:fld>
            <a:endParaRPr lang="en-US" altLang="en-US"/>
          </a:p>
        </p:txBody>
      </p:sp>
    </p:spTree>
    <p:extLst>
      <p:ext uri="{BB962C8B-B14F-4D97-AF65-F5344CB8AC3E}">
        <p14:creationId xmlns:p14="http://schemas.microsoft.com/office/powerpoint/2010/main" val="37686491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investigación necesitará confirmación de laboratorio para un diagnóstico definitivo. Las pruebas diagnósticas de muestras clínicas</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 como heces, sangre o vómitos, son esenciales para identificar</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el agente etiológico (causante). Dado que cada agente patógeno tiene un periodo de incubación característico,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identificar el organismo específico nos ayuda a determinar el periodo de incubación probable, lo que, a su vez, nos permite acotar el marco temporal durante el cual</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probablemente tuvo lugar la exposición. A veces es necesario avanzar en la investigación antes de llegar a un diagnóstico definitivo mediante los resultados de laboratorio. El laboratorio de salud pública de referencia puede ser capaz de identificar la cepa específica de un agente y realizar pruebas para determinar si otros casos también dan positivo para la misma cepa.</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Si los resultados del laboratorio son negativos, ¿debe cancelarse la investigación? </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No. Considere posibilidades como una muestra mal manipulada, que el paciente haya empezado a tomar antibióticos o una enfermedad debida a un patógeno no identificado previamente. Las muestras deben analizarse en busca de otros patógenos que causen enfermedades con síntomas compatibles. Aunque la confirmación de laboratorio es deseable, normalmente no es necesaria para aplicar medidas de control. En algunos casos, sobre todo en brotes causados por agentes tóxicos, la confirmación de laboratorio puede no ser posible debido a limitaciones en la capacidad de los laboratorios. </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17</a:t>
            </a:fld>
            <a:endParaRPr lang="en-US" altLang="en-US"/>
          </a:p>
        </p:txBody>
      </p:sp>
    </p:spTree>
    <p:extLst>
      <p:ext uri="{BB962C8B-B14F-4D97-AF65-F5344CB8AC3E}">
        <p14:creationId xmlns:p14="http://schemas.microsoft.com/office/powerpoint/2010/main" val="52614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Una vez que se establece un aumento de informes del mismo diagnóstico, los investigadores pueden desarrollar una definición de caso. Las definiciones de caso utilizadas durante un brote difieren de las definiciones de caso utilizadas para la vigilancia rutinaria, como discutiremos. </a:t>
            </a:r>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18</a:t>
            </a:fld>
            <a:endParaRPr lang="en-US" altLang="en-US"/>
          </a:p>
        </p:txBody>
      </p:sp>
    </p:spTree>
    <p:extLst>
      <p:ext uri="{BB962C8B-B14F-4D97-AF65-F5344CB8AC3E}">
        <p14:creationId xmlns:p14="http://schemas.microsoft.com/office/powerpoint/2010/main" val="39422555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el Taller 1 tratamos las definiciones de caso. Para repasar, una definición de caso es un conjunto estándar de criterios para determinar si una persona debe ser clasificada como portadora de una enfermedad en particular. Los criterios deben ser objetivos y medibles, de modo que todos los miembros del equipo de investigación clasifiquen a un paciente concreto de la misma manera. Del mismo modo, los criterios deben ser sencillos y prácticos, fáciles de aplicar.</a:t>
            </a:r>
          </a:p>
          <a:p>
            <a:pPr marL="0" marR="0">
              <a:lnSpc>
                <a:spcPct val="115000"/>
              </a:lnSpc>
              <a:spcBef>
                <a:spcPts val="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Por último, si crea su propia definición de caso, tenga cuidado con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y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frente 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o</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Fiebre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y dolor de cabeza son muy diferentes de fiebre o</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dolor de cabeza.</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19</a:t>
            </a:fld>
            <a:endParaRPr lang="en-US" altLang="en-US"/>
          </a:p>
        </p:txBody>
      </p:sp>
    </p:spTree>
    <p:extLst>
      <p:ext uri="{BB962C8B-B14F-4D97-AF65-F5344CB8AC3E}">
        <p14:creationId xmlns:p14="http://schemas.microsoft.com/office/powerpoint/2010/main" val="2420399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2:notes"/>
          <p:cNvSpPr txBox="1">
            <a:spLocks noGrp="1"/>
          </p:cNvSpPr>
          <p:nvPr>
            <p:ph type="body" idx="1"/>
          </p:nvPr>
        </p:nvSpPr>
        <p:spPr>
          <a:xfrm>
            <a:off x="701675" y="4416425"/>
            <a:ext cx="5607050" cy="4181475"/>
          </a:xfrm>
          <a:prstGeom prst="rect">
            <a:avLst/>
          </a:prstGeom>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s-ES" b="1" noProof="0" dirty="0">
                <a:latin typeface="Arial" panose="020B0604020202020204" pitchFamily="34" charset="0"/>
                <a:cs typeface="Arial" panose="020B0604020202020204" pitchFamily="34" charset="0"/>
              </a:rPr>
              <a:t>Notas del instructor:</a:t>
            </a:r>
            <a:endParaRPr lang="es-ES" noProof="0"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chemeClr val="dk1"/>
              </a:buClr>
              <a:buSzPts val="1200"/>
              <a:buFont typeface="Calibri"/>
              <a:buNone/>
            </a:pPr>
            <a:endParaRPr lang="es-ES" b="1" noProof="0" dirty="0">
              <a:latin typeface="Arial" panose="020B0604020202020204" pitchFamily="34" charset="0"/>
              <a:cs typeface="Arial" panose="020B0604020202020204" pitchFamily="34" charset="0"/>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b="0" noProof="0" dirty="0">
                <a:latin typeface="Arial" panose="020B0604020202020204" pitchFamily="34" charset="0"/>
                <a:ea typeface="Calibri"/>
                <a:cs typeface="Arial" panose="020B0604020202020204" pitchFamily="34" charset="0"/>
                <a:sym typeface="Calibri"/>
              </a:rPr>
              <a:t>A modo de recordatorio</a:t>
            </a:r>
            <a:r>
              <a:rPr lang="es-ES" noProof="0" dirty="0">
                <a:latin typeface="Arial" panose="020B0604020202020204" pitchFamily="34" charset="0"/>
                <a:cs typeface="Arial" panose="020B0604020202020204" pitchFamily="34" charset="0"/>
              </a:rPr>
              <a:t>, verá íconos en todas las presentaciones del FETP </a:t>
            </a:r>
            <a:r>
              <a:rPr lang="es-ES" noProof="0" dirty="0" err="1">
                <a:latin typeface="Arial" panose="020B0604020202020204" pitchFamily="34" charset="0"/>
                <a:cs typeface="Arial" panose="020B0604020202020204" pitchFamily="34" charset="0"/>
              </a:rPr>
              <a:t>Frontline</a:t>
            </a:r>
            <a:r>
              <a:rPr lang="es-ES" noProof="0" dirty="0">
                <a:latin typeface="Arial" panose="020B0604020202020204" pitchFamily="34" charset="0"/>
                <a:cs typeface="Arial" panose="020B0604020202020204" pitchFamily="34" charset="0"/>
              </a:rPr>
              <a:t>. Estos íconos sirven como señales para ayudarle a navegar por el contenido y saber lo que le espera.</a:t>
            </a:r>
          </a:p>
          <a:p>
            <a:pPr marL="0" lvl="0" indent="0" algn="l" rtl="0">
              <a:spcBef>
                <a:spcPts val="360"/>
              </a:spcBef>
              <a:spcAft>
                <a:spcPts val="0"/>
              </a:spcAft>
              <a:buNone/>
            </a:pPr>
            <a:endParaRPr lang="es-ES" noProof="0" dirty="0"/>
          </a:p>
        </p:txBody>
      </p:sp>
      <p:sp>
        <p:nvSpPr>
          <p:cNvPr id="257" name="Google Shape;257;p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Esta diapositiva muestra la definición de caso clínico recomendada por la OMS para las paperas, que recomiendan con fines de vigilancia</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a:lnSpc>
                <a:spcPct val="115000"/>
              </a:lnSpc>
              <a:spcBef>
                <a:spcPts val="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qué diferiría la definición de caso para un brote local de paperas?</a:t>
            </a:r>
          </a:p>
          <a:p>
            <a:pPr marL="171450" marR="0" indent="-171450">
              <a:lnSpc>
                <a:spcPct val="115000"/>
              </a:lnSpc>
              <a:spcBef>
                <a:spcPts val="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Recuerde a los participantes que la definición de brote es más casos de los esperados </a:t>
            </a: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en un momento y lugar determinados</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A continuación, solicite algunas respuestas.</a:t>
            </a:r>
          </a:p>
          <a:p>
            <a:pPr marL="0" marR="0">
              <a:lnSpc>
                <a:spcPct val="115000"/>
              </a:lnSpc>
              <a:spcBef>
                <a:spcPts val="0"/>
              </a:spcBef>
              <a:spcAft>
                <a:spcPts val="6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La definición de caso de brote suele tener límites de tiempo y lugar y, a veces, de persona.</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20</a:t>
            </a:fld>
            <a:endParaRPr lang="en-US" altLang="en-US"/>
          </a:p>
        </p:txBody>
      </p:sp>
    </p:spTree>
    <p:extLst>
      <p:ext uri="{BB962C8B-B14F-4D97-AF65-F5344CB8AC3E}">
        <p14:creationId xmlns:p14="http://schemas.microsoft.com/office/powerpoint/2010/main" val="16865470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Esta diapositiva muestra la definición de caso clínico recomendada por la OMSA para el ántrax en animales, que recomiendan con fines de vigilancia.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a:lnSpc>
                <a:spcPct val="115000"/>
              </a:lnSpc>
              <a:spcBef>
                <a:spcPts val="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qué diferiría la definición de caso para un brote local de  ántrax?</a:t>
            </a:r>
          </a:p>
          <a:p>
            <a:pPr marL="0" marR="0">
              <a:lnSpc>
                <a:spcPct val="115000"/>
              </a:lnSpc>
              <a:spcBef>
                <a:spcPts val="0"/>
              </a:spcBef>
              <a:spcAft>
                <a:spcPts val="600"/>
              </a:spcAft>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Recuerde a los participantes que la definición de brote es más casos de los esperados </a:t>
            </a:r>
            <a:r>
              <a:rPr lang="es-ES" sz="1200" b="1" i="1" u="sng" noProof="0" dirty="0">
                <a:effectLst/>
                <a:latin typeface="Arial" panose="020B0604020202020204" pitchFamily="34" charset="0"/>
                <a:ea typeface="Times New Roman" panose="02020603050405020304" pitchFamily="18" charset="0"/>
                <a:cs typeface="Arial" panose="020B0604020202020204" pitchFamily="34" charset="0"/>
              </a:rPr>
              <a:t>en un momento y lugar determinados</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A continuación, solicite algunas respuestas.</a:t>
            </a:r>
          </a:p>
          <a:p>
            <a:pPr marL="171450" marR="0" indent="-171450">
              <a:lnSpc>
                <a:spcPct val="115000"/>
              </a:lnSpc>
              <a:spcBef>
                <a:spcPts val="0"/>
              </a:spcBef>
              <a:spcAft>
                <a:spcPts val="600"/>
              </a:spcAft>
              <a:buFont typeface="Wingdings" panose="05000000000000000000" pitchFamily="2" charset="2"/>
              <a:buChar char="v"/>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La definición de caso de brote para los animales sigue las mismas reglas que para los humanos y debe incluir límites de tiempo, lugar y, a veces, de especie animal.</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21</a:t>
            </a:fld>
            <a:endParaRPr lang="en-US" altLang="en-US"/>
          </a:p>
        </p:txBody>
      </p:sp>
    </p:spTree>
    <p:extLst>
      <p:ext uri="{BB962C8B-B14F-4D97-AF65-F5344CB8AC3E}">
        <p14:creationId xmlns:p14="http://schemas.microsoft.com/office/powerpoint/2010/main" val="31297405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Las definiciones de caso de un brote suelen construirse utilizando los siguientes elementos: criterios clínicos basados en:</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Síntomas y signos clínicos característicos de la enfermedad de interés.</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Resultados de laboratorio de las pruebas microbiológicas, hematológicas y químicas.</a:t>
            </a:r>
          </a:p>
          <a:p>
            <a:pPr marL="0" marR="0" lvl="0" indent="0">
              <a:lnSpc>
                <a:spcPct val="115000"/>
              </a:lnSpc>
              <a:spcBef>
                <a:spcPts val="0"/>
              </a:spcBef>
              <a:spcAft>
                <a:spcPts val="1200"/>
              </a:spcAft>
              <a:buFont typeface="Symbol" panose="05050102010706020507" pitchFamily="18"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Criterios epidemiológicos, especialmente para los brotes, que especifican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el periodo de tiempo</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el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lugar y (a veces) la persona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lvl="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Suponga que tiene un brote de gastroenteritis y que varios pacientes le han dicho que la carne que comieron olía y sabía a podrido. Así pues, la carne es la presunta causa del brote. ¿Incluiría la presunta exposición en su definición de caso? 	</a:t>
            </a:r>
          </a:p>
          <a:p>
            <a:pPr marL="171450" marR="0" lvl="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de recibo las r</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Responder: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¡No!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La definición de caso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no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debe incluir la exposición sospechosa. Uno de los objetivos de las investigaciones de campo es determinar la causa. Si la exposición sospechada se incluye en la definición de caso, todos los casos se asociarán a esa exposición porque la definición de caso así lo exige. Así, la exposición parecerá estar asociada a la enfermedad porque la definición del caso así lo exige ("profecía autocumplida"). </a:t>
            </a:r>
          </a:p>
          <a:p>
            <a:pPr marL="171450" marR="0" lvl="0" indent="-171450">
              <a:lnSpc>
                <a:spcPct val="115000"/>
              </a:lnSpc>
              <a:spcBef>
                <a:spcPts val="0"/>
              </a:spcBef>
              <a:spcAft>
                <a:spcPts val="1200"/>
              </a:spcAft>
              <a:buFont typeface="Wingdings" panose="05000000000000000000" pitchFamily="2" charset="2"/>
              <a:buChar char="§"/>
            </a:pPr>
            <a:endParaRPr lang="es-ES" sz="1200" b="1" i="1" u="sng" noProof="0" dirty="0">
              <a:effectLst/>
              <a:latin typeface="Arial" panose="020B0604020202020204" pitchFamily="34" charset="0"/>
              <a:ea typeface="Calibri"/>
              <a:cs typeface="Arial" panose="020B0604020202020204" pitchFamily="34" charset="0"/>
              <a:sym typeface="Calibri"/>
            </a:endParaRPr>
          </a:p>
          <a:p>
            <a:pPr marL="171450" marR="0" lvl="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función de la epidemiología analítica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paso 8</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es evaluar objetivamente las asociaciones entre la enfermedad y la exposición.</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22</a:t>
            </a:fld>
            <a:endParaRPr lang="en-US" altLang="en-US"/>
          </a:p>
        </p:txBody>
      </p:sp>
    </p:spTree>
    <p:extLst>
      <p:ext uri="{BB962C8B-B14F-4D97-AF65-F5344CB8AC3E}">
        <p14:creationId xmlns:p14="http://schemas.microsoft.com/office/powerpoint/2010/main" val="28021011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casos se clasifican a veces por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nivel de certeza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en función de la información disponible. La clasificación de los individuos puede cambiar a medida que se obtienen más datos</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Empezando por abajo, un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caso sospechoso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 un paciente con al menos algunos síntomas clínicamente compatibles, pero quizás no todos</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siguiente nivel de certeza es un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caso probable</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Un caso probable presenta más síntomas clínicos. Para algunas enfermedades, un caso probable también debe estar vinculado epidemiológicamente con un caso confirmado. Un caso probable también podría incluir pruebas de laboratorio presuntivas, pero no confirmatorias.  ¿Qué significa relación epidemiológica? Utilizando el sarampión como ejemplo, un caso epidemiológicamente relacionado significa un paciente que cumple los criterios clínicos y que</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 además, ha estado en contacto directo con un caso de sarampión confirmado por laboratorio en un periodo de incubación previo a la aparición de los síntomas, o ser residente de un distrito en el que se ha confirmado un brote de sarampión por laboratorio y en el que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transmisión es plausible.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mayor nivel de certeza es un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caso confirmado</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Los casos confirmados presentan una prueba de laboratorio positiva para la enfermedad. Estos niveles de certeza permiten a los investigadores incluir a posibles pacientes en su investigación aunque la confirmación de laboratorio no esté disponible o no sea posible. </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23</a:t>
            </a:fld>
            <a:endParaRPr lang="en-US" altLang="en-US"/>
          </a:p>
        </p:txBody>
      </p:sp>
    </p:spTree>
    <p:extLst>
      <p:ext uri="{BB962C8B-B14F-4D97-AF65-F5344CB8AC3E}">
        <p14:creationId xmlns:p14="http://schemas.microsoft.com/office/powerpoint/2010/main" val="32198538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qué se diferencia de la definición de un caso de vigilancia? </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La definición de un caso de brote especifica el lugar y el marco temporal; la definición de un caso de vigilancia no suele hacerlo.</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24</a:t>
            </a:fld>
            <a:endParaRPr lang="en-US" altLang="en-US"/>
          </a:p>
        </p:txBody>
      </p:sp>
    </p:spTree>
    <p:extLst>
      <p:ext uri="{BB962C8B-B14F-4D97-AF65-F5344CB8AC3E}">
        <p14:creationId xmlns:p14="http://schemas.microsoft.com/office/powerpoint/2010/main" val="31328441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Los criterios para la definición de un caso deben estar claramente redactados e incluir los elementos de tiempo, lugar y, a veces, persona.</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¿Incluye esta definición de caso información clínica, como síntomas o resultados de laboratorio?</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respuesta(s) &lt;CLICK&gt; 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Sí, un caso sospechoso debe tener al menos un episodio de diarrea grave, y un caso confirmado </a:t>
            </a:r>
            <a:r>
              <a:rPr lang="es-MX" sz="1200" i="1" noProof="0" dirty="0">
                <a:effectLst/>
                <a:latin typeface="Arial" panose="020B0604020202020204" pitchFamily="34" charset="0"/>
                <a:ea typeface="Times New Roman" panose="02020603050405020304" pitchFamily="18" charset="0"/>
                <a:cs typeface="Arial" panose="020B0604020202020204" pitchFamily="34" charset="0"/>
              </a:rPr>
              <a:t>debe ser un caso sospechoso y presentar un hisopo rectal o un</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cultivo de heces positivo para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Vibrio </a:t>
            </a:r>
            <a:r>
              <a:rPr lang="es-ES" sz="1200" b="1" i="1" noProof="0" dirty="0" err="1">
                <a:effectLst/>
                <a:latin typeface="Arial" panose="020B0604020202020204" pitchFamily="34" charset="0"/>
                <a:ea typeface="Times New Roman" panose="02020603050405020304" pitchFamily="18" charset="0"/>
                <a:cs typeface="Arial" panose="020B0604020202020204" pitchFamily="34" charset="0"/>
              </a:rPr>
              <a:t>cholerae</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O1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confirmado por laboratorio.</a:t>
            </a:r>
          </a:p>
          <a:p>
            <a:pPr marL="45720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Un clic del ratón mostrará los círculos, los conectores y las etiquetas de texto para los síntomas clínicos, los resultados clínicos de laboratorio y otras respuestas.</a:t>
            </a:r>
          </a:p>
          <a:p>
            <a:pPr marL="171450" marR="0" indent="-171450">
              <a:lnSpc>
                <a:spcPct val="115000"/>
              </a:lnSpc>
              <a:spcBef>
                <a:spcPts val="0"/>
              </a:spcBef>
              <a:spcAft>
                <a:spcPts val="1200"/>
              </a:spcAft>
              <a:buFont typeface="Wingdings" panose="05000000000000000000" pitchFamily="2" charset="2"/>
              <a:buChar char="v"/>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definición del caso especifica algún criterio temporal? </a:t>
            </a:r>
          </a:p>
          <a:p>
            <a:pPr marL="171450" marR="0" indent="-171450">
              <a:lnSpc>
                <a:spcPct val="115000"/>
              </a:lnSpc>
              <a:spcBef>
                <a:spcPts val="0"/>
              </a:spcBef>
              <a:spcAft>
                <a:spcPts val="1200"/>
              </a:spcAft>
              <a:buFont typeface="Wingdings" panose="05000000000000000000" pitchFamily="2" charset="2"/>
              <a:buChar char="§"/>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Sí, la diarrea debe haberse producido entre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el 1 de enero y el 30 de abril de 2022</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a:t>
            </a:r>
          </a:p>
          <a:p>
            <a:pPr marL="171450" marR="0" indent="-171450">
              <a:lnSpc>
                <a:spcPct val="115000"/>
              </a:lnSpc>
              <a:spcBef>
                <a:spcPts val="0"/>
              </a:spcBef>
              <a:spcAft>
                <a:spcPts val="1200"/>
              </a:spcAft>
              <a:buFont typeface="Wingdings" panose="05000000000000000000" pitchFamily="2" charset="2"/>
              <a:buChar cha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definición del caso especifica algún criterio de lugar? </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Sí, debe ser residente del Barrio A.</a:t>
            </a:r>
          </a:p>
          <a:p>
            <a:pPr marL="171450" marR="0" indent="-171450">
              <a:lnSpc>
                <a:spcPct val="115000"/>
              </a:lnSpc>
              <a:spcBef>
                <a:spcPts val="0"/>
              </a:spcBef>
              <a:spcAft>
                <a:spcPts val="1200"/>
              </a:spcAft>
              <a:buFont typeface="Wingdings" panose="05000000000000000000" pitchFamily="2" charset="2"/>
              <a:buChar cha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definición del caso especifica algún criterio de persona? </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Sí, debe ser residente, lo que excluye a los visitantes.</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25</a:t>
            </a:fld>
            <a:endParaRPr lang="en-US" altLang="en-US"/>
          </a:p>
        </p:txBody>
      </p:sp>
    </p:spTree>
    <p:extLst>
      <p:ext uri="{BB962C8B-B14F-4D97-AF65-F5344CB8AC3E}">
        <p14:creationId xmlns:p14="http://schemas.microsoft.com/office/powerpoint/2010/main" val="14530581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Esta definición de caso proviene de una investigación sobre el ántrax en un condado donde este es endémico. </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qué se diferencia de la definición de un caso de vigilancia? </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La definición de caso de brote especifica la localización - Condado A, y el marco temporal - 1-15 de junio. </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26</a:t>
            </a:fld>
            <a:endParaRPr lang="en-US" altLang="en-US"/>
          </a:p>
        </p:txBody>
      </p:sp>
    </p:spTree>
    <p:extLst>
      <p:ext uri="{BB962C8B-B14F-4D97-AF65-F5344CB8AC3E}">
        <p14:creationId xmlns:p14="http://schemas.microsoft.com/office/powerpoint/2010/main" val="1739597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0"/>
              </a:spcBef>
              <a:spcAft>
                <a:spcPts val="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0"/>
              </a:spcBef>
              <a:spcAft>
                <a:spcPts val="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Una definición de caso para un brote que afecte a animales debe incluir los mismos elementos: tiempo, lugar y, a veces, la persona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animal</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171450" marR="0" indent="-171450">
              <a:lnSpc>
                <a:spcPct val="115000"/>
              </a:lnSpc>
              <a:spcBef>
                <a:spcPts val="0"/>
              </a:spcBef>
              <a:spcAft>
                <a:spcPts val="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¿Incluye esta definición de caso información clínica, como síntomas o resultados de laboratorio? </a:t>
            </a: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v"/>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Un clic del ratón mostrará los círculos, los conectores y las etiquetas de texto para los síntomas clínicos, los resultados clínicos de laboratorio y otras respuestas.</a:t>
            </a:r>
          </a:p>
          <a:p>
            <a:pPr marL="171450" marR="0" indent="-171450">
              <a:lnSpc>
                <a:spcPct val="115000"/>
              </a:lnSpc>
              <a:spcBef>
                <a:spcPts val="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Sí, un caso sospechoso incluye muerte súbita y/o hemorragia observada por orificios, y un caso confirmado debe tener un cultivo positivo para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B. </a:t>
            </a:r>
            <a:r>
              <a:rPr lang="es-ES" sz="1200" b="1" i="1" noProof="0" dirty="0" err="1">
                <a:effectLst/>
                <a:latin typeface="Arial" panose="020B0604020202020204" pitchFamily="34" charset="0"/>
                <a:ea typeface="Times New Roman" panose="02020603050405020304" pitchFamily="18" charset="0"/>
                <a:cs typeface="Arial" panose="020B0604020202020204" pitchFamily="34" charset="0"/>
              </a:rPr>
              <a:t>anthracis</a:t>
            </a: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endParaRPr lang="es-ES" sz="1200" b="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definición del caso especifica algún criterio temporal? </a:t>
            </a:r>
          </a:p>
          <a:p>
            <a:pPr marL="171450" marR="0" indent="-171450">
              <a:lnSpc>
                <a:spcPct val="115000"/>
              </a:lnSpc>
              <a:spcBef>
                <a:spcPts val="0"/>
              </a:spcBef>
              <a:spcAft>
                <a:spcPts val="0"/>
              </a:spcAft>
              <a:buFont typeface="Wingdings" panose="05000000000000000000" pitchFamily="2" charset="2"/>
              <a:buChar char="§"/>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Sí, la diarrea debe haberse producido entre el 1 y el 15 de junio. 2022</a:t>
            </a:r>
          </a:p>
          <a:p>
            <a:pPr marL="171450" marR="0" indent="-171450">
              <a:lnSpc>
                <a:spcPct val="115000"/>
              </a:lnSpc>
              <a:spcBef>
                <a:spcPts val="0"/>
              </a:spcBef>
              <a:spcAft>
                <a:spcPts val="0"/>
              </a:spcAft>
              <a:buFont typeface="Wingdings" panose="05000000000000000000" pitchFamily="2" charset="2"/>
              <a:buChar cha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definición del caso especifica algún criterio de lugar? </a:t>
            </a:r>
          </a:p>
          <a:p>
            <a:pPr marL="171450" marR="0" indent="-171450">
              <a:lnSpc>
                <a:spcPct val="115000"/>
              </a:lnSpc>
              <a:spcBef>
                <a:spcPts val="0"/>
              </a:spcBef>
              <a:spcAft>
                <a:spcPts val="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Sí, el ganado debe ser del Condado A.</a:t>
            </a:r>
          </a:p>
          <a:p>
            <a:pPr marL="171450" marR="0" indent="-171450">
              <a:lnSpc>
                <a:spcPct val="115000"/>
              </a:lnSpc>
              <a:spcBef>
                <a:spcPts val="0"/>
              </a:spcBef>
              <a:spcAft>
                <a:spcPts val="0"/>
              </a:spcAft>
              <a:buFont typeface="Wingdings" panose="05000000000000000000" pitchFamily="2" charset="2"/>
              <a:buChar cha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definición del caso especifica algún criterio de persona? </a:t>
            </a:r>
          </a:p>
          <a:p>
            <a:pPr marL="171450" marR="0" indent="-171450">
              <a:lnSpc>
                <a:spcPct val="115000"/>
              </a:lnSpc>
              <a:spcBef>
                <a:spcPts val="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Sí, especifica el ganado vacuno, que es muy susceptible al ántrax.</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27</a:t>
            </a:fld>
            <a:endParaRPr lang="en-US" altLang="en-US"/>
          </a:p>
        </p:txBody>
      </p:sp>
    </p:spTree>
    <p:extLst>
      <p:ext uri="{BB962C8B-B14F-4D97-AF65-F5344CB8AC3E}">
        <p14:creationId xmlns:p14="http://schemas.microsoft.com/office/powerpoint/2010/main" val="39233666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s-ES" sz="1200" b="1" noProof="0" dirty="0">
                <a:effectLst/>
                <a:latin typeface="Arial" panose="020B0604020202020204" pitchFamily="34" charset="0"/>
                <a:ea typeface="MS PGothic" panose="020B0600070205080204" pitchFamily="34" charset="-128"/>
                <a:cs typeface="Arial" panose="020B0604020202020204" pitchFamily="34" charset="0"/>
              </a:rPr>
              <a:t>Ejercicio: </a:t>
            </a:r>
            <a:r>
              <a:rPr lang="es-ES" b="1" noProof="0" dirty="0"/>
              <a:t>Enfermedad tras una inundación </a:t>
            </a:r>
            <a:r>
              <a:rPr lang="es-ES" sz="1200" b="1" noProof="0" dirty="0">
                <a:effectLst/>
                <a:latin typeface="Arial" panose="020B0604020202020204" pitchFamily="34" charset="0"/>
                <a:ea typeface="MS PGothic" panose="020B0600070205080204" pitchFamily="34" charset="-128"/>
                <a:cs typeface="Arial" panose="020B0604020202020204" pitchFamily="34" charset="0"/>
              </a:rPr>
              <a:t>(</a:t>
            </a:r>
            <a:r>
              <a:rPr lang="es-ES" sz="1200" b="1"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60 minutos).</a:t>
            </a:r>
            <a:endParaRPr lang="es-ES" sz="1200" b="1" i="0" kern="1200" noProof="0" dirty="0">
              <a:solidFill>
                <a:srgbClr val="000000"/>
              </a:solidFill>
              <a:effectLst/>
              <a:latin typeface="Arial" panose="020B0604020202020204" pitchFamily="34" charset="0"/>
              <a:ea typeface="+mn-ea"/>
              <a:cs typeface="Arial" panose="020B0604020202020204" pitchFamily="34" charset="0"/>
            </a:endParaRPr>
          </a:p>
          <a:p>
            <a:pPr marL="685800" marR="0" lvl="1" indent="-228600">
              <a:spcBef>
                <a:spcPts val="1200"/>
              </a:spcBef>
              <a:spcAft>
                <a:spcPts val="600"/>
              </a:spcAft>
              <a:buFont typeface="+mj-lt"/>
              <a:buAutoNum type="arabicPeriod"/>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Presente el ejercicio y el escenario.</a:t>
            </a:r>
          </a:p>
          <a:p>
            <a:pPr marL="685800" marR="0" lvl="1" indent="-228600">
              <a:spcBef>
                <a:spcPts val="1200"/>
              </a:spcBef>
              <a:spcAft>
                <a:spcPts val="600"/>
              </a:spcAft>
              <a:buFont typeface="+mj-lt"/>
              <a:buAutoNum type="arabicPeriod"/>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Pida a la clase que trabaje en parejas.</a:t>
            </a:r>
          </a:p>
          <a:p>
            <a:pPr marL="685800" marR="0" lvl="1" indent="-228600">
              <a:spcBef>
                <a:spcPts val="1200"/>
              </a:spcBef>
              <a:spcAft>
                <a:spcPts val="600"/>
              </a:spcAft>
              <a:buFont typeface="+mj-lt"/>
              <a:buAutoNum type="arabicPeriod"/>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Dirija este ejercicio como si fuera un estudio de caso: para cada pregunta, deje que la clase reflexione y, a continuación, oriente el debate en torno a la respuesta.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28</a:t>
            </a:fld>
            <a:endParaRPr lang="en-US" altLang="en-US"/>
          </a:p>
        </p:txBody>
      </p:sp>
    </p:spTree>
    <p:extLst>
      <p:ext uri="{BB962C8B-B14F-4D97-AF65-F5344CB8AC3E}">
        <p14:creationId xmlns:p14="http://schemas.microsoft.com/office/powerpoint/2010/main" val="5681544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1200"/>
              </a:spcBef>
              <a:spcAft>
                <a:spcPts val="600"/>
              </a:spcAft>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Pida a un voluntario que lea la diapositiva. (Puede haber 3 voluntarios, 1 para cada párrafo). </a:t>
            </a:r>
          </a:p>
          <a:p>
            <a:pPr marL="171450" marR="0" indent="-171450">
              <a:lnSpc>
                <a:spcPct val="115000"/>
              </a:lnSpc>
              <a:spcBef>
                <a:spcPts val="1200"/>
              </a:spcBef>
              <a:spcAft>
                <a:spcPts val="600"/>
              </a:spcAft>
              <a:buFont typeface="Wingdings" panose="05000000000000000000" pitchFamily="2" charset="2"/>
              <a:buChar char="§"/>
            </a:pPr>
            <a:endParaRPr lang="es-ES"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120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 </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29</a:t>
            </a:fld>
            <a:endParaRPr lang="en-US" altLang="en-US"/>
          </a:p>
        </p:txBody>
      </p:sp>
    </p:spTree>
    <p:extLst>
      <p:ext uri="{BB962C8B-B14F-4D97-AF65-F5344CB8AC3E}">
        <p14:creationId xmlns:p14="http://schemas.microsoft.com/office/powerpoint/2010/main" val="2413207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s-ES" sz="1200" b="1" noProof="0" dirty="0">
                <a:latin typeface="Arial" panose="020B0604020202020204" pitchFamily="34" charset="0"/>
                <a:cs typeface="Arial" panose="020B0604020202020204" pitchFamily="34" charset="0"/>
              </a:rPr>
              <a:t>Notas del instructor:</a:t>
            </a:r>
            <a:endParaRPr lang="es-ES" sz="1200" noProof="0"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chemeClr val="dk1"/>
              </a:buClr>
              <a:buSzPts val="1200"/>
              <a:buFont typeface="Calibri"/>
              <a:buNone/>
            </a:pPr>
            <a:endParaRPr lang="es-ES" sz="1200" b="1" noProof="0" dirty="0">
              <a:latin typeface="Arial" panose="020B0604020202020204" pitchFamily="34" charset="0"/>
              <a:cs typeface="Arial" panose="020B0604020202020204" pitchFamily="34" charset="0"/>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Pida </a:t>
            </a:r>
            <a:r>
              <a:rPr lang="es-ES" sz="1200" b="0" u="none" noProof="0" dirty="0">
                <a:latin typeface="Arial" panose="020B0604020202020204" pitchFamily="34" charset="0"/>
                <a:cs typeface="Arial" panose="020B0604020202020204" pitchFamily="34" charset="0"/>
              </a:rPr>
              <a:t>a un voluntario que lea en voz alta los objetivos de esta sesión.</a:t>
            </a:r>
            <a:endParaRPr lang="es-ES" sz="1200" noProof="0" dirty="0">
              <a:latin typeface="Arial" panose="020B0604020202020204" pitchFamily="34" charset="0"/>
              <a:cs typeface="Arial" panose="020B0604020202020204" pitchFamily="34" charset="0"/>
            </a:endParaRP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a:t>
            </a:fld>
            <a:endParaRPr lang="en-US" altLang="en-US"/>
          </a:p>
        </p:txBody>
      </p:sp>
    </p:spTree>
    <p:extLst>
      <p:ext uri="{BB962C8B-B14F-4D97-AF65-F5344CB8AC3E}">
        <p14:creationId xmlns:p14="http://schemas.microsoft.com/office/powerpoint/2010/main" val="9234697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a los participantes que trabajen en parejas para responder a la pregunta (10 minutos). A continuación, pida las respuestas. </a:t>
            </a: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Posibles respuestas:</a:t>
            </a:r>
          </a:p>
          <a:p>
            <a:pPr marL="800100" marR="0" lvl="1" indent="-342900">
              <a:lnSpc>
                <a:spcPct val="115000"/>
              </a:lnSpc>
              <a:spcBef>
                <a:spcPts val="0"/>
              </a:spcBef>
              <a:spcAft>
                <a:spcPts val="1200"/>
              </a:spcAft>
              <a:buFont typeface="Courier New" panose="02070309020205020404" pitchFamily="49" charset="0"/>
              <a:buChar char="o"/>
            </a:pPr>
            <a:r>
              <a:rPr lang="es-ES" sz="1200" i="1" noProof="0" dirty="0"/>
              <a:t>Reunirse con los médicos y el personal de los centros sanitarios para discutir la situación</a:t>
            </a:r>
          </a:p>
          <a:p>
            <a:pPr marL="800100" marR="0" lvl="1" indent="-342900">
              <a:lnSpc>
                <a:spcPct val="115000"/>
              </a:lnSpc>
              <a:spcBef>
                <a:spcPts val="0"/>
              </a:spcBef>
              <a:spcAft>
                <a:spcPts val="1200"/>
              </a:spcAft>
              <a:buFont typeface="Courier New" panose="02070309020205020404" pitchFamily="49" charset="0"/>
              <a:buChar char="o"/>
            </a:pPr>
            <a:r>
              <a:rPr lang="es-ES" sz="1200" i="1" noProof="0" dirty="0"/>
              <a:t>Elabore una lista de posibles enfermedades que podrían causar los síntomas de los pacientes.</a:t>
            </a:r>
          </a:p>
          <a:p>
            <a:pPr marL="800100" marR="0" lvl="1" indent="-342900">
              <a:lnSpc>
                <a:spcPct val="115000"/>
              </a:lnSpc>
              <a:spcBef>
                <a:spcPts val="0"/>
              </a:spcBef>
              <a:spcAft>
                <a:spcPts val="1200"/>
              </a:spcAft>
              <a:buFont typeface="Courier New" panose="02070309020205020404" pitchFamily="49" charset="0"/>
              <a:buChar char="o"/>
            </a:pPr>
            <a:r>
              <a:rPr lang="es-ES" sz="1200" i="1" noProof="0" dirty="0"/>
              <a:t>Enviar muestras de pacientes al laboratorio para su análisis.</a:t>
            </a:r>
          </a:p>
          <a:p>
            <a:pPr marL="800100" marR="0" lvl="1" indent="-342900">
              <a:lnSpc>
                <a:spcPct val="115000"/>
              </a:lnSpc>
              <a:spcBef>
                <a:spcPts val="0"/>
              </a:spcBef>
              <a:spcAft>
                <a:spcPts val="1200"/>
              </a:spcAft>
              <a:buFont typeface="Courier New" panose="02070309020205020404" pitchFamily="49" charset="0"/>
              <a:buChar char="o"/>
            </a:pPr>
            <a:r>
              <a:rPr lang="es-ES" sz="1200" i="1" noProof="0" dirty="0"/>
              <a:t>Determinar si es necesario el aislamiento o la cuarentena, basándose en la lista de diagnósticos sospechosos.</a:t>
            </a:r>
          </a:p>
          <a:p>
            <a:pPr marL="800100" marR="0" lvl="1" indent="-342900">
              <a:lnSpc>
                <a:spcPct val="115000"/>
              </a:lnSpc>
              <a:spcBef>
                <a:spcPts val="0"/>
              </a:spcBef>
              <a:spcAft>
                <a:spcPts val="1200"/>
              </a:spcAft>
              <a:buFont typeface="Courier New" panose="02070309020205020404" pitchFamily="49" charset="0"/>
              <a:buChar char="o"/>
            </a:pPr>
            <a:r>
              <a:rPr lang="es-ES" sz="1200" i="1" noProof="0" dirty="0"/>
              <a:t>Notificar los casos a la persona de contacto del sistema de vigilancia establecido o al Ministerio de Sanidad, según lo establezca la política.</a:t>
            </a:r>
          </a:p>
          <a:p>
            <a:pPr marL="171450" marR="0" indent="-171450">
              <a:lnSpc>
                <a:spcPct val="115000"/>
              </a:lnSpc>
              <a:spcBef>
                <a:spcPts val="0"/>
              </a:spcBef>
              <a:spcAft>
                <a:spcPts val="1200"/>
              </a:spcAft>
              <a:buFont typeface="Wingdings" panose="05000000000000000000" pitchFamily="2" charset="2"/>
              <a:buChar char="§"/>
            </a:pPr>
            <a:endParaRPr lang="es-ES" sz="1200" b="0" i="1"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1200"/>
              </a:spcAft>
            </a:pP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1200"/>
              </a:spcAft>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30</a:t>
            </a:fld>
            <a:endParaRPr lang="en-US" altLang="en-US"/>
          </a:p>
        </p:txBody>
      </p:sp>
    </p:spTree>
    <p:extLst>
      <p:ext uri="{BB962C8B-B14F-4D97-AF65-F5344CB8AC3E}">
        <p14:creationId xmlns:p14="http://schemas.microsoft.com/office/powerpoint/2010/main" val="1163549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0"/>
              </a:spcBef>
              <a:spcAft>
                <a:spcPts val="1200"/>
              </a:spcAft>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a un voluntario que lea los siguientes pasos y la Pregunta 2. </a:t>
            </a:r>
            <a:r>
              <a:rPr lang="es-ES" sz="1200" b="1" i="0"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a la siguiente diapositiva.</a:t>
            </a:r>
            <a:endParaRPr lang="es-ES" sz="1200" b="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endParaRPr lang="es-ES"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31</a:t>
            </a:fld>
            <a:endParaRPr lang="en-US" altLang="en-US"/>
          </a:p>
        </p:txBody>
      </p:sp>
    </p:spTree>
    <p:extLst>
      <p:ext uri="{BB962C8B-B14F-4D97-AF65-F5344CB8AC3E}">
        <p14:creationId xmlns:p14="http://schemas.microsoft.com/office/powerpoint/2010/main" val="13883916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0"/>
              </a:spcBef>
              <a:spcAft>
                <a:spcPts val="8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Dedique 10 minutos a calcular la media y la mediana.</a:t>
            </a:r>
          </a:p>
          <a:p>
            <a:pPr marL="171450" marR="0" indent="-171450">
              <a:lnSpc>
                <a:spcPct val="115000"/>
              </a:lnSpc>
              <a:spcBef>
                <a:spcPts val="0"/>
              </a:spcBef>
              <a:spcAft>
                <a:spcPts val="1200"/>
              </a:spcAft>
              <a:buFont typeface="Wingdings" panose="05000000000000000000" pitchFamily="2" charset="2"/>
              <a:buChar char="v"/>
            </a:pPr>
            <a:endParaRPr lang="es-ES" sz="1200" b="1" i="1" kern="1400" spc="25" noProof="0" dirty="0">
              <a:solidFill>
                <a:srgbClr val="000000"/>
              </a:solidFill>
              <a:effectLst/>
              <a:latin typeface="Arial" panose="020B0604020202020204" pitchFamily="34" charset="0"/>
              <a:ea typeface="MS Gothic" panose="020B0609070205080204" pitchFamily="49" charset="-128"/>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v"/>
            </a:pPr>
            <a:r>
              <a:rPr lang="es-ES" sz="1200" b="1" i="1" kern="1400" spc="25" noProof="0" dirty="0">
                <a:solidFill>
                  <a:srgbClr val="000000"/>
                </a:solidFill>
                <a:effectLst/>
                <a:latin typeface="Arial" panose="020B0604020202020204" pitchFamily="34" charset="0"/>
                <a:ea typeface="MS Gothic" panose="020B0609070205080204" pitchFamily="49" charset="-128"/>
                <a:cs typeface="Arial" panose="020B0604020202020204" pitchFamily="34" charset="0"/>
              </a:rPr>
              <a:t>Permanezca en esta diapositiva mientras los participantes calculan las respuestas.</a:t>
            </a:r>
          </a:p>
          <a:p>
            <a:pPr marL="171450" marR="0" indent="-171450">
              <a:lnSpc>
                <a:spcPct val="115000"/>
              </a:lnSpc>
              <a:spcBef>
                <a:spcPts val="0"/>
              </a:spcBef>
              <a:spcAft>
                <a:spcPts val="600"/>
              </a:spcAft>
              <a:buFont typeface="Wingdings" panose="05000000000000000000" pitchFamily="2" charset="2"/>
              <a:buChar char="v"/>
            </a:pPr>
            <a:endParaRPr lang="es-ES" sz="1200" b="1" i="1" kern="1400" spc="25" noProof="0" dirty="0">
              <a:solidFill>
                <a:srgbClr val="000000"/>
              </a:solidFill>
              <a:effectLst/>
              <a:latin typeface="Arial" panose="020B0604020202020204" pitchFamily="34" charset="0"/>
              <a:ea typeface="MS Gothic" panose="020B0609070205080204" pitchFamily="49" charset="-128"/>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v"/>
            </a:pPr>
            <a:r>
              <a:rPr lang="es-ES" sz="1200" b="1" i="1" kern="1400" spc="25" noProof="0" dirty="0">
                <a:solidFill>
                  <a:srgbClr val="000000"/>
                </a:solidFill>
                <a:effectLst/>
                <a:latin typeface="Arial" panose="020B0604020202020204" pitchFamily="34" charset="0"/>
                <a:ea typeface="MS Gothic" panose="020B0609070205080204" pitchFamily="49" charset="-128"/>
                <a:cs typeface="Arial" panose="020B0604020202020204" pitchFamily="34" charset="0"/>
              </a:rPr>
              <a:t>Pasar a la siguiente diapositiva después de 10 minutos.</a:t>
            </a:r>
            <a:endParaRPr lang="es-ES" sz="1200" b="1" kern="1400" spc="25" noProof="0" dirty="0">
              <a:solidFill>
                <a:srgbClr val="00953A"/>
              </a:solidFill>
              <a:effectLst/>
              <a:latin typeface="Arial" panose="020B0604020202020204" pitchFamily="34" charset="0"/>
              <a:ea typeface="MS Gothic" panose="020B0609070205080204" pitchFamily="49" charset="-128"/>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32</a:t>
            </a:fld>
            <a:endParaRPr lang="en-US" altLang="en-US"/>
          </a:p>
        </p:txBody>
      </p:sp>
    </p:spTree>
    <p:extLst>
      <p:ext uri="{BB962C8B-B14F-4D97-AF65-F5344CB8AC3E}">
        <p14:creationId xmlns:p14="http://schemas.microsoft.com/office/powerpoint/2010/main" val="34689560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0"/>
              </a:spcBef>
              <a:spcAft>
                <a:spcPts val="6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tabLst>
                <a:tab pos="857250" algn="l"/>
              </a:tabLst>
            </a:pP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Pide voluntarios que compartan sus respuestas a los cálculos.</a:t>
            </a:r>
          </a:p>
          <a:p>
            <a:pPr marL="171450" marR="0" indent="-171450">
              <a:lnSpc>
                <a:spcPct val="115000"/>
              </a:lnSpc>
              <a:spcBef>
                <a:spcPts val="0"/>
              </a:spcBef>
              <a:spcAft>
                <a:spcPts val="0"/>
              </a:spcAft>
              <a:buFont typeface="Wingdings" panose="05000000000000000000" pitchFamily="2" charset="2"/>
              <a:buChar char="§"/>
              <a:tabLst>
                <a:tab pos="857250" algn="l"/>
              </a:tabLst>
            </a:pPr>
            <a:endParaRPr lang="es-ES"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tabLst>
                <a:tab pos="857250" algn="l"/>
              </a:tabLst>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Permita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que los grupos comparen y/o discutan sus respuestas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si varían</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a:t>
            </a:r>
          </a:p>
          <a:p>
            <a:pPr marL="171450" marR="0" indent="-171450">
              <a:lnSpc>
                <a:spcPct val="115000"/>
              </a:lnSpc>
              <a:spcBef>
                <a:spcPts val="0"/>
              </a:spcBef>
              <a:spcAft>
                <a:spcPts val="0"/>
              </a:spcAft>
              <a:buFont typeface="Wingdings" panose="05000000000000000000" pitchFamily="2" charset="2"/>
              <a:buChar char="§"/>
              <a:tabLst>
                <a:tab pos="857250" algn="l"/>
              </a:tabLst>
            </a:pPr>
            <a:endParaRPr lang="es-ES" sz="1200" b="1"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tabLst>
                <a:tab pos="857250" algn="l"/>
              </a:tabLst>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Aceptar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respuesta(s). </a:t>
            </a:r>
            <a:r>
              <a:rPr lang="es-ES" sz="1200" b="1" i="0"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para mostrar respuestas.</a:t>
            </a:r>
          </a:p>
          <a:p>
            <a:pPr marL="857250" marR="0" indent="-857250">
              <a:lnSpc>
                <a:spcPct val="115000"/>
              </a:lnSpc>
              <a:spcBef>
                <a:spcPts val="0"/>
              </a:spcBef>
              <a:spcAft>
                <a:spcPts val="0"/>
              </a:spcAft>
              <a:tabLst>
                <a:tab pos="857250" algn="l"/>
              </a:tabLst>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857250" marR="0" indent="-857250">
              <a:lnSpc>
                <a:spcPct val="115000"/>
              </a:lnSpc>
              <a:spcBef>
                <a:spcPts val="0"/>
              </a:spcBef>
              <a:spcAft>
                <a:spcPts val="0"/>
              </a:spcAft>
              <a:tabLst>
                <a:tab pos="857250" algn="l"/>
              </a:tabLst>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857250" marR="0" indent="-857250">
              <a:lnSpc>
                <a:spcPct val="115000"/>
              </a:lnSpc>
              <a:spcBef>
                <a:spcPts val="0"/>
              </a:spcBef>
              <a:spcAft>
                <a:spcPts val="0"/>
              </a:spcAft>
              <a:tabLst>
                <a:tab pos="857250" algn="l"/>
              </a:tabLs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33</a:t>
            </a:fld>
            <a:endParaRPr lang="en-US" altLang="en-US"/>
          </a:p>
        </p:txBody>
      </p:sp>
    </p:spTree>
    <p:extLst>
      <p:ext uri="{BB962C8B-B14F-4D97-AF65-F5344CB8AC3E}">
        <p14:creationId xmlns:p14="http://schemas.microsoft.com/office/powerpoint/2010/main" val="5585415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GT"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0"/>
              </a:spcBef>
              <a:spcAft>
                <a:spcPts val="600"/>
              </a:spcAft>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Pida a un voluntario que lea la pregunta. </a:t>
            </a:r>
          </a:p>
          <a:p>
            <a:pPr marL="171450" marR="0" indent="-171450">
              <a:lnSpc>
                <a:spcPct val="115000"/>
              </a:lnSpc>
              <a:spcBef>
                <a:spcPts val="0"/>
              </a:spcBef>
              <a:spcAft>
                <a:spcPts val="600"/>
              </a:spcAft>
              <a:buFont typeface="Wingdings" panose="05000000000000000000" pitchFamily="2" charset="2"/>
              <a:buChar char="§"/>
            </a:pPr>
            <a:endParaRPr lang="es-GT"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Deje </a:t>
            </a: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que los participantes trabajen en parejas durante unos minutos para debatir. </a:t>
            </a:r>
          </a:p>
          <a:p>
            <a:pPr marL="171450" marR="0" indent="-171450">
              <a:lnSpc>
                <a:spcPct val="115000"/>
              </a:lnSpc>
              <a:spcBef>
                <a:spcPts val="0"/>
              </a:spcBef>
              <a:spcAft>
                <a:spcPts val="600"/>
              </a:spcAft>
              <a:buFont typeface="Wingdings" panose="05000000000000000000" pitchFamily="2" charset="2"/>
              <a:buChar char="§"/>
            </a:pPr>
            <a:endParaRPr lang="es-GT"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una respuesta a varios participantes/parejas.</a:t>
            </a:r>
          </a:p>
          <a:p>
            <a:pPr marL="171450" marR="0" indent="-171450">
              <a:lnSpc>
                <a:spcPct val="115000"/>
              </a:lnSpc>
              <a:spcBef>
                <a:spcPts val="0"/>
              </a:spcBef>
              <a:spcAft>
                <a:spcPts val="600"/>
              </a:spcAft>
              <a:buFont typeface="Wingdings" panose="05000000000000000000" pitchFamily="2" charset="2"/>
              <a:buChar char="§"/>
            </a:pPr>
            <a:endParaRPr lang="es-GT"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GT" sz="1200" i="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GT" sz="1200" b="0" i="0" noProof="0" dirty="0">
                <a:effectLst/>
                <a:latin typeface="Arial" panose="020B0604020202020204" pitchFamily="34" charset="0"/>
                <a:ea typeface="Times New Roman" panose="02020603050405020304" pitchFamily="18" charset="0"/>
                <a:cs typeface="Arial" panose="020B0604020202020204" pitchFamily="34" charset="0"/>
              </a:rPr>
              <a:t>a la siguiente diapositiva con la respuesta.</a:t>
            </a:r>
          </a:p>
          <a:p>
            <a:pPr marL="857250" marR="0" indent="-857250">
              <a:lnSpc>
                <a:spcPct val="115000"/>
              </a:lnSpc>
              <a:spcBef>
                <a:spcPts val="0"/>
              </a:spcBef>
              <a:spcAft>
                <a:spcPts val="0"/>
              </a:spcAft>
              <a:tabLst>
                <a:tab pos="857250" algn="l"/>
              </a:tabLst>
            </a:pPr>
            <a:r>
              <a:rPr lang="en-US" sz="1200" b="1" dirty="0">
                <a:effectLst/>
                <a:latin typeface="Arial" panose="020B0604020202020204" pitchFamily="34" charset="0"/>
                <a:ea typeface="Times New Roman" panose="02020603050405020304" pitchFamily="18" charset="0"/>
                <a:cs typeface="Arial" panose="020B0604020202020204" pitchFamily="34" charset="0"/>
              </a:rPr>
              <a: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34</a:t>
            </a:fld>
            <a:endParaRPr lang="en-US" altLang="en-US"/>
          </a:p>
        </p:txBody>
      </p:sp>
    </p:spTree>
    <p:extLst>
      <p:ext uri="{BB962C8B-B14F-4D97-AF65-F5344CB8AC3E}">
        <p14:creationId xmlns:p14="http://schemas.microsoft.com/office/powerpoint/2010/main" val="2931649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a:ea typeface="Times New Roman" panose="02020603050405020304" pitchFamily="18" charset="0"/>
                <a:cs typeface="Arial"/>
              </a:rPr>
              <a:t>Notas del instructor:</a:t>
            </a:r>
          </a:p>
          <a:p>
            <a:pPr marL="857250" marR="0" indent="-857250">
              <a:lnSpc>
                <a:spcPct val="115000"/>
              </a:lnSpc>
              <a:spcBef>
                <a:spcPts val="0"/>
              </a:spcBef>
              <a:spcAft>
                <a:spcPts val="0"/>
              </a:spcAft>
              <a:tabLst>
                <a:tab pos="857250" algn="l"/>
              </a:tabLst>
            </a:pPr>
            <a:r>
              <a:rPr lang="es-ES" sz="1200" noProof="0" dirty="0">
                <a:effectLst/>
                <a:latin typeface="Arial"/>
                <a:ea typeface="Times New Roman" panose="02020603050405020304" pitchFamily="18" charset="0"/>
                <a:cs typeface="Arial"/>
              </a:rPr>
              <a:t> </a:t>
            </a:r>
          </a:p>
          <a:p>
            <a:pPr marL="171450" indent="-171450">
              <a:buFont typeface="Wingdings" panose="05000000000000000000" pitchFamily="2" charset="2"/>
              <a:buChar char="§"/>
            </a:pPr>
            <a:r>
              <a:rPr lang="es-ES" sz="1200" b="1" u="sng" noProof="0" dirty="0">
                <a:solidFill>
                  <a:srgbClr val="FF0000"/>
                </a:solidFill>
                <a:effectLst/>
                <a:latin typeface="Arial"/>
                <a:ea typeface="Times New Roman" panose="02020603050405020304" pitchFamily="18" charset="0"/>
                <a:cs typeface="Arial"/>
              </a:rPr>
              <a:t>Leer la respuesta: </a:t>
            </a:r>
            <a:r>
              <a:rPr lang="es-ES" sz="1200" i="1" noProof="0" dirty="0">
                <a:solidFill>
                  <a:srgbClr val="FF0000"/>
                </a:solidFill>
                <a:effectLst/>
                <a:latin typeface="Arial"/>
                <a:ea typeface="Times New Roman" panose="02020603050405020304" pitchFamily="18" charset="0"/>
                <a:cs typeface="Arial"/>
              </a:rPr>
              <a:t>Nueve casos vistos en dos días es más de lo que la comunidad suele ver de media durante todo el mes de julio (media = 3,7). Es necesario investigar más a fondo este conglomerado para determinar si constituye un verdadero brote.</a:t>
            </a:r>
          </a:p>
          <a:p>
            <a:pPr marL="171450" indent="-171450">
              <a:buFont typeface="Wingdings" panose="05000000000000000000" pitchFamily="2" charset="2"/>
              <a:buChar char="§"/>
            </a:pPr>
            <a:endParaRPr lang="es-ES" sz="1200" i="1"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ES" sz="1200" b="1" i="0" u="sng" noProof="0" dirty="0">
                <a:solidFill>
                  <a:srgbClr val="FF0000"/>
                </a:solidFill>
                <a:effectLst/>
                <a:latin typeface="Arial"/>
                <a:ea typeface="Times New Roman" panose="02020603050405020304" pitchFamily="18" charset="0"/>
                <a:cs typeface="Arial"/>
              </a:rPr>
              <a:t>Pregunte </a:t>
            </a:r>
            <a:r>
              <a:rPr lang="es-ES" sz="1200" i="0" noProof="0" dirty="0">
                <a:solidFill>
                  <a:srgbClr val="FF0000"/>
                </a:solidFill>
                <a:effectLst/>
                <a:latin typeface="Arial"/>
                <a:ea typeface="Times New Roman" panose="02020603050405020304" pitchFamily="18" charset="0"/>
                <a:cs typeface="Arial"/>
              </a:rPr>
              <a:t>si hay alguna duda.</a:t>
            </a:r>
          </a:p>
          <a:p>
            <a:pPr marL="171450" indent="-171450">
              <a:buFont typeface="Wingdings" panose="05000000000000000000" pitchFamily="2" charset="2"/>
              <a:buChar char="§"/>
            </a:pPr>
            <a:endParaRPr lang="es-ES" sz="1200" i="0"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ES" sz="1200" b="1" i="0" u="sng" noProof="0" dirty="0">
                <a:solidFill>
                  <a:srgbClr val="FF0000"/>
                </a:solidFill>
                <a:effectLst/>
                <a:latin typeface="Arial"/>
                <a:ea typeface="Times New Roman" panose="02020603050405020304" pitchFamily="18" charset="0"/>
                <a:cs typeface="Arial"/>
              </a:rPr>
              <a:t>Plantee </a:t>
            </a:r>
            <a:r>
              <a:rPr lang="es-ES" sz="1200" i="0" noProof="0" dirty="0">
                <a:solidFill>
                  <a:srgbClr val="FF0000"/>
                </a:solidFill>
                <a:effectLst/>
                <a:latin typeface="Arial"/>
                <a:ea typeface="Times New Roman" panose="02020603050405020304" pitchFamily="18" charset="0"/>
                <a:cs typeface="Arial"/>
              </a:rPr>
              <a:t>las preguntas </a:t>
            </a:r>
            <a:r>
              <a:rPr lang="es-ES" sz="1200" i="1" noProof="0" dirty="0">
                <a:solidFill>
                  <a:srgbClr val="FF0000"/>
                </a:solidFill>
                <a:effectLst/>
                <a:latin typeface="Arial"/>
                <a:ea typeface="Times New Roman" panose="02020603050405020304" pitchFamily="18" charset="0"/>
                <a:cs typeface="Arial"/>
              </a:rPr>
              <a:t>que considere necesarias</a:t>
            </a:r>
            <a:r>
              <a:rPr lang="es-ES" sz="1200" i="0" noProof="0" dirty="0">
                <a:solidFill>
                  <a:srgbClr val="FF0000"/>
                </a:solidFill>
                <a:effectLst/>
                <a:latin typeface="Arial"/>
                <a:ea typeface="Times New Roman" panose="02020603050405020304" pitchFamily="18" charset="0"/>
                <a:cs typeface="Arial"/>
              </a:rPr>
              <a:t>.</a:t>
            </a:r>
            <a:endParaRPr lang="es-ES" sz="1200" i="0" noProof="0" dirty="0">
              <a:effectLst/>
              <a:latin typeface="Arial"/>
              <a:ea typeface="Times New Roman" panose="02020603050405020304" pitchFamily="18" charset="0"/>
              <a:cs typeface="Arial"/>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35</a:t>
            </a:fld>
            <a:endParaRPr lang="en-US" altLang="en-US"/>
          </a:p>
        </p:txBody>
      </p:sp>
    </p:spTree>
    <p:extLst>
      <p:ext uri="{BB962C8B-B14F-4D97-AF65-F5344CB8AC3E}">
        <p14:creationId xmlns:p14="http://schemas.microsoft.com/office/powerpoint/2010/main" val="25510620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0"/>
              </a:spcBef>
              <a:spcAft>
                <a:spcPts val="8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800"/>
              </a:spcAft>
              <a:buClrTx/>
              <a:buSzTx/>
              <a:buFont typeface="Wingdings" panose="05000000000000000000" pitchFamily="2" charset="2"/>
              <a:buChar char="v"/>
              <a:tabLst/>
              <a:defRPr/>
            </a:pPr>
            <a:r>
              <a:rPr lang="es-ES" sz="1200" b="1" i="1" noProof="0" dirty="0">
                <a:effectLst/>
                <a:latin typeface="Arial" panose="020B0604020202020204" pitchFamily="34" charset="0"/>
                <a:cs typeface="Arial" panose="020B0604020202020204" pitchFamily="34" charset="0"/>
              </a:rPr>
              <a:t>Pida a los participantes que lean en silencio el resumen sobre la leptospirosis y las definiciones de caso de la OMS y los CDC (véase la Guía del Participante).</a:t>
            </a: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8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si hay alguna pregunta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(cuando los participantes hayan terminado de leer)</a:t>
            </a:r>
          </a:p>
          <a:p>
            <a:pPr marL="171450" marR="0" indent="-171450">
              <a:lnSpc>
                <a:spcPct val="115000"/>
              </a:lnSpc>
              <a:spcBef>
                <a:spcPts val="0"/>
              </a:spcBef>
              <a:spcAft>
                <a:spcPts val="0"/>
              </a:spcAft>
              <a:buFont typeface="Wingdings" panose="05000000000000000000" pitchFamily="2" charset="2"/>
              <a:buChar char="§"/>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Plantee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las preguntas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que considere necesarias.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36</a:t>
            </a:fld>
            <a:endParaRPr lang="en-US" altLang="en-US"/>
          </a:p>
        </p:txBody>
      </p:sp>
    </p:spTree>
    <p:extLst>
      <p:ext uri="{BB962C8B-B14F-4D97-AF65-F5344CB8AC3E}">
        <p14:creationId xmlns:p14="http://schemas.microsoft.com/office/powerpoint/2010/main" val="14745321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Con la información anterior, cree una definición de caso de brote para los casos probables y confirmados.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Sugerencia: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Antes de crear una nueva definición de caso, los investigadores deben verificar si el Ministerio de Salud o la OMS ya tienen una definición de caso de brote recomendada.</a:t>
            </a:r>
          </a:p>
          <a:p>
            <a:pPr marL="171450" marR="0" indent="-171450">
              <a:lnSpc>
                <a:spcPct val="115000"/>
              </a:lnSpc>
              <a:spcBef>
                <a:spcPts val="0"/>
              </a:spcBef>
              <a:spcAft>
                <a:spcPts val="0"/>
              </a:spcAft>
              <a:buFont typeface="Wingdings" panose="05000000000000000000" pitchFamily="2" charset="2"/>
              <a:buChar char="§"/>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Conceda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10 minutos para que los participantes trabajen en parejas. </a:t>
            </a:r>
          </a:p>
          <a:p>
            <a:pPr marL="171450" marR="0" indent="-171450">
              <a:lnSpc>
                <a:spcPct val="115000"/>
              </a:lnSpc>
              <a:spcBef>
                <a:spcPts val="0"/>
              </a:spcBef>
              <a:spcAft>
                <a:spcPts val="0"/>
              </a:spcAft>
              <a:buFont typeface="Wingdings" panose="05000000000000000000" pitchFamily="2" charset="2"/>
              <a:buChar char="§"/>
            </a:pPr>
            <a:endParaRPr lang="es-ES"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Pida voluntarios que lean su(s) respuesta(s). </a:t>
            </a:r>
          </a:p>
          <a:p>
            <a:pPr marL="171450" marR="0" indent="-171450">
              <a:lnSpc>
                <a:spcPct val="115000"/>
              </a:lnSpc>
              <a:spcBef>
                <a:spcPts val="0"/>
              </a:spcBef>
              <a:spcAft>
                <a:spcPts val="0"/>
              </a:spcAft>
              <a:buFont typeface="Wingdings" panose="05000000000000000000" pitchFamily="2" charset="2"/>
              <a:buChar char="§"/>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Pregunte a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los participantes si tienen otras respuestas. </a:t>
            </a:r>
          </a:p>
          <a:p>
            <a:pPr marL="171450" marR="0" indent="-171450">
              <a:lnSpc>
                <a:spcPct val="115000"/>
              </a:lnSpc>
              <a:spcBef>
                <a:spcPts val="0"/>
              </a:spcBef>
              <a:spcAft>
                <a:spcPts val="0"/>
              </a:spcAft>
              <a:buFont typeface="Wingdings" panose="05000000000000000000" pitchFamily="2" charset="2"/>
              <a:buChar char="§"/>
            </a:pPr>
            <a:endParaRPr lang="es-ES"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(s) respuesta(s).</a:t>
            </a:r>
          </a:p>
          <a:p>
            <a:pPr marL="171450" marR="0" indent="-171450">
              <a:lnSpc>
                <a:spcPct val="115000"/>
              </a:lnSpc>
              <a:spcBef>
                <a:spcPts val="0"/>
              </a:spcBef>
              <a:spcAft>
                <a:spcPts val="0"/>
              </a:spcAft>
              <a:buFont typeface="Wingdings" panose="05000000000000000000" pitchFamily="2" charset="2"/>
              <a:buChar char="§"/>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¡Las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definiciones de los casos pueden variar!</a:t>
            </a:r>
          </a:p>
          <a:p>
            <a:pPr marL="0" marR="0">
              <a:lnSpc>
                <a:spcPct val="115000"/>
              </a:lnSpc>
              <a:spcBef>
                <a:spcPts val="0"/>
              </a:spcBef>
              <a:spcAft>
                <a:spcPts val="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Discuta brevemente las diferencias entre las definiciones de caso de la OMS y de los CDC.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37</a:t>
            </a:fld>
            <a:endParaRPr lang="en-US" altLang="en-US"/>
          </a:p>
        </p:txBody>
      </p:sp>
    </p:spTree>
    <p:extLst>
      <p:ext uri="{BB962C8B-B14F-4D97-AF65-F5344CB8AC3E}">
        <p14:creationId xmlns:p14="http://schemas.microsoft.com/office/powerpoint/2010/main" val="30037072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1200"/>
              </a:spcBef>
              <a:spcAft>
                <a:spcPts val="600"/>
              </a:spcAft>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¡Recuerde que las definiciones de los casos pueden variar! He aquí otra posible respuesta.</a:t>
            </a:r>
            <a:endParaRPr lang="es-ES" sz="1200" b="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endParaRPr lang="es-ES" sz="1200" b="1"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endParaRPr lang="es-ES" sz="1200" b="1" i="0" noProof="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38</a:t>
            </a:fld>
            <a:endParaRPr lang="en-US" altLang="en-US"/>
          </a:p>
        </p:txBody>
      </p:sp>
    </p:spTree>
    <p:extLst>
      <p:ext uri="{BB962C8B-B14F-4D97-AF65-F5344CB8AC3E}">
        <p14:creationId xmlns:p14="http://schemas.microsoft.com/office/powerpoint/2010/main" val="979668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Lea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la pregunta 5 y pida las respuestas de los participantes</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0"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a la siguiente diapositiva para ver las respuestas.</a:t>
            </a:r>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39</a:t>
            </a:fld>
            <a:endParaRPr lang="en-US" altLang="en-US"/>
          </a:p>
        </p:txBody>
      </p:sp>
    </p:spTree>
    <p:extLst>
      <p:ext uri="{BB962C8B-B14F-4D97-AF65-F5344CB8AC3E}">
        <p14:creationId xmlns:p14="http://schemas.microsoft.com/office/powerpoint/2010/main" val="4198659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Una investigación de un brote tiene tres fases generales, cada una con múltiples pasos: la fase descriptiva o preliminar, que cubriremos en esta sesión; la fase analítica y la fase de respuesta, que cubriremos en la próxima sesión.</a:t>
            </a:r>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a:t>
            </a:fld>
            <a:endParaRPr lang="en-US" altLang="en-US"/>
          </a:p>
        </p:txBody>
      </p:sp>
    </p:spTree>
    <p:extLst>
      <p:ext uri="{BB962C8B-B14F-4D97-AF65-F5344CB8AC3E}">
        <p14:creationId xmlns:p14="http://schemas.microsoft.com/office/powerpoint/2010/main" val="19033071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1200"/>
              </a:spcBef>
              <a:spcAft>
                <a:spcPts val="600"/>
              </a:spcAft>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0"/>
              </a:spcAft>
            </a:pPr>
            <a:r>
              <a:rPr lang="es-ES" sz="1200" b="1" i="0"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indent="0">
              <a:lnSpc>
                <a:spcPct val="115000"/>
              </a:lnSpc>
              <a:spcBef>
                <a:spcPts val="0"/>
              </a:spcBef>
              <a:spcAft>
                <a:spcPts val="0"/>
              </a:spcAft>
              <a:buFont typeface="Wingdings" panose="05000000000000000000" pitchFamily="2" charset="2"/>
              <a:buNone/>
            </a:pPr>
            <a:endParaRPr lang="es-ES" sz="1200" b="1"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Pida a un voluntario que lea la respuesta a la pregunta 5.</a:t>
            </a:r>
          </a:p>
          <a:p>
            <a:pPr marL="0" marR="0" indent="0">
              <a:lnSpc>
                <a:spcPct val="115000"/>
              </a:lnSpc>
              <a:spcBef>
                <a:spcPts val="0"/>
              </a:spcBef>
              <a:spcAft>
                <a:spcPts val="0"/>
              </a:spcAft>
              <a:buFont typeface="Wingdings" panose="05000000000000000000" pitchFamily="2" charset="2"/>
              <a:buNone/>
            </a:pPr>
            <a:endParaRPr lang="es-ES" sz="1200" b="1"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si tienen alguna duda antes de continuar.</a:t>
            </a:r>
          </a:p>
          <a:p>
            <a:pPr marL="171450" marR="0" indent="-171450">
              <a:lnSpc>
                <a:spcPct val="115000"/>
              </a:lnSpc>
              <a:spcBef>
                <a:spcPts val="0"/>
              </a:spcBef>
              <a:spcAft>
                <a:spcPts val="0"/>
              </a:spcAft>
              <a:buFont typeface="Wingdings" panose="05000000000000000000" pitchFamily="2" charset="2"/>
              <a:buChar char="§"/>
            </a:pPr>
            <a:endParaRPr lang="es-ES" sz="1200" b="1"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Plantee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las preguntas </a:t>
            </a: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que considere necesarias</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a:t>
            </a:r>
          </a:p>
          <a:p>
            <a:pPr marL="171450" marR="0" indent="-171450">
              <a:lnSpc>
                <a:spcPct val="115000"/>
              </a:lnSpc>
              <a:spcBef>
                <a:spcPts val="0"/>
              </a:spcBef>
              <a:spcAft>
                <a:spcPts val="0"/>
              </a:spcAft>
              <a:buFont typeface="Wingdings" panose="05000000000000000000" pitchFamily="2" charset="2"/>
              <a:buChar char="§"/>
            </a:pPr>
            <a:endParaRPr lang="es-ES" sz="1200" b="1"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endParaRPr lang="es-ES" sz="1200" b="1" i="0" noProof="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40</a:t>
            </a:fld>
            <a:endParaRPr lang="en-US" altLang="en-US"/>
          </a:p>
        </p:txBody>
      </p:sp>
    </p:spTree>
    <p:extLst>
      <p:ext uri="{BB962C8B-B14F-4D97-AF65-F5344CB8AC3E}">
        <p14:creationId xmlns:p14="http://schemas.microsoft.com/office/powerpoint/2010/main" val="21936660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Formule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las preguntas de la diapositiva. </a:t>
            </a:r>
          </a:p>
          <a:p>
            <a:pPr marL="171450" marR="0" indent="-171450">
              <a:lnSpc>
                <a:spcPct val="115000"/>
              </a:lnSpc>
              <a:spcBef>
                <a:spcPts val="0"/>
              </a:spcBef>
              <a:spcAft>
                <a:spcPts val="0"/>
              </a:spcAft>
              <a:buFont typeface="Wingdings" panose="05000000000000000000" pitchFamily="2" charset="2"/>
              <a:buChar cha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Solicite algunas respuestas de los participantes. </a:t>
            </a:r>
          </a:p>
          <a:p>
            <a:pPr marL="171450" marR="0" indent="-171450">
              <a:lnSpc>
                <a:spcPct val="115000"/>
              </a:lnSpc>
              <a:spcBef>
                <a:spcPts val="0"/>
              </a:spcBef>
              <a:spcAft>
                <a:spcPts val="0"/>
              </a:spcAft>
              <a:buFont typeface="Wingdings" panose="05000000000000000000" pitchFamily="2" charset="2"/>
              <a:buChar char="v"/>
            </a:pPr>
            <a:endParaRPr lang="es-ES"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v"/>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Acuse de recibo </a:t>
            </a:r>
            <a:r>
              <a:rPr lang="es-ES" sz="1200" b="1" noProof="0">
                <a:effectLst/>
                <a:latin typeface="Arial" panose="020B0604020202020204" pitchFamily="34" charset="0"/>
                <a:ea typeface="Times New Roman" panose="02020603050405020304" pitchFamily="18" charset="0"/>
                <a:cs typeface="Arial" panose="020B0604020202020204" pitchFamily="34" charset="0"/>
              </a:rPr>
              <a:t>las respuestas y de &lt;</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 la siguiente diapositiva con las respuestas.</a:t>
            </a:r>
          </a:p>
          <a:p>
            <a:pPr marL="171450" marR="0" indent="-171450">
              <a:lnSpc>
                <a:spcPct val="115000"/>
              </a:lnSpc>
              <a:spcBef>
                <a:spcPts val="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41</a:t>
            </a:fld>
            <a:endParaRPr lang="en-US" altLang="en-US"/>
          </a:p>
        </p:txBody>
      </p:sp>
    </p:spTree>
    <p:extLst>
      <p:ext uri="{BB962C8B-B14F-4D97-AF65-F5344CB8AC3E}">
        <p14:creationId xmlns:p14="http://schemas.microsoft.com/office/powerpoint/2010/main" val="7333137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indent="0">
              <a:lnSpc>
                <a:spcPct val="115000"/>
              </a:lnSpc>
              <a:spcBef>
                <a:spcPts val="0"/>
              </a:spcBef>
              <a:spcAft>
                <a:spcPts val="0"/>
              </a:spcAft>
              <a:buFont typeface="Wingdings" panose="05000000000000000000" pitchFamily="2" charset="2"/>
              <a:buNone/>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Basándose en sus conocimientos sobre la leptospirosis, ¿debería notificarse a otros ministerios/organismos?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b="1" i="1" u="none"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Dado que la leptospirosis es una enfermedad zoonótica y que el organismo está presente en los reservorios animales y en el medio ambiente, se debe contactar con los ministerios responsables de las enfermedades animales que afectan a animales domésticos y salvajes, así como con los responsables de la salud medioambiental.</a:t>
            </a:r>
          </a:p>
          <a:p>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42</a:t>
            </a:fld>
            <a:endParaRPr lang="en-US" altLang="en-US"/>
          </a:p>
        </p:txBody>
      </p:sp>
    </p:spTree>
    <p:extLst>
      <p:ext uri="{BB962C8B-B14F-4D97-AF65-F5344CB8AC3E}">
        <p14:creationId xmlns:p14="http://schemas.microsoft.com/office/powerpoint/2010/main" val="5412949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siguiente paso es identificar todos los casos. Muchas veces, sólo se notifican unos pocos casos a la oficina de salud del distrito. Tal vez se hayan producido otros casos, pero no se hayan notificado. </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¿Cómo podría encontrar casos adicionales?</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Responda: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Veamos la siguiente diapositiva</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43</a:t>
            </a:fld>
            <a:endParaRPr lang="en-US" altLang="en-US"/>
          </a:p>
        </p:txBody>
      </p:sp>
    </p:spTree>
    <p:extLst>
      <p:ext uri="{BB962C8B-B14F-4D97-AF65-F5344CB8AC3E}">
        <p14:creationId xmlns:p14="http://schemas.microsoft.com/office/powerpoint/2010/main" val="39008410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Aunque depende de la enfermedad y del entorno, se pueden encontrar otros casos poniéndose en contacto con: </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Otros centros sanitarios y preguntar si han visto casos similares</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Laboratorios para determinar si se han enviado muestras para análisis debido a preocupaciones similares.</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Trabajadores sanitarios de la comunidad</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 porque algunas enfermedades no requieren hospitalización, pero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pueden estar al tanto de posibles casos.</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Funcionarios de vigilancia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veterinaria y trabajadores de sanidad animal para verificar si se ha notificado alguna enfermedad en</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los animales que indique una zoonosis.</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Farmacéuticos, porque en muchos países los farmacéuticos tratan muchas enfermedades comunes y pueden ser el primer punto de contacto para un caso</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Curanderos tradicionales, porque en algunas culturas los enfermos acuden primero a un curandero tradicional antes de acudir al sistema sanitario oficial.</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44</a:t>
            </a:fld>
            <a:endParaRPr lang="en-US" altLang="en-US"/>
          </a:p>
        </p:txBody>
      </p:sp>
    </p:spTree>
    <p:extLst>
      <p:ext uri="{BB962C8B-B14F-4D97-AF65-F5344CB8AC3E}">
        <p14:creationId xmlns:p14="http://schemas.microsoft.com/office/powerpoint/2010/main" val="5687645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Hable con:</a:t>
            </a:r>
          </a:p>
          <a:p>
            <a:pPr marL="742950" marR="0" lvl="1" indent="-2857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Funcionarios de vigilancia de otros distritos para verificar si el brote se limita a una zona, ya que uno de los objetivos de la investigación es caracterizar la extensión geográfica del brote.</a:t>
            </a:r>
          </a:p>
          <a:p>
            <a:pPr marL="742950" marR="0" lvl="1" indent="-2857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Pacientes porque a veces los pacientes conocen o han oído hablar de otros con la misma enfermedad, o pueden haberse infectado por contacto con alguien que escapó a los esfuerzos de vigilancia.</a:t>
            </a:r>
          </a:p>
          <a:p>
            <a:pPr marL="742950" marR="0" lvl="1" indent="-2857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médicos del sector privado, porque pueden no notificar las enfermedades a las autoridades sanitarias públicas.</a:t>
            </a:r>
          </a:p>
          <a:p>
            <a:pPr marL="742950" marR="0" lvl="1" indent="-2857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Veterinarios/propietarios de animales, porque es posible que tampoco informen sobre las enfermedades. Las empresas de suministro para animales que venden concentrados, vacunas y medicamentos pueden tener conocimiento de enfermedades no notificadas. </a:t>
            </a:r>
          </a:p>
          <a:p>
            <a:pPr marL="742950" marR="0" lvl="1" indent="-2857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medios de comunicación, aunque hay que tener muy en cuenta sus implicaciones. Si bien el público podría ser más consciente de la existencia de un problema de salud y podría haber más casos que busquen asistencia, también podría haber más casos que no busquen asistencia y que saturen los servicios locales.</a:t>
            </a:r>
          </a:p>
          <a:p>
            <a:pPr marL="742950" marR="0" lvl="1" indent="-285750">
              <a:lnSpc>
                <a:spcPct val="115000"/>
              </a:lnSpc>
              <a:spcBef>
                <a:spcPts val="0"/>
              </a:spcBef>
              <a:spcAft>
                <a:spcPts val="0"/>
              </a:spcAft>
              <a:buFont typeface="Courier New" panose="02070309020205020404" pitchFamily="49" charset="0"/>
              <a:buChar char="o"/>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¡Lleve a cabo la búsqueda de casos en la comunidad! Si la enfermedad es grave, algunos ministerios de sanidad realizarán la detección de casos mediante visitas puerta a puerta. Esto requiere muchos recursos y puede llevar mucho tiempo, pero el esfuerzo puede estar justificado si (1) los pacientes pueden no buscar tratamiento, pero la enfermedad es tratable, y (2) la identificación de estos casos "ocultos" puede reducir la transmisión en la comunidad.</a:t>
            </a:r>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45</a:t>
            </a:fld>
            <a:endParaRPr lang="en-US" altLang="en-US"/>
          </a:p>
        </p:txBody>
      </p:sp>
    </p:spTree>
    <p:extLst>
      <p:ext uri="{BB962C8B-B14F-4D97-AF65-F5344CB8AC3E}">
        <p14:creationId xmlns:p14="http://schemas.microsoft.com/office/powerpoint/2010/main" val="37717857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1200"/>
              </a:spcBef>
              <a:spcAft>
                <a:spcPts val="600"/>
              </a:spcAft>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a un voluntario que lea el escenario de esta diapositiva.</a:t>
            </a:r>
          </a:p>
          <a:p>
            <a:pPr marL="171450" marR="0" indent="-171450">
              <a:lnSpc>
                <a:spcPct val="115000"/>
              </a:lnSpc>
              <a:spcBef>
                <a:spcPts val="1200"/>
              </a:spcBef>
              <a:spcAft>
                <a:spcPts val="600"/>
              </a:spcAft>
              <a:buFont typeface="Wingdings" panose="05000000000000000000" pitchFamily="2" charset="2"/>
              <a:buChar char="§"/>
            </a:pPr>
            <a:endParaRPr lang="es-ES"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investigadores colectan y compilan los datos de cada caso o caso sospechoso en una lista de casos que debe actualizarse a medida que se disponga de nueva información, especialmente de resultados de laboratorio. Esta base de datos puede ser: </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Un trozo de papel.</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Cuaderno de registro de casos.</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Programas informáticos como Excel o Epi </a:t>
            </a:r>
            <a:r>
              <a:rPr lang="es-ES" sz="1200" noProof="0" dirty="0" err="1">
                <a:effectLst/>
                <a:latin typeface="Arial" panose="020B0604020202020204" pitchFamily="34" charset="0"/>
                <a:ea typeface="Times New Roman" panose="02020603050405020304" pitchFamily="18" charset="0"/>
                <a:cs typeface="Arial" panose="020B0604020202020204" pitchFamily="34" charset="0"/>
              </a:rPr>
              <a:t>Info</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t>
            </a:r>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46</a:t>
            </a:fld>
            <a:endParaRPr lang="en-US" altLang="en-US"/>
          </a:p>
        </p:txBody>
      </p:sp>
    </p:spTree>
    <p:extLst>
      <p:ext uri="{BB962C8B-B14F-4D97-AF65-F5344CB8AC3E}">
        <p14:creationId xmlns:p14="http://schemas.microsoft.com/office/powerpoint/2010/main" val="285700077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lvl="0" indent="0">
              <a:lnSpc>
                <a:spcPct val="115000"/>
              </a:lnSpc>
              <a:spcBef>
                <a:spcPts val="0"/>
              </a:spcBef>
              <a:spcAft>
                <a:spcPts val="1200"/>
              </a:spcAft>
              <a:buFont typeface="Symbol" panose="05050102010706020507" pitchFamily="18"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Esta diapositiva muestra información parcial de la lista de casos elaborada por el oficial de vigilancia que investiga el brote de leptospirosis. La lista completa incluye más información sobre cada caso.</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Revise las variables de la lista de casos. </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914400" marR="0">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1200"/>
              </a:spcBef>
              <a:spcAft>
                <a:spcPts val="6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47</a:t>
            </a:fld>
            <a:endParaRPr lang="en-US" altLang="en-US"/>
          </a:p>
        </p:txBody>
      </p:sp>
    </p:spTree>
    <p:extLst>
      <p:ext uri="{BB962C8B-B14F-4D97-AF65-F5344CB8AC3E}">
        <p14:creationId xmlns:p14="http://schemas.microsoft.com/office/powerpoint/2010/main" val="10824001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Formule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las preguntas de la diapositiva. </a:t>
            </a:r>
          </a:p>
          <a:p>
            <a:pPr marL="171450" marR="0" indent="-171450">
              <a:lnSpc>
                <a:spcPct val="115000"/>
              </a:lnSpc>
              <a:spcBef>
                <a:spcPts val="0"/>
              </a:spcBef>
              <a:spcAft>
                <a:spcPts val="0"/>
              </a:spcAft>
              <a:buFont typeface="Wingdings" panose="05000000000000000000" pitchFamily="2" charset="2"/>
              <a:buChar cha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Solicite algunas respuestas de los participantes. </a:t>
            </a:r>
          </a:p>
          <a:p>
            <a:pPr marL="171450" marR="0" indent="-171450">
              <a:lnSpc>
                <a:spcPct val="115000"/>
              </a:lnSpc>
              <a:spcBef>
                <a:spcPts val="0"/>
              </a:spcBef>
              <a:spcAft>
                <a:spcPts val="0"/>
              </a:spcAft>
              <a:buFont typeface="Wingdings" panose="05000000000000000000" pitchFamily="2" charset="2"/>
              <a:buChar char="v"/>
            </a:pPr>
            <a:endParaRPr lang="es-ES"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v"/>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 la siguiente diapositiva con las respuestas.</a:t>
            </a:r>
          </a:p>
          <a:p>
            <a:pPr marL="171450" marR="0" indent="-171450">
              <a:lnSpc>
                <a:spcPct val="115000"/>
              </a:lnSpc>
              <a:spcBef>
                <a:spcPts val="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48</a:t>
            </a:fld>
            <a:endParaRPr lang="en-US" altLang="en-US"/>
          </a:p>
        </p:txBody>
      </p:sp>
    </p:spTree>
    <p:extLst>
      <p:ext uri="{BB962C8B-B14F-4D97-AF65-F5344CB8AC3E}">
        <p14:creationId xmlns:p14="http://schemas.microsoft.com/office/powerpoint/2010/main" val="39969747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0"/>
              </a:spcBef>
              <a:spcAft>
                <a:spcPts val="6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para ver la respuesta.</a:t>
            </a:r>
          </a:p>
          <a:p>
            <a:pPr marL="0" marR="0">
              <a:lnSpc>
                <a:spcPct val="115000"/>
              </a:lnSpc>
              <a:spcBef>
                <a:spcPts val="0"/>
              </a:spcBef>
              <a:spcAft>
                <a:spcPts val="600"/>
              </a:spcAft>
            </a:pP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6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49</a:t>
            </a:fld>
            <a:endParaRPr lang="en-US" altLang="en-US"/>
          </a:p>
        </p:txBody>
      </p:sp>
    </p:spTree>
    <p:extLst>
      <p:ext uri="{BB962C8B-B14F-4D97-AF65-F5344CB8AC3E}">
        <p14:creationId xmlns:p14="http://schemas.microsoft.com/office/powerpoint/2010/main" val="4089073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tres primeros pasos de la investigación de un brote son:</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Prepararse para el trabajo de campo</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Confirmar la existencia de un brote, y</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Verificar el diagnóstico.</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Estos tres pasos casi siempre son los tres primeros, pero a veces se hacen en un orden diferente o todos al mismo tiempo. Pero los abordaremos en el orden en que se indica aquí, empezando por prepararse para el trabajo de campo.</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a:t>
            </a:fld>
            <a:endParaRPr lang="en-US" altLang="en-US"/>
          </a:p>
        </p:txBody>
      </p:sp>
    </p:spTree>
    <p:extLst>
      <p:ext uri="{BB962C8B-B14F-4D97-AF65-F5344CB8AC3E}">
        <p14:creationId xmlns:p14="http://schemas.microsoft.com/office/powerpoint/2010/main" val="20804710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1200"/>
              </a:spcBef>
              <a:spcAft>
                <a:spcPts val="600"/>
              </a:spcAft>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a un voluntario que lea el escenario de esta diapositiva.</a:t>
            </a:r>
          </a:p>
          <a:p>
            <a:pPr marL="171450" marR="0" indent="-171450">
              <a:lnSpc>
                <a:spcPct val="115000"/>
              </a:lnSpc>
              <a:spcBef>
                <a:spcPts val="1200"/>
              </a:spcBef>
              <a:spcAft>
                <a:spcPts val="600"/>
              </a:spcAft>
              <a:buFont typeface="Wingdings" panose="05000000000000000000" pitchFamily="2" charset="2"/>
              <a:buChar char="§"/>
            </a:pPr>
            <a:endParaRPr lang="es-ES"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indent="0">
              <a:lnSpc>
                <a:spcPct val="115000"/>
              </a:lnSpc>
              <a:spcBef>
                <a:spcPts val="1200"/>
              </a:spcBef>
              <a:spcAft>
                <a:spcPts val="600"/>
              </a:spcAft>
              <a:buFont typeface="Wingdings" panose="05000000000000000000" pitchFamily="2" charset="2"/>
              <a:buNone/>
            </a:pPr>
            <a:endParaRPr lang="es-ES"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endParaRPr lang="es-ES"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indent="0">
              <a:lnSpc>
                <a:spcPct val="115000"/>
              </a:lnSpc>
              <a:spcBef>
                <a:spcPts val="1200"/>
              </a:spcBef>
              <a:spcAft>
                <a:spcPts val="600"/>
              </a:spcAft>
              <a:buFont typeface="Wingdings" panose="05000000000000000000" pitchFamily="2" charset="2"/>
              <a:buNone/>
            </a:pPr>
            <a:endParaRPr lang="es-ES"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endParaRPr lang="es-ES"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endParaRPr lang="es-ES" sz="1200" i="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120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 </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50</a:t>
            </a:fld>
            <a:endParaRPr lang="en-US" altLang="en-US"/>
          </a:p>
        </p:txBody>
      </p:sp>
    </p:spTree>
    <p:extLst>
      <p:ext uri="{BB962C8B-B14F-4D97-AF65-F5344CB8AC3E}">
        <p14:creationId xmlns:p14="http://schemas.microsoft.com/office/powerpoint/2010/main" val="25398050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b="0" u="none" noProof="0" dirty="0">
                <a:latin typeface="Arial" panose="020B0604020202020204" pitchFamily="34" charset="0"/>
                <a:ea typeface="Calibri"/>
                <a:cs typeface="Arial" panose="020B0604020202020204" pitchFamily="34" charset="0"/>
                <a:sym typeface="Calibri"/>
              </a:rPr>
              <a:t>Los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datos de los animales se recogen de la misma manera. Con un pequeño número de animales afectados, se pueden registrar los datos individuales de los animales. Si todo un rebaño/manada está afectado, sólo se puede registrar el número total de animales enfermos o fallecidos. Se entrevistará al propietario o cuidador de los animales para obtener información sobre la especie, la edad, el sexo, el número de animales enfermos y fallecidos, la fecha de aparición de los síntomas y la fecha de las muertes. Se podrán formular preguntas adicionales según las circunstancias del brote. </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51</a:t>
            </a:fld>
            <a:endParaRPr lang="en-US" altLang="en-US"/>
          </a:p>
        </p:txBody>
      </p:sp>
    </p:spTree>
    <p:extLst>
      <p:ext uri="{BB962C8B-B14F-4D97-AF65-F5344CB8AC3E}">
        <p14:creationId xmlns:p14="http://schemas.microsoft.com/office/powerpoint/2010/main" val="229055988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n-US" sz="1200" b="1" dirty="0" err="1">
                <a:effectLst/>
                <a:latin typeface="Arial" panose="020B0604020202020204" pitchFamily="34" charset="0"/>
                <a:ea typeface="Times New Roman" panose="02020603050405020304" pitchFamily="18" charset="0"/>
                <a:cs typeface="Arial" panose="020B0604020202020204" pitchFamily="34" charset="0"/>
              </a:rPr>
              <a:t>Notas</a:t>
            </a:r>
            <a:r>
              <a:rPr lang="en-US" sz="1200" b="1" dirty="0">
                <a:effectLst/>
                <a:latin typeface="Arial" panose="020B0604020202020204" pitchFamily="34" charset="0"/>
                <a:ea typeface="Times New Roman" panose="02020603050405020304" pitchFamily="18" charset="0"/>
                <a:cs typeface="Arial" panose="020B0604020202020204" pitchFamily="34" charset="0"/>
              </a:rPr>
              <a:t> del instructor:</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i="0" u="sng" dirty="0" err="1">
                <a:effectLst/>
                <a:latin typeface="Arial" panose="020B0604020202020204" pitchFamily="34" charset="0"/>
                <a:ea typeface="Times New Roman" panose="02020603050405020304" pitchFamily="18" charset="0"/>
                <a:cs typeface="Arial" panose="020B0604020202020204" pitchFamily="34" charset="0"/>
              </a:rPr>
              <a:t>Formule</a:t>
            </a:r>
            <a:r>
              <a:rPr lang="en-US" sz="1200" b="1" i="0" u="sng" dirty="0">
                <a:effectLst/>
                <a:latin typeface="Arial" panose="020B0604020202020204" pitchFamily="34" charset="0"/>
                <a:ea typeface="Times New Roman" panose="02020603050405020304" pitchFamily="18" charset="0"/>
                <a:cs typeface="Arial" panose="020B0604020202020204" pitchFamily="34" charset="0"/>
              </a:rPr>
              <a:t> </a:t>
            </a:r>
            <a:r>
              <a:rPr lang="en-US" sz="1200" i="0" dirty="0">
                <a:effectLst/>
                <a:latin typeface="Arial" panose="020B0604020202020204" pitchFamily="34" charset="0"/>
                <a:ea typeface="Times New Roman" panose="02020603050405020304" pitchFamily="18" charset="0"/>
                <a:cs typeface="Arial" panose="020B0604020202020204" pitchFamily="34" charset="0"/>
              </a:rPr>
              <a:t>la </a:t>
            </a:r>
            <a:r>
              <a:rPr lang="en-US" sz="1200" i="0" dirty="0" err="1">
                <a:effectLst/>
                <a:latin typeface="Arial" panose="020B0604020202020204" pitchFamily="34" charset="0"/>
                <a:ea typeface="Times New Roman" panose="02020603050405020304" pitchFamily="18" charset="0"/>
                <a:cs typeface="Arial" panose="020B0604020202020204" pitchFamily="34" charset="0"/>
              </a:rPr>
              <a:t>pregunta</a:t>
            </a:r>
            <a:r>
              <a:rPr lang="en-US" sz="1200" i="0" dirty="0">
                <a:effectLst/>
                <a:latin typeface="Arial" panose="020B0604020202020204" pitchFamily="34" charset="0"/>
                <a:ea typeface="Times New Roman" panose="02020603050405020304" pitchFamily="18" charset="0"/>
                <a:cs typeface="Arial" panose="020B0604020202020204" pitchFamily="34" charset="0"/>
              </a:rPr>
              <a:t> de la </a:t>
            </a:r>
            <a:r>
              <a:rPr lang="en-US" sz="1200" i="0" dirty="0" err="1">
                <a:effectLst/>
                <a:latin typeface="Arial" panose="020B0604020202020204" pitchFamily="34" charset="0"/>
                <a:ea typeface="Times New Roman" panose="02020603050405020304" pitchFamily="18" charset="0"/>
                <a:cs typeface="Arial" panose="020B0604020202020204" pitchFamily="34" charset="0"/>
              </a:rPr>
              <a:t>diapositiva</a:t>
            </a:r>
            <a:r>
              <a:rPr lang="en-US" sz="1200" i="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v"/>
            </a:pPr>
            <a:r>
              <a:rPr lang="en-US" sz="1200" b="1" i="1" dirty="0" err="1">
                <a:effectLst/>
                <a:latin typeface="Arial" panose="020B0604020202020204" pitchFamily="34" charset="0"/>
                <a:ea typeface="Times New Roman" panose="02020603050405020304" pitchFamily="18" charset="0"/>
                <a:cs typeface="Arial" panose="020B0604020202020204" pitchFamily="34" charset="0"/>
              </a:rPr>
              <a:t>Solicite</a:t>
            </a:r>
            <a:r>
              <a:rPr lang="en-US" sz="1200" b="1" i="1" dirty="0">
                <a:effectLst/>
                <a:latin typeface="Arial" panose="020B0604020202020204" pitchFamily="34" charset="0"/>
                <a:ea typeface="Times New Roman" panose="02020603050405020304" pitchFamily="18" charset="0"/>
                <a:cs typeface="Arial" panose="020B0604020202020204" pitchFamily="34" charset="0"/>
              </a:rPr>
              <a:t> </a:t>
            </a:r>
            <a:r>
              <a:rPr lang="en-US" sz="1200" b="1" i="1" dirty="0" err="1">
                <a:effectLst/>
                <a:latin typeface="Arial" panose="020B0604020202020204" pitchFamily="34" charset="0"/>
                <a:ea typeface="Times New Roman" panose="02020603050405020304" pitchFamily="18" charset="0"/>
                <a:cs typeface="Arial" panose="020B0604020202020204" pitchFamily="34" charset="0"/>
              </a:rPr>
              <a:t>algunas</a:t>
            </a:r>
            <a:r>
              <a:rPr lang="en-US" sz="1200" b="1" i="1" dirty="0">
                <a:effectLst/>
                <a:latin typeface="Arial" panose="020B0604020202020204" pitchFamily="34" charset="0"/>
                <a:ea typeface="Times New Roman" panose="02020603050405020304" pitchFamily="18" charset="0"/>
                <a:cs typeface="Arial" panose="020B0604020202020204" pitchFamily="34" charset="0"/>
              </a:rPr>
              <a:t> </a:t>
            </a:r>
            <a:r>
              <a:rPr lang="en-US" sz="1200" b="1" i="1" dirty="0" err="1">
                <a:effectLst/>
                <a:latin typeface="Arial" panose="020B0604020202020204" pitchFamily="34" charset="0"/>
                <a:ea typeface="Times New Roman" panose="02020603050405020304" pitchFamily="18" charset="0"/>
                <a:cs typeface="Arial" panose="020B0604020202020204" pitchFamily="34" charset="0"/>
              </a:rPr>
              <a:t>respuestas</a:t>
            </a:r>
            <a:r>
              <a:rPr lang="en-US" sz="1200" b="1" i="1" dirty="0">
                <a:effectLst/>
                <a:latin typeface="Arial" panose="020B0604020202020204" pitchFamily="34" charset="0"/>
                <a:ea typeface="Times New Roman" panose="02020603050405020304" pitchFamily="18" charset="0"/>
                <a:cs typeface="Arial" panose="020B0604020202020204" pitchFamily="34" charset="0"/>
              </a:rPr>
              <a:t> de </a:t>
            </a:r>
            <a:r>
              <a:rPr lang="en-US" sz="1200" b="1" i="1" dirty="0" err="1">
                <a:effectLst/>
                <a:latin typeface="Arial" panose="020B0604020202020204" pitchFamily="34" charset="0"/>
                <a:ea typeface="Times New Roman" panose="02020603050405020304" pitchFamily="18" charset="0"/>
                <a:cs typeface="Arial" panose="020B0604020202020204" pitchFamily="34" charset="0"/>
              </a:rPr>
              <a:t>los</a:t>
            </a:r>
            <a:r>
              <a:rPr lang="en-US" sz="1200" b="1" i="1" dirty="0">
                <a:effectLst/>
                <a:latin typeface="Arial" panose="020B0604020202020204" pitchFamily="34" charset="0"/>
                <a:ea typeface="Times New Roman" panose="02020603050405020304" pitchFamily="18" charset="0"/>
                <a:cs typeface="Arial" panose="020B0604020202020204" pitchFamily="34" charset="0"/>
              </a:rPr>
              <a:t> </a:t>
            </a:r>
            <a:r>
              <a:rPr lang="en-US" sz="1200" b="1" i="1" dirty="0" err="1">
                <a:effectLst/>
                <a:latin typeface="Arial" panose="020B0604020202020204" pitchFamily="34" charset="0"/>
                <a:ea typeface="Times New Roman" panose="02020603050405020304" pitchFamily="18" charset="0"/>
                <a:cs typeface="Arial" panose="020B0604020202020204" pitchFamily="34" charset="0"/>
              </a:rPr>
              <a:t>participantes</a:t>
            </a:r>
            <a:r>
              <a:rPr lang="en-US" sz="1200" b="1" i="1"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v"/>
            </a:pPr>
            <a:endParaRPr lang="en-US" sz="1200" b="1" i="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v"/>
            </a:pP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 </a:t>
            </a:r>
            <a:r>
              <a:rPr lang="en-US" sz="1200" dirty="0">
                <a:effectLst/>
                <a:latin typeface="Arial" panose="020B0604020202020204" pitchFamily="34" charset="0"/>
                <a:ea typeface="Times New Roman" panose="02020603050405020304" pitchFamily="18" charset="0"/>
                <a:cs typeface="Arial" panose="020B0604020202020204" pitchFamily="34" charset="0"/>
              </a:rPr>
              <a:t>a la </a:t>
            </a:r>
            <a:r>
              <a:rPr lang="en-US" sz="1200" dirty="0" err="1">
                <a:effectLst/>
                <a:latin typeface="Arial" panose="020B0604020202020204" pitchFamily="34" charset="0"/>
                <a:ea typeface="Times New Roman" panose="02020603050405020304" pitchFamily="18" charset="0"/>
                <a:cs typeface="Arial" panose="020B0604020202020204" pitchFamily="34" charset="0"/>
              </a:rPr>
              <a:t>siguiente</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diapositiva</a:t>
            </a:r>
            <a:r>
              <a:rPr lang="en-US" sz="1200" dirty="0">
                <a:effectLst/>
                <a:latin typeface="Arial" panose="020B0604020202020204" pitchFamily="34" charset="0"/>
                <a:ea typeface="Times New Roman" panose="02020603050405020304" pitchFamily="18" charset="0"/>
                <a:cs typeface="Arial" panose="020B0604020202020204" pitchFamily="34" charset="0"/>
              </a:rPr>
              <a:t> con las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respuestas</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171450" marR="0" indent="-171450">
              <a:lnSpc>
                <a:spcPct val="115000"/>
              </a:lnSpc>
              <a:spcBef>
                <a:spcPts val="0"/>
              </a:spcBef>
              <a:spcAft>
                <a:spcPts val="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52</a:t>
            </a:fld>
            <a:endParaRPr lang="en-US" altLang="en-US"/>
          </a:p>
        </p:txBody>
      </p:sp>
    </p:spTree>
    <p:extLst>
      <p:ext uri="{BB962C8B-B14F-4D97-AF65-F5344CB8AC3E}">
        <p14:creationId xmlns:p14="http://schemas.microsoft.com/office/powerpoint/2010/main" val="26038225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0"/>
              </a:spcBef>
              <a:spcAft>
                <a:spcPts val="600"/>
              </a:spcAf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para ver la respuesta.</a:t>
            </a:r>
          </a:p>
          <a:p>
            <a:endParaRPr lang="es-ES" sz="1200" noProof="0" dirty="0">
              <a:latin typeface="Arial" panose="020B0604020202020204" pitchFamily="34" charset="0"/>
              <a:cs typeface="Arial" panose="020B0604020202020204" pitchFamily="34" charset="0"/>
            </a:endParaRPr>
          </a:p>
          <a:p>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53</a:t>
            </a:fld>
            <a:endParaRPr lang="en-US" altLang="en-US"/>
          </a:p>
        </p:txBody>
      </p:sp>
    </p:spTree>
    <p:extLst>
      <p:ext uri="{BB962C8B-B14F-4D97-AF65-F5344CB8AC3E}">
        <p14:creationId xmlns:p14="http://schemas.microsoft.com/office/powerpoint/2010/main" val="16356099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pt-BR"/>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45"/>
              </a:spcBef>
              <a:spcAft>
                <a:spcPts val="622"/>
              </a:spcAft>
              <a:buClrTx/>
              <a:buSzTx/>
              <a:buFont typeface="Arial" panose="020B0604020202020204" pitchFamily="34" charset="0"/>
              <a:buNone/>
              <a:tabLst/>
              <a:defRPr/>
            </a:pPr>
            <a:r>
              <a:rPr lang="es-ES" sz="1200" b="1" noProof="0" dirty="0">
                <a:latin typeface="Arial" panose="020B0604020202020204" pitchFamily="34" charset="0"/>
                <a:cs typeface="Arial" panose="020B0604020202020204" pitchFamily="34" charset="0"/>
              </a:rPr>
              <a:t>Notas del instructor:</a:t>
            </a:r>
          </a:p>
          <a:p>
            <a:pPr marL="171450" indent="-171450">
              <a:spcBef>
                <a:spcPts val="1245"/>
              </a:spcBef>
              <a:spcAft>
                <a:spcPts val="622"/>
              </a:spcAft>
              <a:buFont typeface="Arial" panose="020B0604020202020204" pitchFamily="34" charset="0"/>
              <a:buChar char="•"/>
            </a:pPr>
            <a:endParaRPr lang="es-ES" sz="1200" b="1" i="0" u="sng" noProof="0" dirty="0">
              <a:latin typeface="Arial" panose="020B0604020202020204" pitchFamily="34" charset="0"/>
              <a:cs typeface="Arial" panose="020B0604020202020204" pitchFamily="34" charset="0"/>
            </a:endParaRPr>
          </a:p>
          <a:p>
            <a:pPr marL="171450" indent="-171450">
              <a:spcBef>
                <a:spcPts val="1245"/>
              </a:spcBef>
              <a:spcAft>
                <a:spcPts val="622"/>
              </a:spcAft>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Pida </a:t>
            </a:r>
            <a:r>
              <a:rPr lang="es-ES" sz="1200" b="0" i="0" u="none" noProof="0" dirty="0">
                <a:latin typeface="Arial" panose="020B0604020202020204" pitchFamily="34" charset="0"/>
                <a:cs typeface="Arial" panose="020B0604020202020204" pitchFamily="34" charset="0"/>
              </a:rPr>
              <a:t>a los participantes que acudan a su "Cuaderno de ejercicios del participante" para realizar el ejercicio: "Rabia".</a:t>
            </a:r>
          </a:p>
          <a:p>
            <a:pPr>
              <a:spcBef>
                <a:spcPts val="1245"/>
              </a:spcBef>
              <a:spcAft>
                <a:spcPts val="622"/>
              </a:spcAft>
            </a:pPr>
            <a:endParaRPr lang="es-ES" sz="1200" b="1" i="1" noProof="0" dirty="0">
              <a:solidFill>
                <a:srgbClr val="000000"/>
              </a:solidFill>
              <a:latin typeface="Arial" panose="020B0604020202020204" pitchFamily="34" charset="0"/>
              <a:ea typeface="MS PGothic"/>
              <a:cs typeface="Arial" panose="020B0604020202020204" pitchFamily="34" charset="0"/>
            </a:endParaRPr>
          </a:p>
          <a:p>
            <a:pPr marL="171450" lvl="0" indent="-171450">
              <a:spcBef>
                <a:spcPts val="1245"/>
              </a:spcBef>
              <a:spcAft>
                <a:spcPts val="622"/>
              </a:spcAft>
              <a:buFont typeface="Wingdings" panose="05000000000000000000" pitchFamily="2" charset="2"/>
              <a:buChar char="v"/>
            </a:pPr>
            <a:r>
              <a:rPr lang="es-ES" sz="1200" b="1" i="1" u="none" noProof="0" dirty="0">
                <a:solidFill>
                  <a:srgbClr val="000000"/>
                </a:solidFill>
                <a:latin typeface="Arial" panose="020B0604020202020204" pitchFamily="34" charset="0"/>
                <a:ea typeface="MS PGothic"/>
                <a:cs typeface="Arial" panose="020B0604020202020204" pitchFamily="34" charset="0"/>
              </a:rPr>
              <a:t>Tiempo total del ejercicio: 30 minutos.</a:t>
            </a:r>
          </a:p>
          <a:p>
            <a:pPr marL="171450" lvl="0" indent="-171450">
              <a:spcBef>
                <a:spcPts val="1245"/>
              </a:spcBef>
              <a:spcAft>
                <a:spcPts val="622"/>
              </a:spcAft>
              <a:buFont typeface="Wingdings" panose="05000000000000000000" pitchFamily="2" charset="2"/>
              <a:buChar char="v"/>
            </a:pPr>
            <a:endParaRPr lang="es-ES" sz="1200" b="1" i="1" u="none" noProof="0" dirty="0">
              <a:solidFill>
                <a:srgbClr val="000000"/>
              </a:solidFill>
              <a:latin typeface="Arial" panose="020B0604020202020204" pitchFamily="34" charset="0"/>
              <a:ea typeface="MS PGothic"/>
              <a:cs typeface="Arial" panose="020B0604020202020204" pitchFamily="34" charset="0"/>
            </a:endParaRPr>
          </a:p>
          <a:p>
            <a:pPr marL="171450" lvl="0" indent="-171450">
              <a:spcBef>
                <a:spcPts val="1245"/>
              </a:spcBef>
              <a:spcAft>
                <a:spcPts val="622"/>
              </a:spcAft>
              <a:buFont typeface="Wingdings" panose="05000000000000000000" pitchFamily="2" charset="2"/>
              <a:buChar char="v"/>
            </a:pPr>
            <a:r>
              <a:rPr lang="es-ES" sz="1200" b="1" i="1" u="sng" noProof="0" dirty="0">
                <a:solidFill>
                  <a:srgbClr val="000000"/>
                </a:solidFill>
                <a:latin typeface="Arial" panose="020B0604020202020204" pitchFamily="34" charset="0"/>
                <a:ea typeface="MS PGothic"/>
                <a:cs typeface="Arial" panose="020B0604020202020204" pitchFamily="34" charset="0"/>
              </a:rPr>
              <a:t>Instrucciones: </a:t>
            </a:r>
            <a:endParaRPr lang="es-ES" sz="1200" b="0" i="1" u="none" noProof="0" dirty="0">
              <a:solidFill>
                <a:srgbClr val="000000"/>
              </a:solidFill>
              <a:latin typeface="Arial" panose="020B0604020202020204" pitchFamily="34" charset="0"/>
              <a:ea typeface="MS PGothic"/>
              <a:cs typeface="Arial" panose="020B0604020202020204" pitchFamily="34" charset="0"/>
            </a:endParaRPr>
          </a:p>
          <a:p>
            <a:pPr marL="685800" lvl="1" indent="-228600">
              <a:spcBef>
                <a:spcPts val="1245"/>
              </a:spcBef>
              <a:spcAft>
                <a:spcPts val="622"/>
              </a:spcAft>
              <a:buFont typeface="+mj-lt"/>
              <a:buAutoNum type="arabicPeriod"/>
            </a:pPr>
            <a:r>
              <a:rPr lang="es-ES" sz="1200" b="1" i="1" u="none" noProof="0" dirty="0">
                <a:solidFill>
                  <a:srgbClr val="000000"/>
                </a:solidFill>
                <a:latin typeface="Arial" panose="020B0604020202020204" pitchFamily="34" charset="0"/>
                <a:ea typeface="MS PGothic"/>
                <a:cs typeface="Arial" panose="020B0604020202020204" pitchFamily="34" charset="0"/>
              </a:rPr>
              <a:t>Los participantes pueden trabajar individualmente o en parejas</a:t>
            </a:r>
          </a:p>
          <a:p>
            <a:pPr marL="685800" lvl="1" indent="-228600">
              <a:spcBef>
                <a:spcPts val="1245"/>
              </a:spcBef>
              <a:spcAft>
                <a:spcPts val="622"/>
              </a:spcAft>
              <a:buFont typeface="+mj-lt"/>
              <a:buAutoNum type="arabicPeriod"/>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Deberán leer la información y responder a las preguntas en el orden presentado</a:t>
            </a:r>
          </a:p>
          <a:p>
            <a:pPr marL="685800" lvl="1" indent="-228600">
              <a:spcBef>
                <a:spcPts val="1245"/>
              </a:spcBef>
              <a:spcAft>
                <a:spcPts val="622"/>
              </a:spcAft>
              <a:buFont typeface="+mj-lt"/>
              <a:buAutoNum type="arabicPeriod"/>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Si tienen dificultades, deben pedir ayuda antes de continuar.</a:t>
            </a:r>
          </a:p>
          <a:p>
            <a:pPr marL="685800" lvl="1" indent="-228600">
              <a:spcBef>
                <a:spcPts val="1245"/>
              </a:spcBef>
              <a:spcAft>
                <a:spcPts val="622"/>
              </a:spcAft>
              <a:buFont typeface="+mj-lt"/>
              <a:buAutoNum type="arabicPeriod"/>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Deben estar preparados para debatir sus respuestas con el grupo.</a:t>
            </a:r>
          </a:p>
          <a:p>
            <a:pPr marL="685800" lvl="1" indent="-228600">
              <a:spcBef>
                <a:spcPts val="1245"/>
              </a:spcBef>
              <a:spcAft>
                <a:spcPts val="622"/>
              </a:spcAft>
              <a:buFont typeface="+mj-lt"/>
              <a:buAutoNum type="arabicPeriod"/>
            </a:pPr>
            <a:endParaRPr lang="es-ES" sz="1200" b="1" i="1" u="sng" noProof="0" dirty="0">
              <a:effectLst/>
              <a:latin typeface="Arial" panose="020B0604020202020204" pitchFamily="34" charset="0"/>
              <a:cs typeface="Arial" panose="020B0604020202020204" pitchFamily="34" charset="0"/>
            </a:endParaRPr>
          </a:p>
          <a:p>
            <a:pPr marL="171450" lvl="0" indent="-171450" algn="l">
              <a:spcBef>
                <a:spcPts val="1245"/>
              </a:spcBef>
              <a:spcAft>
                <a:spcPts val="622"/>
              </a:spcAft>
              <a:buFont typeface="Wingdings" panose="05000000000000000000" pitchFamily="2" charset="2"/>
              <a:buChar char="v"/>
            </a:pPr>
            <a:r>
              <a:rPr lang="es-ES" sz="1200" b="1" i="1" u="none" noProof="0" dirty="0">
                <a:effectLst/>
                <a:latin typeface="Arial" panose="020B0604020202020204" pitchFamily="34" charset="0"/>
                <a:cs typeface="Arial" panose="020B0604020202020204" pitchFamily="34" charset="0"/>
              </a:rPr>
              <a:t>Las siguientes 7 diapositivas contienen posibles respuestas.  Permanezca en esta diapositiva hasta que se reúna de nuevo toda la clase.</a:t>
            </a:r>
            <a:endParaRPr lang="es-ES" sz="1200" b="1" i="1" u="none" noProof="0" dirty="0">
              <a:latin typeface="Arial" panose="020B0604020202020204" pitchFamily="34"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54</a:t>
            </a:fld>
            <a:endParaRPr lang="en-US" altLang="en-US"/>
          </a:p>
        </p:txBody>
      </p:sp>
    </p:spTree>
    <p:extLst>
      <p:ext uri="{BB962C8B-B14F-4D97-AF65-F5344CB8AC3E}">
        <p14:creationId xmlns:p14="http://schemas.microsoft.com/office/powerpoint/2010/main" val="240291808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pt-BR"/>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s-MX" b="1" i="1" dirty="0"/>
              <a:t>A medida que recorra el aula, vaya alternando entre pedir a los grupos o a las personas individuales que compartan sus respuestas</a:t>
            </a:r>
            <a:r>
              <a:rPr lang="es-ES" sz="1200" b="1" i="1" noProof="0" dirty="0">
                <a:effectLst/>
                <a:latin typeface="Arial" panose="020B0604020202020204" pitchFamily="34" charset="0"/>
                <a:cs typeface="Arial" panose="020B0604020202020204" pitchFamily="34" charset="0"/>
              </a:rPr>
              <a:t>. No se debe pedir a cada grupo o individuo que responda a cada pregunta por falta de tiempo.  Será importante gestionar el número de respuestas permitidas para respetar los límites de tiempo adecuados a este ejercicio.</a:t>
            </a:r>
          </a:p>
          <a:p>
            <a:pPr marL="0" marR="0" indent="0">
              <a:spcBef>
                <a:spcPts val="1200"/>
              </a:spcBef>
              <a:spcAft>
                <a:spcPts val="600"/>
              </a:spcAft>
              <a:buFont typeface="Wingdings" panose="05000000000000000000" pitchFamily="2" charset="2"/>
              <a:buNone/>
            </a:pPr>
            <a:endParaRPr lang="es-ES" sz="1200" b="1" noProof="0" dirty="0">
              <a:effectLst/>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sz="1200" b="1" noProof="0" dirty="0">
                <a:latin typeface="Arial" panose="020B0604020202020204" pitchFamily="34" charset="0"/>
                <a:cs typeface="Arial" panose="020B0604020202020204" pitchFamily="34" charset="0"/>
              </a:rPr>
              <a:t>Posibles respuestas: </a:t>
            </a:r>
          </a:p>
          <a:p>
            <a:pPr marL="800100" lvl="1" indent="-342900">
              <a:lnSpc>
                <a:spcPct val="115000"/>
              </a:lnSpc>
              <a:spcBef>
                <a:spcPts val="0"/>
              </a:spcBef>
              <a:buFont typeface="Courier New" panose="02070309020205020404" pitchFamily="49" charset="0"/>
              <a:buChar char="o"/>
            </a:pPr>
            <a:r>
              <a:rPr lang="es-ES" sz="1200" b="1" i="1" noProof="0" dirty="0">
                <a:latin typeface="Arial" panose="020B0604020202020204" pitchFamily="34" charset="0"/>
                <a:ea typeface="Times New Roman" panose="02020603050405020304" pitchFamily="18" charset="0"/>
                <a:cs typeface="Arial" panose="020B0604020202020204" pitchFamily="34" charset="0"/>
              </a:rPr>
              <a:t>Estableciendo el intervalo del periodo de incubación a partir del inicio de los síntomas de los casos confirmados/probables.</a:t>
            </a:r>
          </a:p>
          <a:p>
            <a:pPr marL="1257300" lvl="2" indent="-342900">
              <a:lnSpc>
                <a:spcPct val="100000"/>
              </a:lnSpc>
              <a:spcBef>
                <a:spcPts val="0"/>
              </a:spcBef>
              <a:buFont typeface="Arial" panose="020B0604020202020204" pitchFamily="34" charset="0"/>
              <a:buChar char="•"/>
            </a:pPr>
            <a:r>
              <a:rPr lang="es-ES" sz="1200" b="1" i="1" noProof="0" dirty="0">
                <a:latin typeface="Arial" panose="020B0604020202020204" pitchFamily="34" charset="0"/>
                <a:ea typeface="Times New Roman" panose="02020603050405020304" pitchFamily="18" charset="0"/>
                <a:cs typeface="Arial" panose="020B0604020202020204" pitchFamily="34" charset="0"/>
              </a:rPr>
              <a:t>Periodo de incubación de la rabia humana - (CDC- 3-8 semanas; OMS- 4-12 semanas)</a:t>
            </a:r>
          </a:p>
          <a:p>
            <a:pPr marL="800100" lvl="1" indent="-342900">
              <a:lnSpc>
                <a:spcPct val="115000"/>
              </a:lnSpc>
              <a:spcBef>
                <a:spcPts val="0"/>
              </a:spcBef>
              <a:buFont typeface="Courier New" panose="02070309020205020404" pitchFamily="49" charset="0"/>
              <a:buChar char="o"/>
            </a:pPr>
            <a:endParaRPr lang="es-ES" sz="1200" b="1" i="1" noProof="0" dirty="0">
              <a:latin typeface="Arial" panose="020B0604020202020204" pitchFamily="34" charset="0"/>
              <a:ea typeface="Times New Roman" panose="02020603050405020304" pitchFamily="18" charset="0"/>
              <a:cs typeface="Arial" panose="020B0604020202020204" pitchFamily="34" charset="0"/>
            </a:endParaRPr>
          </a:p>
          <a:p>
            <a:pPr marL="800100" lvl="1" indent="-342900">
              <a:lnSpc>
                <a:spcPct val="115000"/>
              </a:lnSpc>
              <a:spcBef>
                <a:spcPts val="0"/>
              </a:spcBef>
              <a:buFont typeface="Courier New" panose="02070309020205020404" pitchFamily="49" charset="0"/>
              <a:buChar char="o"/>
            </a:pPr>
            <a:r>
              <a:rPr lang="es-ES" sz="1200" b="1" i="1" noProof="0" dirty="0">
                <a:latin typeface="Arial" panose="020B0604020202020204" pitchFamily="34" charset="0"/>
                <a:ea typeface="Times New Roman" panose="02020603050405020304" pitchFamily="18" charset="0"/>
                <a:cs typeface="Arial" panose="020B0604020202020204" pitchFamily="34" charset="0"/>
              </a:rPr>
              <a:t>Buscando casos similares en centros de salud vecinos, hospitales regionales, curanderos tradicionales</a:t>
            </a:r>
          </a:p>
          <a:p>
            <a:pPr marL="800100" lvl="1" indent="-342900">
              <a:lnSpc>
                <a:spcPct val="115000"/>
              </a:lnSpc>
              <a:spcBef>
                <a:spcPts val="0"/>
              </a:spcBef>
              <a:buFont typeface="Courier New" panose="02070309020205020404" pitchFamily="49" charset="0"/>
              <a:buChar char="o"/>
            </a:pPr>
            <a:endParaRPr lang="es-ES" sz="1200" b="1" i="1" noProof="0" dirty="0">
              <a:latin typeface="Arial" panose="020B0604020202020204" pitchFamily="34" charset="0"/>
              <a:ea typeface="Times New Roman" panose="02020603050405020304" pitchFamily="18" charset="0"/>
              <a:cs typeface="Arial" panose="020B0604020202020204" pitchFamily="34" charset="0"/>
            </a:endParaRPr>
          </a:p>
          <a:p>
            <a:pPr marL="800100" lvl="1" indent="-342900">
              <a:lnSpc>
                <a:spcPct val="115000"/>
              </a:lnSpc>
              <a:spcBef>
                <a:spcPts val="0"/>
              </a:spcBef>
              <a:buFont typeface="Courier New" panose="02070309020205020404" pitchFamily="49" charset="0"/>
              <a:buChar char="o"/>
            </a:pPr>
            <a:r>
              <a:rPr lang="es-ES" sz="1200" b="1" i="1" noProof="0" dirty="0">
                <a:latin typeface="Arial" panose="020B0604020202020204" pitchFamily="34" charset="0"/>
                <a:ea typeface="Times New Roman" panose="02020603050405020304" pitchFamily="18" charset="0"/>
                <a:cs typeface="Arial" panose="020B0604020202020204" pitchFamily="34" charset="0"/>
              </a:rPr>
              <a:t>Buscando en los registros de mortalidad muertes inusuales/ inexplicables o pacientes que murieron presentando síntomas neurológicos.</a:t>
            </a:r>
          </a:p>
          <a:p>
            <a:pPr marL="800100" lvl="1" indent="-342900">
              <a:lnSpc>
                <a:spcPct val="115000"/>
              </a:lnSpc>
              <a:spcBef>
                <a:spcPts val="0"/>
              </a:spcBef>
              <a:buFont typeface="Courier New" panose="02070309020205020404" pitchFamily="49" charset="0"/>
              <a:buChar char="o"/>
            </a:pPr>
            <a:endParaRPr lang="es-ES" sz="1200" b="1" i="1" noProof="0" dirty="0">
              <a:latin typeface="Arial" panose="020B0604020202020204" pitchFamily="34" charset="0"/>
              <a:ea typeface="Times New Roman" panose="02020603050405020304" pitchFamily="18" charset="0"/>
              <a:cs typeface="Arial" panose="020B0604020202020204" pitchFamily="34" charset="0"/>
            </a:endParaRPr>
          </a:p>
          <a:p>
            <a:pPr marL="800100" lvl="1" indent="-342900">
              <a:lnSpc>
                <a:spcPct val="115000"/>
              </a:lnSpc>
              <a:spcBef>
                <a:spcPts val="0"/>
              </a:spcBef>
              <a:buFont typeface="Courier New" panose="02070309020205020404" pitchFamily="49" charset="0"/>
              <a:buChar char="o"/>
            </a:pPr>
            <a:r>
              <a:rPr lang="es-ES" sz="1200" b="1" i="1" noProof="0" dirty="0">
                <a:latin typeface="Arial" panose="020B0604020202020204" pitchFamily="34" charset="0"/>
                <a:ea typeface="Times New Roman" panose="02020603050405020304" pitchFamily="18" charset="0"/>
                <a:cs typeface="Arial" panose="020B0604020202020204" pitchFamily="34" charset="0"/>
              </a:rPr>
              <a:t>Preguntando al sistema nacional de vigilancia si se han notificado casos de rabia humana</a:t>
            </a:r>
          </a:p>
          <a:p>
            <a:pPr marL="800100" lvl="1" indent="-342900">
              <a:lnSpc>
                <a:spcPct val="115000"/>
              </a:lnSpc>
              <a:spcBef>
                <a:spcPts val="0"/>
              </a:spcBef>
              <a:buFont typeface="Courier New" panose="02070309020205020404" pitchFamily="49" charset="0"/>
              <a:buChar char="o"/>
            </a:pPr>
            <a:endParaRPr lang="es-ES" sz="1200" b="1" i="1" noProof="0" dirty="0">
              <a:latin typeface="Arial" panose="020B0604020202020204" pitchFamily="34" charset="0"/>
              <a:ea typeface="Times New Roman" panose="02020603050405020304" pitchFamily="18" charset="0"/>
              <a:cs typeface="Arial" panose="020B0604020202020204" pitchFamily="34" charset="0"/>
            </a:endParaRPr>
          </a:p>
          <a:p>
            <a:pPr marL="800100" lvl="1" indent="-342900">
              <a:lnSpc>
                <a:spcPct val="115000"/>
              </a:lnSpc>
              <a:spcBef>
                <a:spcPts val="0"/>
              </a:spcBef>
              <a:buFont typeface="Courier New" panose="02070309020205020404" pitchFamily="49" charset="0"/>
              <a:buChar char="o"/>
            </a:pPr>
            <a:r>
              <a:rPr lang="es-ES" sz="1200" b="1" i="1" noProof="0" dirty="0">
                <a:latin typeface="Arial" panose="020B0604020202020204" pitchFamily="34" charset="0"/>
                <a:ea typeface="Times New Roman" panose="02020603050405020304" pitchFamily="18" charset="0"/>
                <a:cs typeface="Arial" panose="020B0604020202020204" pitchFamily="34" charset="0"/>
              </a:rPr>
              <a:t>¿Existe un sistema de vigilancia de mordeduras de animales?</a:t>
            </a:r>
          </a:p>
          <a:p>
            <a:pPr marL="1200150" lvl="2" indent="-285750">
              <a:lnSpc>
                <a:spcPct val="115000"/>
              </a:lnSpc>
              <a:spcBef>
                <a:spcPts val="0"/>
              </a:spcBef>
              <a:buFont typeface="Arial" panose="020B0604020202020204" pitchFamily="34" charset="0"/>
              <a:buChar char="•"/>
            </a:pPr>
            <a:r>
              <a:rPr lang="es-ES" sz="1200" b="1" i="1" noProof="0" dirty="0">
                <a:latin typeface="Arial" panose="020B0604020202020204" pitchFamily="34" charset="0"/>
                <a:ea typeface="MS Mincho" panose="02020609040205080304" pitchFamily="49" charset="-128"/>
                <a:cs typeface="Arial" panose="020B0604020202020204" pitchFamily="34" charset="0"/>
              </a:rPr>
              <a:t>Buscar en los historiales médicos del distrito otros informes de mordeduras de animales con +/- 2 semanas de diferencia respecto a la fecha de la mordedura de perro.</a:t>
            </a:r>
            <a:endParaRPr lang="es-ES" sz="1200" b="1" i="1" noProof="0" dirty="0">
              <a:latin typeface="Arial" panose="020B0604020202020204" pitchFamily="34" charset="0"/>
              <a:ea typeface="Times New Roman" panose="02020603050405020304" pitchFamily="18" charset="0"/>
              <a:cs typeface="Arial" panose="020B0604020202020204" pitchFamily="34" charset="0"/>
            </a:endParaRPr>
          </a:p>
          <a:p>
            <a:pPr marL="800100" lvl="1" indent="-342900">
              <a:lnSpc>
                <a:spcPct val="115000"/>
              </a:lnSpc>
              <a:spcBef>
                <a:spcPts val="0"/>
              </a:spcBef>
              <a:buFont typeface="Courier New" panose="02070309020205020404" pitchFamily="49" charset="0"/>
              <a:buChar char="o"/>
            </a:pPr>
            <a:endParaRPr lang="es-ES" sz="1200" b="1" i="1" noProof="0" dirty="0">
              <a:latin typeface="Arial" panose="020B0604020202020204" pitchFamily="34" charset="0"/>
              <a:ea typeface="MS Mincho" panose="02020609040205080304" pitchFamily="49" charset="-128"/>
              <a:cs typeface="Arial" panose="020B0604020202020204" pitchFamily="34" charset="0"/>
            </a:endParaRPr>
          </a:p>
          <a:p>
            <a:pPr marL="800100" lvl="1" indent="-342900">
              <a:lnSpc>
                <a:spcPct val="115000"/>
              </a:lnSpc>
              <a:spcBef>
                <a:spcPts val="0"/>
              </a:spcBef>
              <a:buFont typeface="Courier New" panose="02070309020205020404" pitchFamily="49" charset="0"/>
              <a:buChar char="o"/>
            </a:pPr>
            <a:r>
              <a:rPr lang="es-ES" sz="1200" b="1" i="1" noProof="0" dirty="0">
                <a:latin typeface="Arial" panose="020B0604020202020204" pitchFamily="34" charset="0"/>
                <a:ea typeface="MS Mincho" panose="02020609040205080304" pitchFamily="49" charset="-128"/>
                <a:cs typeface="Arial" panose="020B0604020202020204" pitchFamily="34" charset="0"/>
              </a:rPr>
              <a:t>¿Expuso el caso a alguien? ¿A miembros de la familia? ¿Personal del hospital/clínica?</a:t>
            </a:r>
            <a:endParaRPr lang="es-ES" sz="1200" b="1" i="1" noProof="0" dirty="0">
              <a:latin typeface="Arial" panose="020B0604020202020204" pitchFamily="34" charset="0"/>
              <a:ea typeface="Times New Roman" panose="02020603050405020304" pitchFamily="18" charset="0"/>
              <a:cs typeface="Arial" panose="020B0604020202020204" pitchFamily="34" charset="0"/>
            </a:endParaRPr>
          </a:p>
          <a:p>
            <a:pPr marL="1200150" lvl="2" indent="-285750">
              <a:lnSpc>
                <a:spcPct val="115000"/>
              </a:lnSpc>
              <a:spcBef>
                <a:spcPts val="0"/>
              </a:spcBef>
              <a:buFont typeface="Arial" panose="020B0604020202020204" pitchFamily="34" charset="0"/>
              <a:buChar char="•"/>
            </a:pPr>
            <a:r>
              <a:rPr lang="es-ES" sz="1200" b="1" i="1" noProof="0" dirty="0">
                <a:latin typeface="Arial" panose="020B0604020202020204" pitchFamily="34" charset="0"/>
                <a:ea typeface="MS Mincho" panose="02020609040205080304" pitchFamily="49" charset="-128"/>
                <a:cs typeface="Arial" panose="020B0604020202020204" pitchFamily="34" charset="0"/>
              </a:rPr>
              <a:t>Elaborar una lista de contactos expuestos al caso de rabia humana para su seguimiento</a:t>
            </a:r>
          </a:p>
          <a:p>
            <a:pPr marL="1200150" lvl="2" indent="-285750">
              <a:lnSpc>
                <a:spcPct val="115000"/>
              </a:lnSpc>
              <a:spcBef>
                <a:spcPts val="0"/>
              </a:spcBef>
              <a:buFont typeface="Arial" panose="020B0604020202020204" pitchFamily="34" charset="0"/>
              <a:buChar char="•"/>
            </a:pPr>
            <a:r>
              <a:rPr lang="es-ES" sz="1200" b="1" i="1" noProof="0" dirty="0">
                <a:latin typeface="Arial" panose="020B0604020202020204" pitchFamily="34" charset="0"/>
                <a:ea typeface="MS Mincho" panose="02020609040205080304" pitchFamily="49" charset="-128"/>
                <a:cs typeface="Arial" panose="020B0604020202020204" pitchFamily="34" charset="0"/>
              </a:rPr>
              <a:t>Profilaxis </a:t>
            </a:r>
            <a:r>
              <a:rPr lang="es-ES" sz="1200" b="1" i="1" noProof="0" dirty="0" err="1">
                <a:latin typeface="Arial" panose="020B0604020202020204" pitchFamily="34" charset="0"/>
                <a:ea typeface="MS Mincho" panose="02020609040205080304" pitchFamily="49" charset="-128"/>
                <a:cs typeface="Arial" panose="020B0604020202020204" pitchFamily="34" charset="0"/>
              </a:rPr>
              <a:t>post-exposición</a:t>
            </a:r>
            <a:endParaRPr lang="es-ES" altLang="en-US" sz="1200" b="1" i="1" noProof="0" dirty="0">
              <a:latin typeface="Arial" panose="020B0604020202020204" pitchFamily="34"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55</a:t>
            </a:fld>
            <a:endParaRPr lang="en-US" altLang="en-US"/>
          </a:p>
        </p:txBody>
      </p:sp>
    </p:spTree>
    <p:extLst>
      <p:ext uri="{BB962C8B-B14F-4D97-AF65-F5344CB8AC3E}">
        <p14:creationId xmlns:p14="http://schemas.microsoft.com/office/powerpoint/2010/main" val="34898933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pt-BR"/>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s-MX" b="1" i="1" dirty="0"/>
              <a:t>A medida que recorra el aula, vaya alternando entre pedir a los grupos o a las personas individuales que compartan sus respuestas</a:t>
            </a:r>
            <a:r>
              <a:rPr lang="es-ES" sz="1200" b="1" i="1" noProof="0" dirty="0">
                <a:effectLst/>
                <a:latin typeface="Arial" panose="020B0604020202020204" pitchFamily="34" charset="0"/>
                <a:cs typeface="Arial" panose="020B0604020202020204" pitchFamily="34" charset="0"/>
              </a:rPr>
              <a:t>. No se debe pedir a cada grupo o individuo que responda a cada pregunta por falta de tiempo. Será importante gestionar el número de respuestas permitidas para respetar los límites de tiempo adecuados a este ejercicio.</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sz="1200" b="1" i="1" noProof="0" dirty="0">
                <a:latin typeface="Arial" panose="020B0604020202020204" pitchFamily="34" charset="0"/>
                <a:cs typeface="Arial" panose="020B0604020202020204" pitchFamily="34" charset="0"/>
              </a:rPr>
              <a:t>Posibles respuestas: </a:t>
            </a:r>
          </a:p>
          <a:p>
            <a:pPr marL="800100" marR="0" lvl="1" indent="-34290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MS Mincho" panose="02020609040205080304" pitchFamily="49" charset="-128"/>
                <a:cs typeface="Arial" panose="020B0604020202020204" pitchFamily="34" charset="0"/>
              </a:rPr>
              <a:t>Revisar informes presentados a los responsables de vigilancia de distrito/veterinarios locales de animales con síntomas compatibles con la rabia</a:t>
            </a:r>
          </a:p>
          <a:p>
            <a:pPr marL="1257300" marR="0" lvl="2" indent="-342900">
              <a:lnSpc>
                <a:spcPct val="115000"/>
              </a:lnSpc>
              <a:spcBef>
                <a:spcPts val="0"/>
              </a:spcBef>
              <a:spcAft>
                <a:spcPts val="0"/>
              </a:spcAft>
              <a:buFont typeface="Arial" panose="020B0604020202020204" pitchFamily="34" charset="0"/>
              <a:buChar char="•"/>
            </a:pPr>
            <a:r>
              <a:rPr lang="es-ES" sz="1200" b="1" i="1" noProof="0" dirty="0">
                <a:effectLst/>
                <a:latin typeface="Arial" panose="020B0604020202020204" pitchFamily="34" charset="0"/>
                <a:ea typeface="MS Mincho" panose="02020609040205080304" pitchFamily="49" charset="-128"/>
                <a:cs typeface="Arial" panose="020B0604020202020204" pitchFamily="34" charset="0"/>
              </a:rPr>
              <a:t>Buscar reportes de mordeduras de perro o de perros u otros animales agresivos en la época en que el paciente fue mordido.</a:t>
            </a:r>
          </a:p>
          <a:p>
            <a:pPr marL="1257300" marR="0" lvl="2" indent="-342900">
              <a:lnSpc>
                <a:spcPct val="115000"/>
              </a:lnSpc>
              <a:spcBef>
                <a:spcPts val="0"/>
              </a:spcBef>
              <a:spcAft>
                <a:spcPts val="0"/>
              </a:spcAft>
              <a:buFont typeface="Arial" panose="020B0604020202020204" pitchFamily="34" charset="0"/>
              <a:buChar char="•"/>
            </a:pPr>
            <a:r>
              <a:rPr lang="es-ES" sz="1200" b="1" i="1" noProof="0" dirty="0">
                <a:effectLst/>
                <a:latin typeface="Arial" panose="020B0604020202020204" pitchFamily="34" charset="0"/>
                <a:ea typeface="MS Mincho" panose="02020609040205080304" pitchFamily="49" charset="-128"/>
                <a:cs typeface="Arial" panose="020B0604020202020204" pitchFamily="34" charset="0"/>
              </a:rPr>
              <a:t>Determinar si se practicó la eutanasia a algún perro en ese momento y si se realizó algún seguimiento de los contactos.</a:t>
            </a: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endParaRPr lang="es-ES" sz="1200" b="1" i="1" noProof="0" dirty="0">
              <a:effectLst/>
              <a:latin typeface="Arial" panose="020B0604020202020204" pitchFamily="34" charset="0"/>
              <a:ea typeface="MS Mincho" panose="02020609040205080304" pitchFamily="49" charset="-128"/>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MS Mincho" panose="02020609040205080304" pitchFamily="49" charset="-128"/>
                <a:cs typeface="Arial" panose="020B0604020202020204" pitchFamily="34" charset="0"/>
              </a:rPr>
              <a:t>Consultar con funcionarios locales de la comunidad - observación de animales enfermos/fallecidos durante el periodo de incubación </a:t>
            </a: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endParaRPr lang="es-ES" sz="1200" b="1" i="1" noProof="0" dirty="0">
              <a:effectLst/>
              <a:latin typeface="Arial" panose="020B0604020202020204" pitchFamily="34" charset="0"/>
              <a:ea typeface="MS Mincho" panose="02020609040205080304" pitchFamily="49" charset="-128"/>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MS Mincho" panose="02020609040205080304" pitchFamily="49" charset="-128"/>
                <a:cs typeface="Arial" panose="020B0604020202020204" pitchFamily="34" charset="0"/>
              </a:rPr>
              <a:t>Si el paciente informó de una mordedura, hacer un seguimiento con los propietarios del animal</a:t>
            </a: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1200"/>
              </a:spcAft>
              <a:buFont typeface="Courier New" panose="02070309020205020404" pitchFamily="49" charset="0"/>
              <a:buChar char="o"/>
            </a:pPr>
            <a:endParaRPr lang="es-ES" sz="1200" b="1" i="1" noProof="0" dirty="0">
              <a:effectLst/>
              <a:latin typeface="Arial" panose="020B0604020202020204" pitchFamily="34" charset="0"/>
              <a:ea typeface="MS Mincho" panose="02020609040205080304" pitchFamily="49" charset="-128"/>
              <a:cs typeface="Arial" panose="020B0604020202020204" pitchFamily="34" charset="0"/>
            </a:endParaRPr>
          </a:p>
          <a:p>
            <a:pPr marL="800100" marR="0" lvl="1" indent="-342900">
              <a:lnSpc>
                <a:spcPct val="115000"/>
              </a:lnSpc>
              <a:spcBef>
                <a:spcPts val="0"/>
              </a:spcBef>
              <a:spcAft>
                <a:spcPts val="1200"/>
              </a:spcAft>
              <a:buFont typeface="Courier New" panose="02070309020205020404" pitchFamily="49" charset="0"/>
              <a:buChar char="o"/>
            </a:pPr>
            <a:r>
              <a:rPr lang="es-ES" sz="1200" b="1" i="1" noProof="0" dirty="0">
                <a:effectLst/>
                <a:latin typeface="Arial" panose="020B0604020202020204" pitchFamily="34" charset="0"/>
                <a:ea typeface="MS Mincho" panose="02020609040205080304" pitchFamily="49" charset="-128"/>
                <a:cs typeface="Arial" panose="020B0604020202020204" pitchFamily="34" charset="0"/>
              </a:rPr>
              <a:t>Evaluar la propiedad de los perros y el estado de vacunación en el distrito</a:t>
            </a: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56</a:t>
            </a:fld>
            <a:endParaRPr lang="en-US" altLang="en-US"/>
          </a:p>
        </p:txBody>
      </p:sp>
    </p:spTree>
    <p:extLst>
      <p:ext uri="{BB962C8B-B14F-4D97-AF65-F5344CB8AC3E}">
        <p14:creationId xmlns:p14="http://schemas.microsoft.com/office/powerpoint/2010/main" val="33533324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pt-BR"/>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s-MX" b="1" i="1" dirty="0"/>
              <a:t>A medida que recorra el aula, vaya alternando entre pedir a los grupos o a las personas individuales que compartan sus respuestas</a:t>
            </a:r>
            <a:r>
              <a:rPr lang="es-ES" sz="1200" b="1" i="1" noProof="0" dirty="0">
                <a:effectLst/>
                <a:latin typeface="Arial" panose="020B0604020202020204" pitchFamily="34" charset="0"/>
                <a:cs typeface="Arial" panose="020B0604020202020204" pitchFamily="34" charset="0"/>
              </a:rPr>
              <a:t>. No se debe pedir a cada grupo o individuo que responda a cada pregunta por falta de tiempo. Será importante gestionar el número de respuestas permitidas para respetar los límites de tiempo adecuados a este ejercicio.</a:t>
            </a:r>
          </a:p>
          <a:p>
            <a:pPr marL="0" marR="0">
              <a:spcBef>
                <a:spcPts val="1200"/>
              </a:spcBef>
              <a:spcAft>
                <a:spcPts val="600"/>
              </a:spcAft>
            </a:pPr>
            <a:endParaRPr lang="es-ES" sz="1200" b="1" noProof="0" dirty="0">
              <a:effectLst/>
              <a:latin typeface="Arial Bold" panose="020B0704020202020204" pitchFamily="34" charset="0"/>
            </a:endParaRPr>
          </a:p>
          <a:p>
            <a:pPr marL="171450" indent="-171450">
              <a:buFont typeface="Wingdings" panose="05000000000000000000" pitchFamily="2" charset="2"/>
              <a:buChar char="§"/>
            </a:pPr>
            <a:r>
              <a:rPr lang="es-ES" b="1" i="1" noProof="0" dirty="0">
                <a:latin typeface="Arial" panose="020B0604020202020204" pitchFamily="34" charset="0"/>
                <a:cs typeface="Arial" panose="020B0604020202020204" pitchFamily="34" charset="0"/>
              </a:rPr>
              <a:t>Posibles respuestas: </a:t>
            </a:r>
          </a:p>
          <a:p>
            <a:pPr marL="800100" marR="0" lvl="1" indent="-34290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Identificadores personales: nombre, dirección, teléfono, número de identificación</a:t>
            </a:r>
          </a:p>
          <a:p>
            <a:pPr marL="800100" marR="0" lvl="1" indent="-342900">
              <a:lnSpc>
                <a:spcPct val="115000"/>
              </a:lnSpc>
              <a:spcBef>
                <a:spcPts val="0"/>
              </a:spcBef>
              <a:spcAft>
                <a:spcPts val="0"/>
              </a:spcAft>
              <a:buFont typeface="Courier New" panose="02070309020205020404" pitchFamily="49" charset="0"/>
              <a:buChar char="o"/>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Datos demográficos: edad, sexo, etnia, número de personas en el hogar</a:t>
            </a:r>
          </a:p>
          <a:p>
            <a:pPr marL="800100" marR="0" lvl="1" indent="-342900">
              <a:lnSpc>
                <a:spcPct val="115000"/>
              </a:lnSpc>
              <a:spcBef>
                <a:spcPts val="0"/>
              </a:spcBef>
              <a:spcAft>
                <a:spcPts val="0"/>
              </a:spcAft>
              <a:buFont typeface="Courier New" panose="02070309020205020404" pitchFamily="49" charset="0"/>
              <a:buChar char="o"/>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Componentes clínicos: síntomas y fechas de inicio de los síntomas</a:t>
            </a:r>
          </a:p>
          <a:p>
            <a:pPr marL="1257300" marR="0" lvl="2" indent="-342900">
              <a:lnSpc>
                <a:spcPct val="115000"/>
              </a:lnSpc>
              <a:spcBef>
                <a:spcPts val="0"/>
              </a:spcBef>
              <a:spcAft>
                <a:spcPts val="0"/>
              </a:spcAft>
              <a:buFont typeface="Arial" panose="020B0604020202020204" pitchFamily="34" charset="0"/>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Visitas al médico o al centro de salud.</a:t>
            </a:r>
          </a:p>
          <a:p>
            <a:pPr marL="1257300" marR="0" lvl="2" indent="-342900">
              <a:lnSpc>
                <a:spcPct val="115000"/>
              </a:lnSpc>
              <a:spcBef>
                <a:spcPts val="0"/>
              </a:spcBef>
              <a:spcAft>
                <a:spcPts val="0"/>
              </a:spcAft>
              <a:buFont typeface="Arial" panose="020B0604020202020204" pitchFamily="34" charset="0"/>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Cualquier prueba o resultado de laboratorio.</a:t>
            </a:r>
          </a:p>
          <a:p>
            <a:pPr marL="1257300" marR="0" lvl="2" indent="-342900">
              <a:lnSpc>
                <a:spcPct val="115000"/>
              </a:lnSpc>
              <a:spcBef>
                <a:spcPts val="0"/>
              </a:spcBef>
              <a:spcAft>
                <a:spcPts val="0"/>
              </a:spcAft>
              <a:buFont typeface="Arial" panose="020B0604020202020204" pitchFamily="34" charset="0"/>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Contacto con personas o animales tras la aparición de los síntomas</a:t>
            </a:r>
          </a:p>
          <a:p>
            <a:pPr marL="1257300" marR="0" lvl="2" indent="-342900">
              <a:lnSpc>
                <a:spcPct val="115000"/>
              </a:lnSpc>
              <a:spcBef>
                <a:spcPts val="0"/>
              </a:spcBef>
              <a:spcAft>
                <a:spcPts val="0"/>
              </a:spcAft>
              <a:buFont typeface="Arial" panose="020B0604020202020204" pitchFamily="34" charset="0"/>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Preguntas sobre factores de riesgo: </a:t>
            </a:r>
          </a:p>
          <a:p>
            <a:pPr marL="1714500" marR="0" lvl="3" indent="-342900">
              <a:lnSpc>
                <a:spcPct val="115000"/>
              </a:lnSpc>
              <a:spcBef>
                <a:spcPts val="0"/>
              </a:spcBef>
              <a:spcAft>
                <a:spcPts val="0"/>
              </a:spcAft>
              <a:buFont typeface="Arial" panose="020B0604020202020204" pitchFamily="34" charset="0"/>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Historial de contacto con animales</a:t>
            </a:r>
          </a:p>
          <a:p>
            <a:pPr marL="1714500" marR="0" lvl="3" indent="-342900">
              <a:lnSpc>
                <a:spcPct val="115000"/>
              </a:lnSpc>
              <a:spcBef>
                <a:spcPts val="0"/>
              </a:spcBef>
              <a:spcAft>
                <a:spcPts val="0"/>
              </a:spcAft>
              <a:buFont typeface="Arial" panose="020B0604020202020204" pitchFamily="34" charset="0"/>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Historia de viajes</a:t>
            </a:r>
          </a:p>
          <a:p>
            <a:pPr marL="1714500" marR="0" lvl="3" indent="-342900">
              <a:lnSpc>
                <a:spcPct val="115000"/>
              </a:lnSpc>
              <a:spcBef>
                <a:spcPts val="0"/>
              </a:spcBef>
              <a:spcAft>
                <a:spcPts val="0"/>
              </a:spcAft>
              <a:buFont typeface="Arial" panose="020B0604020202020204" pitchFamily="34" charset="0"/>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Ocupación</a:t>
            </a:r>
            <a:endParaRPr lang="es-ES" b="1" i="1"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57</a:t>
            </a:fld>
            <a:endParaRPr lang="en-US" altLang="en-US"/>
          </a:p>
        </p:txBody>
      </p:sp>
    </p:spTree>
    <p:extLst>
      <p:ext uri="{BB962C8B-B14F-4D97-AF65-F5344CB8AC3E}">
        <p14:creationId xmlns:p14="http://schemas.microsoft.com/office/powerpoint/2010/main" val="30863219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pt-BR"/>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s-MX" b="1" i="1" dirty="0"/>
              <a:t>A medida que recorra el aula, vaya alternando entre pedir a los grupos o a las personas individuales que compartan sus respuestas</a:t>
            </a:r>
            <a:r>
              <a:rPr lang="es-ES" sz="1200" b="1" i="1" noProof="0" dirty="0">
                <a:effectLst/>
                <a:latin typeface="Arial" panose="020B0604020202020204" pitchFamily="34" charset="0"/>
                <a:cs typeface="Arial" panose="020B0604020202020204" pitchFamily="34" charset="0"/>
              </a:rPr>
              <a:t>. No se debe pedir a cada grupo o individuo que responda a cada pregunta por falta de tiempo. Será importante gestionar el número de respuestas permitidas para respetar los límites de tiempo adecuados a este ejercicio.</a:t>
            </a:r>
          </a:p>
          <a:p>
            <a:pPr marL="0" marR="0">
              <a:spcBef>
                <a:spcPts val="1200"/>
              </a:spcBef>
              <a:spcAft>
                <a:spcPts val="600"/>
              </a:spcAft>
            </a:pPr>
            <a:endParaRPr lang="es-ES" sz="1200" b="1" noProof="0" dirty="0">
              <a:effectLst/>
              <a:latin typeface="Arial Bold" panose="020B0704020202020204" pitchFamily="34" charset="0"/>
            </a:endParaRPr>
          </a:p>
          <a:p>
            <a:pPr marL="171450" indent="-171450">
              <a:buFont typeface="Wingdings" panose="05000000000000000000" pitchFamily="2" charset="2"/>
              <a:buChar char="§"/>
            </a:pPr>
            <a:r>
              <a:rPr lang="es-ES" sz="1200" b="1" i="1" noProof="0" dirty="0">
                <a:latin typeface="Arial" panose="020B0604020202020204" pitchFamily="34" charset="0"/>
                <a:cs typeface="Arial" panose="020B0604020202020204" pitchFamily="34" charset="0"/>
              </a:rPr>
              <a:t>Posibles respuestas: </a:t>
            </a:r>
          </a:p>
          <a:p>
            <a:pPr marL="742950" lvl="1" indent="-285750">
              <a:buFont typeface="Courier New" panose="02070309020205020404" pitchFamily="49" charset="0"/>
              <a:buChar char="o"/>
            </a:pPr>
            <a:r>
              <a:rPr lang="es-ES" sz="1200" b="1" i="1" noProof="0" dirty="0">
                <a:effectLst/>
                <a:latin typeface="Arial" panose="020B0604020202020204" pitchFamily="34" charset="0"/>
                <a:ea typeface="MS Mincho" panose="02020609040205080304" pitchFamily="49" charset="-128"/>
                <a:cs typeface="Arial" panose="020B0604020202020204" pitchFamily="34" charset="0"/>
              </a:rPr>
              <a:t>Especie</a:t>
            </a:r>
          </a:p>
          <a:p>
            <a:pPr marL="742950" lvl="1" indent="-285750">
              <a:buFont typeface="Courier New" panose="02070309020205020404" pitchFamily="49" charset="0"/>
              <a:buChar char="o"/>
            </a:pPr>
            <a:r>
              <a:rPr lang="es-ES" sz="1200" b="1" i="1" noProof="0" dirty="0">
                <a:effectLst/>
                <a:latin typeface="Arial" panose="020B0604020202020204" pitchFamily="34" charset="0"/>
                <a:ea typeface="MS Mincho" panose="02020609040205080304" pitchFamily="49" charset="-128"/>
                <a:cs typeface="Arial" panose="020B0604020202020204" pitchFamily="34" charset="0"/>
              </a:rPr>
              <a:t>Raza</a:t>
            </a:r>
          </a:p>
          <a:p>
            <a:pPr marL="742950" lvl="1" indent="-285750">
              <a:buFont typeface="Courier New" panose="02070309020205020404" pitchFamily="49" charset="0"/>
              <a:buChar char="o"/>
            </a:pPr>
            <a:r>
              <a:rPr lang="es-ES" sz="1200" b="1" i="1" noProof="0" dirty="0">
                <a:effectLst/>
                <a:latin typeface="Arial" panose="020B0604020202020204" pitchFamily="34" charset="0"/>
                <a:ea typeface="MS Mincho" panose="02020609040205080304" pitchFamily="49" charset="-128"/>
                <a:cs typeface="Arial" panose="020B0604020202020204" pitchFamily="34" charset="0"/>
              </a:rPr>
              <a:t>Edad</a:t>
            </a:r>
          </a:p>
          <a:p>
            <a:pPr marL="742950" lvl="1" indent="-285750">
              <a:buFont typeface="Courier New" panose="02070309020205020404" pitchFamily="49" charset="0"/>
              <a:buChar char="o"/>
            </a:pPr>
            <a:r>
              <a:rPr lang="es-ES" sz="1200" b="1" i="1" noProof="0" dirty="0">
                <a:effectLst/>
                <a:latin typeface="Arial" panose="020B0604020202020204" pitchFamily="34" charset="0"/>
                <a:ea typeface="MS Mincho" panose="02020609040205080304" pitchFamily="49" charset="-128"/>
                <a:cs typeface="Arial" panose="020B0604020202020204" pitchFamily="34" charset="0"/>
              </a:rPr>
              <a:t>Sexo</a:t>
            </a:r>
          </a:p>
          <a:p>
            <a:pPr marL="742950" lvl="1" indent="-285750">
              <a:buFont typeface="Courier New" panose="02070309020205020404" pitchFamily="49" charset="0"/>
              <a:buChar char="o"/>
            </a:pPr>
            <a:r>
              <a:rPr lang="es-ES" sz="1200" b="1" i="1" noProof="0" dirty="0">
                <a:effectLst/>
                <a:latin typeface="Arial" panose="020B0604020202020204" pitchFamily="34" charset="0"/>
                <a:ea typeface="MS Mincho" panose="02020609040205080304" pitchFamily="49" charset="-128"/>
                <a:cs typeface="Arial" panose="020B0604020202020204" pitchFamily="34" charset="0"/>
              </a:rPr>
              <a:t>Síntomas</a:t>
            </a:r>
          </a:p>
          <a:p>
            <a:pPr marL="742950" lvl="1" indent="-285750">
              <a:buFont typeface="Courier New" panose="02070309020205020404" pitchFamily="49" charset="0"/>
              <a:buChar char="o"/>
            </a:pPr>
            <a:r>
              <a:rPr lang="es-ES" sz="1200" b="1" i="1" noProof="0" dirty="0">
                <a:effectLst/>
                <a:latin typeface="Arial" panose="020B0604020202020204" pitchFamily="34" charset="0"/>
                <a:ea typeface="MS Mincho" panose="02020609040205080304" pitchFamily="49" charset="-128"/>
                <a:cs typeface="Arial" panose="020B0604020202020204" pitchFamily="34" charset="0"/>
              </a:rPr>
              <a:t>Fecha de inicio de los síntomas</a:t>
            </a:r>
          </a:p>
          <a:p>
            <a:pPr marL="742950" lvl="1" indent="-285750">
              <a:buFont typeface="Courier New" panose="02070309020205020404" pitchFamily="49" charset="0"/>
              <a:buChar char="o"/>
            </a:pPr>
            <a:r>
              <a:rPr lang="es-ES" sz="1200" b="1" i="1" noProof="0" dirty="0">
                <a:effectLst/>
                <a:latin typeface="Arial" panose="020B0604020202020204" pitchFamily="34" charset="0"/>
                <a:ea typeface="MS Mincho" panose="02020609040205080304" pitchFamily="49" charset="-128"/>
                <a:cs typeface="Arial" panose="020B0604020202020204" pitchFamily="34" charset="0"/>
              </a:rPr>
              <a:t>Ubicación</a:t>
            </a:r>
          </a:p>
          <a:p>
            <a:pPr marL="742950" lvl="1" indent="-285750">
              <a:buFont typeface="Courier New" panose="02070309020205020404" pitchFamily="49" charset="0"/>
              <a:buChar char="o"/>
            </a:pPr>
            <a:r>
              <a:rPr lang="es-ES" sz="1200" b="1" i="1" noProof="0" dirty="0">
                <a:effectLst/>
                <a:latin typeface="Arial" panose="020B0604020202020204" pitchFamily="34" charset="0"/>
                <a:ea typeface="MS Mincho" panose="02020609040205080304" pitchFamily="49" charset="-128"/>
                <a:cs typeface="Arial" panose="020B0604020202020204" pitchFamily="34" charset="0"/>
              </a:rPr>
              <a:t>Estado de la propiedad</a:t>
            </a:r>
          </a:p>
          <a:p>
            <a:pPr marL="742950" lvl="1" indent="-285750">
              <a:buFont typeface="Courier New" panose="02070309020205020404" pitchFamily="49" charset="0"/>
              <a:buChar char="o"/>
            </a:pPr>
            <a:r>
              <a:rPr lang="es-ES" sz="1200" b="1" i="1" noProof="0" dirty="0">
                <a:effectLst/>
                <a:latin typeface="Arial" panose="020B0604020202020204" pitchFamily="34" charset="0"/>
                <a:ea typeface="MS Mincho" panose="02020609040205080304" pitchFamily="49" charset="-128"/>
                <a:cs typeface="Arial" panose="020B0604020202020204" pitchFamily="34" charset="0"/>
              </a:rPr>
              <a:t>Estado de vacunación</a:t>
            </a:r>
          </a:p>
          <a:p>
            <a:pPr marL="742950" lvl="1" indent="-285750">
              <a:buFont typeface="Courier New" panose="02070309020205020404" pitchFamily="49" charset="0"/>
              <a:buChar char="o"/>
            </a:pPr>
            <a:r>
              <a:rPr lang="es-ES" sz="1200" b="1" i="1" noProof="0" dirty="0">
                <a:effectLst/>
                <a:latin typeface="Arial" panose="020B0604020202020204" pitchFamily="34" charset="0"/>
                <a:ea typeface="MS Mincho" panose="02020609040205080304" pitchFamily="49" charset="-128"/>
                <a:cs typeface="Arial" panose="020B0604020202020204" pitchFamily="34" charset="0"/>
              </a:rPr>
              <a:t>Resultados de las pruebas de laboratorio</a:t>
            </a: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58</a:t>
            </a:fld>
            <a:endParaRPr lang="en-US" altLang="en-US"/>
          </a:p>
        </p:txBody>
      </p:sp>
    </p:spTree>
    <p:extLst>
      <p:ext uri="{BB962C8B-B14F-4D97-AF65-F5344CB8AC3E}">
        <p14:creationId xmlns:p14="http://schemas.microsoft.com/office/powerpoint/2010/main" val="157608243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pt-BR"/>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s-MX" b="1" i="1" dirty="0"/>
              <a:t>A medida que recorra el aula, vaya alternando entre pedir a los grupos o a las personas individuales que compartan sus respuestas</a:t>
            </a:r>
            <a:r>
              <a:rPr lang="es-ES" sz="1200" b="1" i="1" noProof="0" dirty="0">
                <a:effectLst/>
                <a:latin typeface="Arial" panose="020B0604020202020204" pitchFamily="34" charset="0"/>
                <a:cs typeface="Arial" panose="020B0604020202020204" pitchFamily="34" charset="0"/>
              </a:rPr>
              <a:t>. No se debe pedir a cada grupo o individuo que responda a cada pregunta por falta de tiempo. Será importante gestionar el número de respuestas permitidas para respetar los límites de tiempo adecuados a este ejercicio.</a:t>
            </a:r>
          </a:p>
          <a:p>
            <a:pPr marL="0" marR="0">
              <a:spcBef>
                <a:spcPts val="1200"/>
              </a:spcBef>
              <a:spcAft>
                <a:spcPts val="600"/>
              </a:spcAft>
            </a:pPr>
            <a:endParaRPr lang="es-ES" sz="1200" b="1" noProof="0" dirty="0">
              <a:effectLst/>
              <a:latin typeface="Arial Bold" panose="020B0704020202020204" pitchFamily="34" charset="0"/>
            </a:endParaRPr>
          </a:p>
          <a:p>
            <a:pPr marL="171450" indent="-171450">
              <a:buFont typeface="Wingdings" panose="05000000000000000000" pitchFamily="2" charset="2"/>
              <a:buChar char="§"/>
            </a:pPr>
            <a:r>
              <a:rPr lang="es-ES" b="1" i="1" noProof="0" dirty="0">
                <a:latin typeface="Arial" panose="020B0604020202020204" pitchFamily="34" charset="0"/>
                <a:cs typeface="Arial" panose="020B0604020202020204" pitchFamily="34" charset="0"/>
              </a:rPr>
              <a:t>Posibles respuestas: </a:t>
            </a:r>
          </a:p>
          <a:p>
            <a:pPr marL="628650" marR="0" indent="-17145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Necesidad de identificar todos los casos y contactos para detener la transmisión</a:t>
            </a:r>
          </a:p>
          <a:p>
            <a:pPr marL="628650" marR="0" indent="-171450">
              <a:lnSpc>
                <a:spcPct val="115000"/>
              </a:lnSpc>
              <a:spcBef>
                <a:spcPts val="0"/>
              </a:spcBef>
              <a:spcAft>
                <a:spcPts val="0"/>
              </a:spcAft>
              <a:buFont typeface="Courier New" panose="02070309020205020404" pitchFamily="49" charset="0"/>
              <a:buChar char="o"/>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indent="-17145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Documentar la extensión geográfica del brote y quiénes podrían seguir en riesgo (y dónde dirigir las medidas de intervención).</a:t>
            </a:r>
          </a:p>
          <a:p>
            <a:pPr marL="628650" marR="0" indent="-171450">
              <a:lnSpc>
                <a:spcPct val="115000"/>
              </a:lnSpc>
              <a:spcBef>
                <a:spcPts val="0"/>
              </a:spcBef>
              <a:spcAft>
                <a:spcPts val="0"/>
              </a:spcAft>
              <a:buFont typeface="Courier New" panose="02070309020205020404" pitchFamily="49" charset="0"/>
              <a:buChar char="o"/>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indent="-17145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Determinar posibles exposiciones adicionales y factores de riesgo</a:t>
            </a:r>
          </a:p>
          <a:p>
            <a:pPr marL="628650" marR="0" indent="-171450">
              <a:lnSpc>
                <a:spcPct val="115000"/>
              </a:lnSpc>
              <a:spcBef>
                <a:spcPts val="0"/>
              </a:spcBef>
              <a:spcAft>
                <a:spcPts val="0"/>
              </a:spcAft>
              <a:buFont typeface="Courier New" panose="02070309020205020404" pitchFamily="49" charset="0"/>
              <a:buChar char="o"/>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indent="-17145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Dependiendo de la enfermedad,</a:t>
            </a:r>
          </a:p>
          <a:p>
            <a:pPr marL="1085850" marR="0" lvl="1" indent="-171450">
              <a:lnSpc>
                <a:spcPct val="115000"/>
              </a:lnSpc>
              <a:spcBef>
                <a:spcPts val="0"/>
              </a:spcBef>
              <a:spcAft>
                <a:spcPts val="0"/>
              </a:spcAft>
              <a:buFont typeface="Arial" panose="020B0604020202020204" pitchFamily="34" charset="0"/>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Si se dispone de tratamiento, identificar casos adicionales para proporcionar tratamiento</a:t>
            </a:r>
          </a:p>
          <a:p>
            <a:pPr marL="1085850" marR="0" lvl="1" indent="-171450">
              <a:lnSpc>
                <a:spcPct val="115000"/>
              </a:lnSpc>
              <a:spcBef>
                <a:spcPts val="0"/>
              </a:spcBef>
              <a:spcAft>
                <a:spcPts val="0"/>
              </a:spcAft>
              <a:buFont typeface="Arial" panose="020B0604020202020204" pitchFamily="34" charset="0"/>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Si se pueden prevenir con vacunas, identificar poblaciones adicionales que necesiten recibirlas. </a:t>
            </a:r>
          </a:p>
          <a:p>
            <a:pPr marL="1085850" marR="0" lvl="1" indent="-171450">
              <a:lnSpc>
                <a:spcPct val="115000"/>
              </a:lnSpc>
              <a:spcBef>
                <a:spcPts val="0"/>
              </a:spcBef>
              <a:spcAft>
                <a:spcPts val="0"/>
              </a:spcAft>
              <a:buFont typeface="Arial" panose="020B0604020202020204" pitchFamily="34" charset="0"/>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Si se propaga de persona a persona (por ejemplo, </a:t>
            </a:r>
            <a:r>
              <a:rPr lang="es-MX" sz="1200" b="1" i="1" noProof="0" dirty="0">
                <a:effectLst/>
                <a:latin typeface="Arial" panose="020B0604020202020204" pitchFamily="34" charset="0"/>
                <a:ea typeface="Times New Roman" panose="02020603050405020304" pitchFamily="18" charset="0"/>
                <a:cs typeface="Arial" panose="020B0604020202020204" pitchFamily="34" charset="0"/>
              </a:rPr>
              <a:t>el Ébola), identificar todos los casos para</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rastrear los contactos.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59</a:t>
            </a:fld>
            <a:endParaRPr lang="en-US" altLang="en-US"/>
          </a:p>
        </p:txBody>
      </p:sp>
    </p:spTree>
    <p:extLst>
      <p:ext uri="{BB962C8B-B14F-4D97-AF65-F5344CB8AC3E}">
        <p14:creationId xmlns:p14="http://schemas.microsoft.com/office/powerpoint/2010/main" val="1612704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b="0" u="none" noProof="0" dirty="0">
                <a:solidFill>
                  <a:srgbClr val="FF0000"/>
                </a:solidFill>
                <a:latin typeface="Arial" panose="020B0604020202020204" pitchFamily="34" charset="0"/>
                <a:ea typeface="Calibri"/>
                <a:cs typeface="Arial" panose="020B0604020202020204" pitchFamily="34" charset="0"/>
                <a:sym typeface="Calibri"/>
              </a:rPr>
              <a:t>¡Todas las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investigaciones de campo son un trabajo de equipo! Una de las primeras tareas para preparar el trabajo de campo es reunir al equipo de investigación.  Tenga en cuenta que algunos países tienen un plan de respuesta rápida establecido, y algunos cuentan con un equipo de respuesta rápida, pero en otros puede ser necesario reunir un nuevo equipo cada vez. </a:t>
            </a: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v"/>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Obtenga algunas respuestas para cada una de las preguntas </a:t>
            </a:r>
          </a:p>
          <a:p>
            <a:pPr marL="0" marR="0" indent="0">
              <a:lnSpc>
                <a:spcPct val="115000"/>
              </a:lnSpc>
              <a:spcBef>
                <a:spcPts val="0"/>
              </a:spcBef>
              <a:spcAft>
                <a:spcPts val="1200"/>
              </a:spcAft>
              <a:buFont typeface="Wingdings" panose="05000000000000000000" pitchFamily="2" charset="2"/>
              <a:buNone/>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tipos de profesionales de la salud pública podrían formar parte de un equipo de investigación de brotes?</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MX" sz="1200" i="1" noProof="0" dirty="0">
                <a:effectLst/>
                <a:latin typeface="Arial" panose="020B0604020202020204" pitchFamily="34" charset="0"/>
                <a:ea typeface="Times New Roman" panose="02020603050405020304" pitchFamily="18" charset="0"/>
                <a:cs typeface="Arial" panose="020B0604020202020204" pitchFamily="34" charset="0"/>
              </a:rPr>
              <a:t>epidemiólogos, veterinarios, especialistas en medio ambiente, expertos en control de vectores, especialistas en comunicación</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de riesgos, virólogos y especialistas en laboratorio.</a:t>
            </a:r>
          </a:p>
          <a:p>
            <a:pPr marL="0" marR="0" indent="0">
              <a:lnSpc>
                <a:spcPct val="115000"/>
              </a:lnSpc>
              <a:spcBef>
                <a:spcPts val="0"/>
              </a:spcBef>
              <a:spcAft>
                <a:spcPts val="1200"/>
              </a:spcAft>
              <a:buFont typeface="Wingdings" panose="05000000000000000000" pitchFamily="2" charset="2"/>
              <a:buNone/>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¿Qué ministerios podrían participar en un brote?</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Depende del brote. Suele incluir al Ministerio de Sanidad. Podría incluir otros ministerios, como el de Agricultura, el de Medio Ambiente, etc. </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a:t>
            </a:fld>
            <a:endParaRPr lang="en-US" altLang="en-US"/>
          </a:p>
        </p:txBody>
      </p:sp>
    </p:spTree>
    <p:extLst>
      <p:ext uri="{BB962C8B-B14F-4D97-AF65-F5344CB8AC3E}">
        <p14:creationId xmlns:p14="http://schemas.microsoft.com/office/powerpoint/2010/main" val="142584798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pt-BR"/>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s-MX" b="1" i="1" dirty="0"/>
              <a:t>A medida que recorra el aula, vaya alternando entre pedir a los grupos o a las personas individuales que compartan sus respuestas</a:t>
            </a:r>
            <a:r>
              <a:rPr lang="es-ES" sz="1200" b="1" i="1" noProof="0" dirty="0">
                <a:effectLst/>
                <a:latin typeface="Arial" panose="020B0604020202020204" pitchFamily="34" charset="0"/>
                <a:cs typeface="Arial" panose="020B0604020202020204" pitchFamily="34" charset="0"/>
              </a:rPr>
              <a:t>. No se debe pedir a cada grupo o individuo que responda a cada pregunta por falta de tiempo. Será importante gestionar el número de respuestas permitidas para respetar los límites de tiempo adecuados a este ejercicio.</a:t>
            </a:r>
          </a:p>
          <a:p>
            <a:pPr marL="0" marR="0">
              <a:spcBef>
                <a:spcPts val="1200"/>
              </a:spcBef>
              <a:spcAft>
                <a:spcPts val="600"/>
              </a:spcAft>
            </a:pPr>
            <a:endParaRPr lang="es-ES" sz="1200" b="1" noProof="0" dirty="0">
              <a:effectLst/>
              <a:latin typeface="Arial Bold" panose="020B0704020202020204" pitchFamily="34" charset="0"/>
            </a:endParaRPr>
          </a:p>
          <a:p>
            <a:pPr marL="171450" indent="-171450">
              <a:buFont typeface="Wingdings" panose="05000000000000000000" pitchFamily="2" charset="2"/>
              <a:buChar char="§"/>
            </a:pPr>
            <a:r>
              <a:rPr lang="es-ES" b="1" i="1" noProof="0" dirty="0">
                <a:latin typeface="Arial" panose="020B0604020202020204" pitchFamily="34" charset="0"/>
                <a:cs typeface="Arial" panose="020B0604020202020204" pitchFamily="34" charset="0"/>
              </a:rPr>
              <a:t>Posibles respuestas: </a:t>
            </a:r>
          </a:p>
          <a:p>
            <a:pPr marL="628650" marR="0" lvl="1" indent="-17145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Durante la investigación: </a:t>
            </a:r>
          </a:p>
          <a:p>
            <a:pPr marL="1085850" marR="0" lvl="2" indent="-171450">
              <a:lnSpc>
                <a:spcPct val="115000"/>
              </a:lnSpc>
              <a:spcBef>
                <a:spcPts val="0"/>
              </a:spcBef>
              <a:spcAft>
                <a:spcPts val="0"/>
              </a:spcAft>
              <a:buFont typeface="Arial" panose="020B0604020202020204" pitchFamily="34" charset="0"/>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Comunicación/actualización diaria</a:t>
            </a:r>
          </a:p>
          <a:p>
            <a:pPr marL="1085850" marR="0" lvl="2" indent="-171450">
              <a:lnSpc>
                <a:spcPct val="115000"/>
              </a:lnSpc>
              <a:spcBef>
                <a:spcPts val="0"/>
              </a:spcBef>
              <a:spcAft>
                <a:spcPts val="0"/>
              </a:spcAft>
              <a:buFont typeface="Arial" panose="020B0604020202020204" pitchFamily="34" charset="0"/>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Informe de todo el equipo al final de la investigación</a:t>
            </a:r>
          </a:p>
          <a:p>
            <a:pPr marL="628650" marR="0" lvl="1" indent="-171450">
              <a:lnSpc>
                <a:spcPct val="115000"/>
              </a:lnSpc>
              <a:spcBef>
                <a:spcPts val="0"/>
              </a:spcBef>
              <a:spcAft>
                <a:spcPts val="0"/>
              </a:spcAft>
              <a:buFont typeface="Courier New" panose="02070309020205020404" pitchFamily="49" charset="0"/>
              <a:buChar char="o"/>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Durante la vigilancia rutinaria:</a:t>
            </a:r>
          </a:p>
          <a:p>
            <a:pPr marL="1085850" marR="0" lvl="2" indent="-171450">
              <a:lnSpc>
                <a:spcPct val="115000"/>
              </a:lnSpc>
              <a:spcBef>
                <a:spcPts val="0"/>
              </a:spcBef>
              <a:spcAft>
                <a:spcPts val="0"/>
              </a:spcAft>
              <a:buFont typeface="Arial" panose="020B0604020202020204" pitchFamily="34" charset="0"/>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Informe conjunto  a nivel nacional</a:t>
            </a:r>
          </a:p>
          <a:p>
            <a:pPr marL="1085850" marR="0" lvl="2" indent="-171450">
              <a:lnSpc>
                <a:spcPct val="115000"/>
              </a:lnSpc>
              <a:spcBef>
                <a:spcPts val="0"/>
              </a:spcBef>
              <a:spcAft>
                <a:spcPts val="0"/>
              </a:spcAft>
              <a:buFont typeface="Arial" panose="020B0604020202020204" pitchFamily="34" charset="0"/>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Presentar los resultados en las reuniones regionales mensuales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60</a:t>
            </a:fld>
            <a:endParaRPr lang="en-US" altLang="en-US"/>
          </a:p>
        </p:txBody>
      </p:sp>
    </p:spTree>
    <p:extLst>
      <p:ext uri="{BB962C8B-B14F-4D97-AF65-F5344CB8AC3E}">
        <p14:creationId xmlns:p14="http://schemas.microsoft.com/office/powerpoint/2010/main" val="289547712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pt-BR"/>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s-ES" sz="1200" b="1" noProof="0" dirty="0">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s-MX" b="1" i="1" dirty="0"/>
              <a:t>A medida que recorra el aula, vaya alternando entre pedir a los grupos o a las personas individuales que compartan sus respuestas</a:t>
            </a:r>
            <a:r>
              <a:rPr lang="es-ES" sz="1200" b="1" i="1" noProof="0" dirty="0">
                <a:effectLst/>
                <a:latin typeface="Arial" panose="020B0604020202020204" pitchFamily="34" charset="0"/>
                <a:cs typeface="Arial" panose="020B0604020202020204" pitchFamily="34" charset="0"/>
              </a:rPr>
              <a:t>. No se debe pedir a cada grupo o individuo que responda a cada pregunta por falta de tiempo. Será importante gestionar el número de respuestas permitidas para respetar los límites de tiempo adecuados a este ejercicio.</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b="1" i="1" noProof="0" dirty="0">
                <a:latin typeface="Arial" panose="020B0604020202020204" pitchFamily="34" charset="0"/>
                <a:cs typeface="Arial" panose="020B0604020202020204" pitchFamily="34" charset="0"/>
              </a:rPr>
              <a:t>Posibles respuestas: </a:t>
            </a:r>
          </a:p>
          <a:p>
            <a:pPr marL="800100" marR="0" lvl="1" indent="-34290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Capacitar a los trabajadores sanitarios de la comunidad en la vigilancia y notificación de mordeduras de perro</a:t>
            </a:r>
          </a:p>
          <a:p>
            <a:pPr marL="800100" marR="0" lvl="1" indent="-342900">
              <a:lnSpc>
                <a:spcPct val="115000"/>
              </a:lnSpc>
              <a:spcBef>
                <a:spcPts val="0"/>
              </a:spcBef>
              <a:spcAft>
                <a:spcPts val="0"/>
              </a:spcAft>
              <a:buFont typeface="Courier New" panose="02070309020205020404" pitchFamily="49" charset="0"/>
              <a:buChar char="o"/>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Sensibilizar al personal de salud pública humana sobre la rabia, capacitar al personal en la vigilancia de las mordeduras de perro.</a:t>
            </a:r>
          </a:p>
          <a:p>
            <a:pPr marL="800100" marR="0" lvl="1" indent="-342900">
              <a:lnSpc>
                <a:spcPct val="115000"/>
              </a:lnSpc>
              <a:spcBef>
                <a:spcPts val="0"/>
              </a:spcBef>
              <a:spcAft>
                <a:spcPts val="0"/>
              </a:spcAft>
              <a:buFont typeface="Courier New" panose="02070309020205020404" pitchFamily="49" charset="0"/>
              <a:buChar char="o"/>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Sensibilizar a la comunidad sobre las mordeduras de perro y la rabia, por ejemplo, mediante programas de radio, etc. </a:t>
            </a:r>
          </a:p>
          <a:p>
            <a:pPr marL="800100" marR="0" lvl="1" indent="-342900">
              <a:lnSpc>
                <a:spcPct val="115000"/>
              </a:lnSpc>
              <a:spcBef>
                <a:spcPts val="0"/>
              </a:spcBef>
              <a:spcAft>
                <a:spcPts val="0"/>
              </a:spcAft>
              <a:buFont typeface="Courier New" panose="02070309020205020404" pitchFamily="49" charset="0"/>
              <a:buChar char="o"/>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Establecer un protocolo para la localización de contactos y el seguimiento de las personas y animales expuestos.</a:t>
            </a:r>
          </a:p>
          <a:p>
            <a:pPr marL="800100" marR="0" lvl="1" indent="-342900">
              <a:lnSpc>
                <a:spcPct val="115000"/>
              </a:lnSpc>
              <a:spcBef>
                <a:spcPts val="0"/>
              </a:spcBef>
              <a:spcAft>
                <a:spcPts val="0"/>
              </a:spcAft>
              <a:buFont typeface="Courier New" panose="02070309020205020404" pitchFamily="49" charset="0"/>
              <a:buChar char="o"/>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Subvencionar la vacuna antirrábica para la profilaxis posterior a la exposición</a:t>
            </a:r>
          </a:p>
          <a:p>
            <a:pPr marL="800100" marR="0" lvl="1" indent="-342900">
              <a:lnSpc>
                <a:spcPct val="115000"/>
              </a:lnSpc>
              <a:spcBef>
                <a:spcPts val="0"/>
              </a:spcBef>
              <a:spcAft>
                <a:spcPts val="0"/>
              </a:spcAft>
              <a:buFont typeface="Courier New" panose="02070309020205020404" pitchFamily="49" charset="0"/>
              <a:buChar char="o"/>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Fomentar la vacunación de los perros por parte de los propietarios</a:t>
            </a:r>
          </a:p>
          <a:p>
            <a:pPr marL="800100" marR="0" lvl="1" indent="-342900">
              <a:lnSpc>
                <a:spcPct val="115000"/>
              </a:lnSpc>
              <a:spcBef>
                <a:spcPts val="0"/>
              </a:spcBef>
              <a:spcAft>
                <a:spcPts val="1200"/>
              </a:spcAft>
              <a:buFont typeface="Courier New" panose="02070309020205020404" pitchFamily="49" charset="0"/>
              <a:buChar char="o"/>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1200"/>
              </a:spcAft>
              <a:buFont typeface="Courier New" panose="02070309020205020404" pitchFamily="49" charset="0"/>
              <a:buChar char="o"/>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Retirada sistemática de perros vagabundos/ callejeros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61</a:t>
            </a:fld>
            <a:endParaRPr lang="en-US" altLang="en-US"/>
          </a:p>
        </p:txBody>
      </p:sp>
    </p:spTree>
    <p:extLst>
      <p:ext uri="{BB962C8B-B14F-4D97-AF65-F5344CB8AC3E}">
        <p14:creationId xmlns:p14="http://schemas.microsoft.com/office/powerpoint/2010/main" val="99005896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Una vez que los investigadores han identificado los casos y disponen de datos básicos sobre ellos o a partir de ellos, pueden empezar a describirlos. </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62</a:t>
            </a:fld>
            <a:endParaRPr lang="en-US" altLang="en-US"/>
          </a:p>
        </p:txBody>
      </p:sp>
    </p:spTree>
    <p:extLst>
      <p:ext uri="{BB962C8B-B14F-4D97-AF65-F5344CB8AC3E}">
        <p14:creationId xmlns:p14="http://schemas.microsoft.com/office/powerpoint/2010/main" val="169771293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n-US" sz="1200" b="1" dirty="0" err="1">
                <a:effectLst/>
                <a:latin typeface="Arial" panose="020B0604020202020204" pitchFamily="34" charset="0"/>
                <a:cs typeface="Arial" panose="020B0604020202020204" pitchFamily="34" charset="0"/>
              </a:rPr>
              <a:t>Notas</a:t>
            </a:r>
            <a:r>
              <a:rPr lang="en-US" sz="1200" b="1" dirty="0">
                <a:effectLst/>
                <a:latin typeface="Arial" panose="020B0604020202020204" pitchFamily="34" charset="0"/>
                <a:cs typeface="Arial" panose="020B0604020202020204" pitchFamily="34" charset="0"/>
              </a:rPr>
              <a:t> del instructor: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n-US" sz="1200" b="1" u="sng" dirty="0">
                <a:latin typeface="Arial" panose="020B0604020202020204" pitchFamily="34" charset="0"/>
                <a:ea typeface="Calibri"/>
                <a:cs typeface="Arial" panose="020B0604020202020204" pitchFamily="34" charset="0"/>
                <a:sym typeface="Calibri"/>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A </a:t>
            </a:r>
            <a:r>
              <a:rPr lang="en-US" sz="1200" dirty="0" err="1">
                <a:effectLst/>
                <a:latin typeface="Arial" panose="020B0604020202020204" pitchFamily="34" charset="0"/>
                <a:ea typeface="Times New Roman" panose="02020603050405020304" pitchFamily="18" charset="0"/>
                <a:cs typeface="Arial" panose="020B0604020202020204" pitchFamily="34" charset="0"/>
              </a:rPr>
              <a:t>los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estudiantes</a:t>
            </a:r>
            <a:r>
              <a:rPr lang="en-US" sz="1200" dirty="0">
                <a:effectLst/>
                <a:latin typeface="Arial" panose="020B0604020202020204" pitchFamily="34" charset="0"/>
                <a:ea typeface="Times New Roman" panose="02020603050405020304" pitchFamily="18" charset="0"/>
                <a:cs typeface="Arial" panose="020B0604020202020204" pitchFamily="34" charset="0"/>
              </a:rPr>
              <a:t> de </a:t>
            </a:r>
            <a:r>
              <a:rPr lang="en-US" sz="1200" dirty="0" err="1">
                <a:effectLst/>
                <a:latin typeface="Arial" panose="020B0604020202020204" pitchFamily="34" charset="0"/>
                <a:ea typeface="Times New Roman" panose="02020603050405020304" pitchFamily="18" charset="0"/>
                <a:cs typeface="Arial" panose="020B0604020202020204" pitchFamily="34" charset="0"/>
              </a:rPr>
              <a:t>periodismo</a:t>
            </a:r>
            <a:r>
              <a:rPr lang="en-US" sz="1200" dirty="0">
                <a:effectLst/>
                <a:latin typeface="Arial" panose="020B0604020202020204" pitchFamily="34" charset="0"/>
                <a:ea typeface="Times New Roman" panose="02020603050405020304" pitchFamily="18" charset="0"/>
                <a:cs typeface="Arial" panose="020B0604020202020204" pitchFamily="34" charset="0"/>
              </a:rPr>
              <a:t> se les </a:t>
            </a:r>
            <a:r>
              <a:rPr lang="en-US" sz="1200" dirty="0" err="1">
                <a:effectLst/>
                <a:latin typeface="Arial" panose="020B0604020202020204" pitchFamily="34" charset="0"/>
                <a:ea typeface="Times New Roman" panose="02020603050405020304" pitchFamily="18" charset="0"/>
                <a:cs typeface="Arial" panose="020B0604020202020204" pitchFamily="34" charset="0"/>
              </a:rPr>
              <a:t>enseña</a:t>
            </a:r>
            <a:r>
              <a:rPr lang="en-US" sz="1200" dirty="0">
                <a:effectLst/>
                <a:latin typeface="Arial" panose="020B0604020202020204" pitchFamily="34" charset="0"/>
                <a:ea typeface="Times New Roman" panose="02020603050405020304" pitchFamily="18" charset="0"/>
                <a:cs typeface="Arial" panose="020B0604020202020204" pitchFamily="34" charset="0"/>
              </a:rPr>
              <a:t> a </a:t>
            </a:r>
            <a:r>
              <a:rPr lang="en-US" sz="1200" dirty="0" err="1">
                <a:effectLst/>
                <a:latin typeface="Arial" panose="020B0604020202020204" pitchFamily="34" charset="0"/>
                <a:ea typeface="Times New Roman" panose="02020603050405020304" pitchFamily="18" charset="0"/>
                <a:cs typeface="Arial" panose="020B0604020202020204" pitchFamily="34" charset="0"/>
              </a:rPr>
              <a:t>abordar</a:t>
            </a:r>
            <a:r>
              <a:rPr lang="en-US" sz="1200" dirty="0">
                <a:effectLst/>
                <a:latin typeface="Arial" panose="020B0604020202020204" pitchFamily="34" charset="0"/>
                <a:ea typeface="Times New Roman" panose="02020603050405020304" pitchFamily="18" charset="0"/>
                <a:cs typeface="Arial" panose="020B0604020202020204" pitchFamily="34" charset="0"/>
              </a:rPr>
              <a:t> las Cinco </a:t>
            </a:r>
            <a:r>
              <a:rPr lang="en-US" sz="1200" dirty="0" err="1">
                <a:effectLst/>
                <a:latin typeface="Arial" panose="020B0604020202020204" pitchFamily="34" charset="0"/>
                <a:ea typeface="Times New Roman" panose="02020603050405020304" pitchFamily="18" charset="0"/>
                <a:cs typeface="Arial" panose="020B0604020202020204" pitchFamily="34" charset="0"/>
              </a:rPr>
              <a:t>preguntas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cuando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escriben</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artículos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periodísticos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sobre</a:t>
            </a:r>
            <a:r>
              <a:rPr lang="en-US" sz="1200" dirty="0">
                <a:effectLst/>
                <a:latin typeface="Arial" panose="020B0604020202020204" pitchFamily="34" charset="0"/>
                <a:ea typeface="Times New Roman" panose="02020603050405020304" pitchFamily="18" charset="0"/>
                <a:cs typeface="Arial" panose="020B0604020202020204" pitchFamily="34" charset="0"/>
              </a:rPr>
              <a:t> un </a:t>
            </a:r>
            <a:r>
              <a:rPr lang="en-US" sz="1200" dirty="0" err="1">
                <a:effectLst/>
                <a:latin typeface="Arial" panose="020B0604020202020204" pitchFamily="34" charset="0"/>
                <a:ea typeface="Times New Roman" panose="02020603050405020304" pitchFamily="18" charset="0"/>
                <a:cs typeface="Arial" panose="020B0604020202020204" pitchFamily="34" charset="0"/>
              </a:rPr>
              <a:t>acontecimiento</a:t>
            </a:r>
            <a:r>
              <a:rPr lang="en-US" sz="1200" dirty="0">
                <a:effectLst/>
                <a:latin typeface="Arial" panose="020B0604020202020204" pitchFamily="34" charset="0"/>
                <a:ea typeface="Times New Roman" panose="02020603050405020304" pitchFamily="18" charset="0"/>
                <a:cs typeface="Arial" panose="020B0604020202020204" pitchFamily="34" charset="0"/>
              </a:rPr>
              <a:t>.  Los </a:t>
            </a:r>
            <a:r>
              <a:rPr lang="en-US" sz="1200" dirty="0" err="1">
                <a:effectLst/>
                <a:latin typeface="Arial" panose="020B0604020202020204" pitchFamily="34" charset="0"/>
                <a:ea typeface="Times New Roman" panose="02020603050405020304" pitchFamily="18" charset="0"/>
                <a:cs typeface="Arial" panose="020B0604020202020204" pitchFamily="34" charset="0"/>
              </a:rPr>
              <a:t>epidemiólogos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utilizan</a:t>
            </a:r>
            <a:r>
              <a:rPr lang="en-US" sz="1200" dirty="0">
                <a:effectLst/>
                <a:latin typeface="Arial" panose="020B0604020202020204" pitchFamily="34" charset="0"/>
                <a:ea typeface="Times New Roman" panose="02020603050405020304" pitchFamily="18" charset="0"/>
                <a:cs typeface="Arial" panose="020B0604020202020204" pitchFamily="34" charset="0"/>
              </a:rPr>
              <a:t> las </a:t>
            </a:r>
            <a:r>
              <a:rPr lang="en-US" sz="1200" dirty="0" err="1">
                <a:effectLst/>
                <a:latin typeface="Arial" panose="020B0604020202020204" pitchFamily="34" charset="0"/>
                <a:ea typeface="Times New Roman" panose="02020603050405020304" pitchFamily="18" charset="0"/>
                <a:cs typeface="Arial" panose="020B0604020202020204" pitchFamily="34" charset="0"/>
              </a:rPr>
              <a:t>mismas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cinco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preguntas</a:t>
            </a:r>
            <a:r>
              <a:rPr lang="en-US" sz="1200" dirty="0">
                <a:effectLst/>
                <a:latin typeface="Arial" panose="020B0604020202020204" pitchFamily="34" charset="0"/>
                <a:ea typeface="Times New Roman" panose="02020603050405020304" pitchFamily="18" charset="0"/>
                <a:cs typeface="Arial" panose="020B0604020202020204" pitchFamily="34" charset="0"/>
              </a:rPr>
              <a:t> para </a:t>
            </a:r>
            <a:r>
              <a:rPr lang="en-US" sz="1200" dirty="0" err="1">
                <a:effectLst/>
                <a:latin typeface="Arial" panose="020B0604020202020204" pitchFamily="34" charset="0"/>
                <a:ea typeface="Times New Roman" panose="02020603050405020304" pitchFamily="18" charset="0"/>
                <a:cs typeface="Arial" panose="020B0604020202020204" pitchFamily="34" charset="0"/>
              </a:rPr>
              <a:t>describir</a:t>
            </a:r>
            <a:r>
              <a:rPr lang="en-US" sz="1200" dirty="0">
                <a:effectLst/>
                <a:latin typeface="Arial" panose="020B0604020202020204" pitchFamily="34" charset="0"/>
                <a:ea typeface="Times New Roman" panose="02020603050405020304" pitchFamily="18" charset="0"/>
                <a:cs typeface="Arial" panose="020B0604020202020204" pitchFamily="34" charset="0"/>
              </a:rPr>
              <a:t> un </a:t>
            </a:r>
            <a:r>
              <a:rPr lang="en-US" sz="1200" dirty="0" err="1">
                <a:effectLst/>
                <a:latin typeface="Arial" panose="020B0604020202020204" pitchFamily="34" charset="0"/>
                <a:ea typeface="Times New Roman" panose="02020603050405020304" pitchFamily="18" charset="0"/>
                <a:cs typeface="Arial" panose="020B0604020202020204" pitchFamily="34" charset="0"/>
              </a:rPr>
              <a:t>acontecimiento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epidemiológico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pero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los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epidemiólogos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utilizan</a:t>
            </a:r>
            <a:r>
              <a:rPr lang="en-US" sz="1200" dirty="0">
                <a:effectLst/>
                <a:latin typeface="Arial" panose="020B0604020202020204" pitchFamily="34" charset="0"/>
                <a:ea typeface="Times New Roman" panose="02020603050405020304" pitchFamily="18" charset="0"/>
                <a:cs typeface="Arial" panose="020B0604020202020204" pitchFamily="34" charset="0"/>
              </a:rPr>
              <a:t> palabras </a:t>
            </a:r>
            <a:r>
              <a:rPr lang="en-US" sz="1200" dirty="0" err="1">
                <a:effectLst/>
                <a:latin typeface="Arial" panose="020B0604020202020204" pitchFamily="34" charset="0"/>
                <a:ea typeface="Times New Roman" panose="02020603050405020304" pitchFamily="18" charset="0"/>
                <a:cs typeface="Arial" panose="020B0604020202020204" pitchFamily="34" charset="0"/>
              </a:rPr>
              <a:t>diferentes</a:t>
            </a:r>
            <a:r>
              <a:rPr lang="en-US" sz="1200" dirty="0">
                <a:effectLst/>
                <a:latin typeface="Arial" panose="020B0604020202020204" pitchFamily="34" charset="0"/>
                <a:ea typeface="Times New Roman" panose="02020603050405020304" pitchFamily="18" charset="0"/>
                <a:cs typeface="Arial" panose="020B0604020202020204" pitchFamily="34" charset="0"/>
              </a:rPr>
              <a:t> para </a:t>
            </a:r>
            <a:r>
              <a:rPr lang="en-US" sz="1200" dirty="0" err="1">
                <a:effectLst/>
                <a:latin typeface="Arial" panose="020B0604020202020204" pitchFamily="34" charset="0"/>
                <a:ea typeface="Times New Roman" panose="02020603050405020304" pitchFamily="18" charset="0"/>
                <a:cs typeface="Arial" panose="020B0604020202020204" pitchFamily="34" charset="0"/>
              </a:rPr>
              <a:t>describir</a:t>
            </a:r>
            <a:r>
              <a:rPr lang="en-US" sz="1200" dirty="0">
                <a:effectLst/>
                <a:latin typeface="Arial" panose="020B0604020202020204" pitchFamily="34" charset="0"/>
                <a:ea typeface="Times New Roman" panose="02020603050405020304" pitchFamily="18" charset="0"/>
                <a:cs typeface="Arial" panose="020B0604020202020204" pitchFamily="34" charset="0"/>
              </a:rPr>
              <a:t> las </a:t>
            </a:r>
            <a:r>
              <a:rPr lang="en-US" sz="1200" dirty="0" err="1">
                <a:effectLst/>
                <a:latin typeface="Arial" panose="020B0604020202020204" pitchFamily="34" charset="0"/>
                <a:ea typeface="Times New Roman" panose="02020603050405020304" pitchFamily="18" charset="0"/>
                <a:cs typeface="Arial" panose="020B0604020202020204" pitchFamily="34" charset="0"/>
              </a:rPr>
              <a:t>cinco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preguntas</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Pregunta</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t>
            </a:r>
            <a:r>
              <a:rPr lang="en-US" sz="1200" dirty="0" err="1">
                <a:effectLst/>
                <a:latin typeface="Arial" panose="020B0604020202020204" pitchFamily="34" charset="0"/>
                <a:ea typeface="Times New Roman" panose="02020603050405020304" pitchFamily="18" charset="0"/>
                <a:cs typeface="Arial" panose="020B0604020202020204" pitchFamily="34" charset="0"/>
              </a:rPr>
              <a:t>Alguien</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conoce</a:t>
            </a:r>
            <a:r>
              <a:rPr lang="en-US" sz="1200" dirty="0">
                <a:effectLst/>
                <a:latin typeface="Arial" panose="020B0604020202020204" pitchFamily="34" charset="0"/>
                <a:ea typeface="Times New Roman" panose="02020603050405020304" pitchFamily="18" charset="0"/>
                <a:cs typeface="Arial" panose="020B0604020202020204" pitchFamily="34" charset="0"/>
              </a:rPr>
              <a:t> las Cinco </a:t>
            </a:r>
            <a:r>
              <a:rPr lang="en-US" sz="1200" dirty="0" err="1">
                <a:effectLst/>
                <a:latin typeface="Arial" panose="020B0604020202020204" pitchFamily="34" charset="0"/>
                <a:ea typeface="Times New Roman" panose="02020603050405020304" pitchFamily="18" charset="0"/>
                <a:cs typeface="Arial" panose="020B0604020202020204" pitchFamily="34" charset="0"/>
              </a:rPr>
              <a:t>preguntas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Aceptar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respuesta</a:t>
            </a:r>
            <a:r>
              <a:rPr lang="en-US" sz="1200" dirty="0">
                <a:effectLst/>
                <a:latin typeface="Arial" panose="020B0604020202020204" pitchFamily="34" charset="0"/>
                <a:ea typeface="Times New Roman" panose="02020603050405020304" pitchFamily="18" charset="0"/>
                <a:cs typeface="Arial" panose="020B0604020202020204" pitchFamily="34" charset="0"/>
              </a:rPr>
              <a:t>(s).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 5 </a:t>
            </a:r>
            <a:r>
              <a:rPr lang="en-US" sz="1200" b="1" dirty="0" err="1">
                <a:effectLst/>
                <a:latin typeface="Arial" panose="020B0604020202020204" pitchFamily="34" charset="0"/>
                <a:ea typeface="Times New Roman" panose="02020603050405020304" pitchFamily="18" charset="0"/>
                <a:cs typeface="Arial" panose="020B0604020202020204" pitchFamily="34" charset="0"/>
              </a:rPr>
              <a:t>veces</a:t>
            </a:r>
            <a:r>
              <a:rPr lang="en-US" sz="1200" b="1" dirty="0">
                <a:effectLst/>
                <a:latin typeface="Arial" panose="020B0604020202020204" pitchFamily="34" charset="0"/>
                <a:ea typeface="Times New Roman" panose="02020603050405020304" pitchFamily="18" charset="0"/>
                <a:cs typeface="Arial" panose="020B0604020202020204" pitchFamily="34" charset="0"/>
              </a:rPr>
              <a:t> Respuesta: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Qué</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quién</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cuándo</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dónde</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por</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qué</a:t>
            </a:r>
            <a:r>
              <a:rPr lang="en-US" sz="1200" i="1" dirty="0">
                <a:effectLst/>
                <a:latin typeface="Arial" panose="020B0604020202020204" pitchFamily="34" charset="0"/>
                <a:ea typeface="Times New Roman" panose="02020603050405020304" pitchFamily="18" charset="0"/>
                <a:cs typeface="Arial" panose="020B0604020202020204" pitchFamily="34" charset="0"/>
              </a:rPr>
              <a:t> y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cómo</a:t>
            </a:r>
            <a:r>
              <a:rPr lang="en-US" sz="1200" i="1" dirty="0">
                <a:effectLst/>
                <a:latin typeface="Arial" panose="020B0604020202020204" pitchFamily="34" charset="0"/>
                <a:ea typeface="Times New Roman" panose="02020603050405020304" pitchFamily="18" charset="0"/>
                <a:cs typeface="Arial" panose="020B0604020202020204" pitchFamily="34" charset="0"/>
              </a:rPr>
              <a:t> -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el</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orden</a:t>
            </a:r>
            <a:r>
              <a:rPr lang="en-US" sz="1200" i="1" dirty="0">
                <a:effectLst/>
                <a:latin typeface="Arial" panose="020B0604020202020204" pitchFamily="34" charset="0"/>
                <a:ea typeface="Times New Roman" panose="02020603050405020304" pitchFamily="18" charset="0"/>
                <a:cs typeface="Arial" panose="020B0604020202020204" pitchFamily="34" charset="0"/>
              </a:rPr>
              <a:t> no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importa</a:t>
            </a:r>
            <a:r>
              <a:rPr lang="en-US" sz="1200" i="1" dirty="0">
                <a:effectLst/>
                <a:latin typeface="Arial" panose="020B0604020202020204" pitchFamily="34" charset="0"/>
                <a:ea typeface="Times New Roman" panose="02020603050405020304" pitchFamily="18" charset="0"/>
                <a:cs typeface="Arial" panose="020B0604020202020204" pitchFamily="34" charset="0"/>
              </a:rPr>
              <a:t>.</a:t>
            </a:r>
          </a:p>
          <a:p>
            <a:pPr marL="457200" marR="0">
              <a:lnSpc>
                <a:spcPct val="115000"/>
              </a:lnSpc>
              <a:spcBef>
                <a:spcPts val="0"/>
              </a:spcBef>
              <a:spcAft>
                <a:spcPts val="600"/>
              </a:spcAft>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Pregunta</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t>
            </a:r>
            <a:r>
              <a:rPr lang="en-US" sz="1200" dirty="0" err="1">
                <a:effectLst/>
                <a:latin typeface="Arial" panose="020B0604020202020204" pitchFamily="34" charset="0"/>
                <a:ea typeface="Times New Roman" panose="02020603050405020304" pitchFamily="18" charset="0"/>
                <a:cs typeface="Arial" panose="020B0604020202020204" pitchFamily="34" charset="0"/>
              </a:rPr>
              <a:t>Alguien</a:t>
            </a:r>
            <a:r>
              <a:rPr lang="en-US" sz="1200" dirty="0">
                <a:effectLst/>
                <a:latin typeface="Arial" panose="020B0604020202020204" pitchFamily="34" charset="0"/>
                <a:ea typeface="Times New Roman" panose="02020603050405020304" pitchFamily="18" charset="0"/>
                <a:cs typeface="Arial" panose="020B0604020202020204" pitchFamily="34" charset="0"/>
              </a:rPr>
              <a:t> sabe </a:t>
            </a:r>
            <a:r>
              <a:rPr lang="en-US" sz="1200" dirty="0" err="1">
                <a:effectLst/>
                <a:latin typeface="Arial" panose="020B0604020202020204" pitchFamily="34" charset="0"/>
                <a:ea typeface="Times New Roman" panose="02020603050405020304" pitchFamily="18" charset="0"/>
                <a:cs typeface="Arial" panose="020B0604020202020204" pitchFamily="34" charset="0"/>
              </a:rPr>
              <a:t>por</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qué</a:t>
            </a:r>
            <a:r>
              <a:rPr lang="en-US" sz="1200" dirty="0">
                <a:effectLst/>
                <a:latin typeface="Arial" panose="020B0604020202020204" pitchFamily="34" charset="0"/>
                <a:ea typeface="Times New Roman" panose="02020603050405020304" pitchFamily="18" charset="0"/>
                <a:cs typeface="Arial" panose="020B0604020202020204" pitchFamily="34" charset="0"/>
              </a:rPr>
              <a:t> se </a:t>
            </a:r>
            <a:r>
              <a:rPr lang="en-US" sz="1200" dirty="0" err="1">
                <a:effectLst/>
                <a:latin typeface="Arial" panose="020B0604020202020204" pitchFamily="34" charset="0"/>
                <a:ea typeface="Times New Roman" panose="02020603050405020304" pitchFamily="18" charset="0"/>
                <a:cs typeface="Arial" panose="020B0604020202020204" pitchFamily="34" charset="0"/>
              </a:rPr>
              <a:t>enseñan</a:t>
            </a:r>
            <a:r>
              <a:rPr lang="en-US" sz="1200" dirty="0">
                <a:effectLst/>
                <a:latin typeface="Arial" panose="020B0604020202020204" pitchFamily="34" charset="0"/>
                <a:ea typeface="Times New Roman" panose="02020603050405020304" pitchFamily="18" charset="0"/>
                <a:cs typeface="Arial" panose="020B0604020202020204" pitchFamily="34" charset="0"/>
              </a:rPr>
              <a:t> las Cinco </a:t>
            </a:r>
            <a:r>
              <a:rPr lang="en-US" sz="1200" dirty="0" err="1">
                <a:effectLst/>
                <a:latin typeface="Arial" panose="020B0604020202020204" pitchFamily="34" charset="0"/>
                <a:ea typeface="Times New Roman" panose="02020603050405020304" pitchFamily="18" charset="0"/>
                <a:cs typeface="Arial" panose="020B0604020202020204" pitchFamily="34" charset="0"/>
              </a:rPr>
              <a:t>Preguntas</a:t>
            </a:r>
            <a:r>
              <a:rPr lang="en-US" sz="1200" dirty="0">
                <a:effectLst/>
                <a:latin typeface="Arial" panose="020B0604020202020204" pitchFamily="34" charset="0"/>
                <a:ea typeface="Times New Roman" panose="02020603050405020304" pitchFamily="18" charset="0"/>
                <a:cs typeface="Arial" panose="020B0604020202020204" pitchFamily="34" charset="0"/>
              </a:rPr>
              <a:t> a </a:t>
            </a:r>
            <a:r>
              <a:rPr lang="en-US" sz="1200" dirty="0" err="1">
                <a:effectLst/>
                <a:latin typeface="Arial" panose="020B0604020202020204" pitchFamily="34" charset="0"/>
                <a:ea typeface="Times New Roman" panose="02020603050405020304" pitchFamily="18" charset="0"/>
                <a:cs typeface="Arial" panose="020B0604020202020204" pitchFamily="34" charset="0"/>
              </a:rPr>
              <a:t>los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participantes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en</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periodismo</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171450" marR="0" indent="-171450">
              <a:lnSpc>
                <a:spcPct val="115000"/>
              </a:lnSpc>
              <a:spcBef>
                <a:spcPts val="120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Acuse</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t>
            </a: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recibo</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de la</a:t>
            </a:r>
            <a:r>
              <a:rPr lang="en-US" sz="1200" dirty="0">
                <a:effectLst/>
                <a:latin typeface="Arial" panose="020B0604020202020204" pitchFamily="34" charset="0"/>
                <a:ea typeface="Times New Roman" panose="02020603050405020304" pitchFamily="18" charset="0"/>
                <a:cs typeface="Arial" panose="020B0604020202020204" pitchFamily="34" charset="0"/>
              </a:rPr>
              <a:t>(s)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respuesta</a:t>
            </a:r>
            <a:r>
              <a:rPr lang="en-US" sz="1200" dirty="0">
                <a:effectLst/>
                <a:latin typeface="Arial" panose="020B0604020202020204" pitchFamily="34" charset="0"/>
                <a:ea typeface="Times New Roman" panose="02020603050405020304" pitchFamily="18" charset="0"/>
                <a:cs typeface="Arial" panose="020B0604020202020204" pitchFamily="34" charset="0"/>
              </a:rPr>
              <a:t>(s).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Respuesta: </a:t>
            </a:r>
            <a:r>
              <a:rPr lang="en-US" sz="1200" i="1" dirty="0">
                <a:effectLst/>
                <a:latin typeface="Arial" panose="020B0604020202020204" pitchFamily="34" charset="0"/>
                <a:ea typeface="Times New Roman" panose="02020603050405020304" pitchFamily="18" charset="0"/>
                <a:cs typeface="Arial" panose="020B0604020202020204" pitchFamily="34" charset="0"/>
              </a:rPr>
              <a:t>Las Cinco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Preguntas</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proporcionan</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una</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descripción</a:t>
            </a:r>
            <a:r>
              <a:rPr lang="en-US" sz="1200" i="1" dirty="0">
                <a:effectLst/>
                <a:latin typeface="Arial" panose="020B0604020202020204" pitchFamily="34" charset="0"/>
                <a:ea typeface="Times New Roman" panose="02020603050405020304" pitchFamily="18" charset="0"/>
                <a:cs typeface="Arial" panose="020B0604020202020204" pitchFamily="34" charset="0"/>
              </a:rPr>
              <a:t> completa de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una</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situación</a:t>
            </a:r>
            <a:r>
              <a:rPr lang="en-US" sz="1200" i="1" dirty="0">
                <a:effectLst/>
                <a:latin typeface="Arial" panose="020B0604020202020204" pitchFamily="34" charset="0"/>
                <a:ea typeface="Times New Roman" panose="02020603050405020304" pitchFamily="18" charset="0"/>
                <a:cs typeface="Arial" panose="020B0604020202020204" pitchFamily="34" charset="0"/>
              </a:rPr>
              <a:t>. Si un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periodista</a:t>
            </a:r>
            <a:r>
              <a:rPr lang="en-US" sz="1200" i="1" dirty="0">
                <a:effectLst/>
                <a:latin typeface="Arial" panose="020B0604020202020204" pitchFamily="34" charset="0"/>
                <a:ea typeface="Times New Roman" panose="02020603050405020304" pitchFamily="18" charset="0"/>
                <a:cs typeface="Arial" panose="020B0604020202020204" pitchFamily="34" charset="0"/>
              </a:rPr>
              <a:t> no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incluye</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una</a:t>
            </a:r>
            <a:r>
              <a:rPr lang="en-US" sz="1200" i="1" dirty="0">
                <a:effectLst/>
                <a:latin typeface="Arial" panose="020B0604020202020204" pitchFamily="34" charset="0"/>
                <a:ea typeface="Times New Roman" panose="02020603050405020304" pitchFamily="18" charset="0"/>
                <a:cs typeface="Arial" panose="020B0604020202020204" pitchFamily="34" charset="0"/>
              </a:rPr>
              <a:t> de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ellas</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el</a:t>
            </a:r>
            <a:r>
              <a:rPr lang="en-US" sz="1200" i="1" dirty="0">
                <a:effectLst/>
                <a:latin typeface="Arial" panose="020B0604020202020204" pitchFamily="34" charset="0"/>
                <a:ea typeface="Times New Roman" panose="02020603050405020304" pitchFamily="18" charset="0"/>
                <a:cs typeface="Arial" panose="020B0604020202020204" pitchFamily="34" charset="0"/>
              </a:rPr>
              <a:t> lector se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pierde</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parte</a:t>
            </a:r>
            <a:r>
              <a:rPr lang="en-US" sz="1200" i="1" dirty="0">
                <a:effectLst/>
                <a:latin typeface="Arial" panose="020B0604020202020204" pitchFamily="34" charset="0"/>
                <a:ea typeface="Times New Roman" panose="02020603050405020304" pitchFamily="18" charset="0"/>
                <a:cs typeface="Arial" panose="020B0604020202020204" pitchFamily="34" charset="0"/>
              </a:rPr>
              <a:t> de la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historia</a:t>
            </a:r>
            <a:r>
              <a:rPr lang="en-US" sz="1200" i="1" dirty="0">
                <a:effectLst/>
                <a:latin typeface="Arial" panose="020B0604020202020204" pitchFamily="34" charset="0"/>
                <a:ea typeface="Times New Roman" panose="02020603050405020304" pitchFamily="18" charset="0"/>
                <a:cs typeface="Arial" panose="020B0604020202020204" pitchFamily="34" charset="0"/>
              </a:rPr>
              <a:t>.</a:t>
            </a:r>
          </a:p>
          <a:p>
            <a:pPr marL="457200" marR="0">
              <a:lnSpc>
                <a:spcPct val="115000"/>
              </a:lnSpc>
              <a:spcBef>
                <a:spcPts val="0"/>
              </a:spcBef>
              <a:spcAft>
                <a:spcPts val="600"/>
              </a:spcAft>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Pregunte</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t>
            </a:r>
            <a:r>
              <a:rPr lang="en-US" sz="1200" dirty="0" err="1">
                <a:effectLst/>
                <a:latin typeface="Arial" panose="020B0604020202020204" pitchFamily="34" charset="0"/>
                <a:ea typeface="Times New Roman" panose="02020603050405020304" pitchFamily="18" charset="0"/>
                <a:cs typeface="Arial" panose="020B0604020202020204" pitchFamily="34" charset="0"/>
              </a:rPr>
              <a:t>Qué</a:t>
            </a:r>
            <a:r>
              <a:rPr lang="en-US" sz="1200" dirty="0">
                <a:effectLst/>
                <a:latin typeface="Arial" panose="020B0604020202020204" pitchFamily="34" charset="0"/>
                <a:ea typeface="Times New Roman" panose="02020603050405020304" pitchFamily="18" charset="0"/>
                <a:cs typeface="Arial" panose="020B0604020202020204" pitchFamily="34" charset="0"/>
              </a:rPr>
              <a:t> palabra o </a:t>
            </a:r>
            <a:r>
              <a:rPr lang="en-US" sz="1200" dirty="0" err="1">
                <a:effectLst/>
                <a:latin typeface="Arial" panose="020B0604020202020204" pitchFamily="34" charset="0"/>
                <a:ea typeface="Times New Roman" panose="02020603050405020304" pitchFamily="18" charset="0"/>
                <a:cs typeface="Arial" panose="020B0604020202020204" pitchFamily="34" charset="0"/>
              </a:rPr>
              <a:t>frase</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utiliza</a:t>
            </a:r>
            <a:r>
              <a:rPr lang="en-US" sz="1200" dirty="0">
                <a:effectLst/>
                <a:latin typeface="Arial" panose="020B0604020202020204" pitchFamily="34" charset="0"/>
                <a:ea typeface="Times New Roman" panose="02020603050405020304" pitchFamily="18" charset="0"/>
                <a:cs typeface="Arial" panose="020B0604020202020204" pitchFamily="34" charset="0"/>
              </a:rPr>
              <a:t> la </a:t>
            </a:r>
            <a:r>
              <a:rPr lang="en-US" sz="1200" dirty="0" err="1">
                <a:effectLst/>
                <a:latin typeface="Arial" panose="020B0604020202020204" pitchFamily="34" charset="0"/>
                <a:ea typeface="Times New Roman" panose="02020603050405020304" pitchFamily="18" charset="0"/>
                <a:cs typeface="Arial" panose="020B0604020202020204" pitchFamily="34" charset="0"/>
              </a:rPr>
              <a:t>epidemiología</a:t>
            </a:r>
            <a:r>
              <a:rPr lang="en-US" sz="1200" dirty="0">
                <a:effectLst/>
                <a:latin typeface="Arial" panose="020B0604020202020204" pitchFamily="34" charset="0"/>
                <a:ea typeface="Times New Roman" panose="02020603050405020304" pitchFamily="18" charset="0"/>
                <a:cs typeface="Arial" panose="020B0604020202020204" pitchFamily="34" charset="0"/>
              </a:rPr>
              <a:t> para </a:t>
            </a:r>
            <a:r>
              <a:rPr lang="en-US" sz="1200" dirty="0" err="1">
                <a:effectLst/>
                <a:latin typeface="Arial" panose="020B0604020202020204" pitchFamily="34" charset="0"/>
                <a:ea typeface="Times New Roman" panose="02020603050405020304" pitchFamily="18" charset="0"/>
                <a:cs typeface="Arial" panose="020B0604020202020204" pitchFamily="34" charset="0"/>
              </a:rPr>
              <a:t>el</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Qué</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1200"/>
              </a:spcBef>
              <a:spcAft>
                <a:spcPts val="60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Reconocer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respuesta</a:t>
            </a:r>
            <a:r>
              <a:rPr lang="en-US" sz="1200" dirty="0">
                <a:effectLst/>
                <a:latin typeface="Arial" panose="020B0604020202020204" pitchFamily="34" charset="0"/>
                <a:ea typeface="Times New Roman" panose="02020603050405020304" pitchFamily="18" charset="0"/>
                <a:cs typeface="Arial" panose="020B0604020202020204" pitchFamily="34" charset="0"/>
              </a:rPr>
              <a:t>(s).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Qué</a:t>
            </a:r>
            <a:r>
              <a:rPr lang="en-US" sz="1200" i="1" dirty="0">
                <a:effectLst/>
                <a:latin typeface="Arial" panose="020B0604020202020204" pitchFamily="34" charset="0"/>
                <a:ea typeface="Times New Roman" panose="02020603050405020304" pitchFamily="18" charset="0"/>
                <a:cs typeface="Arial" panose="020B0604020202020204" pitchFamily="34" charset="0"/>
              </a:rPr>
              <a:t> =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enfermedad</a:t>
            </a:r>
            <a:r>
              <a:rPr lang="en-US" sz="1200" i="1" dirty="0">
                <a:effectLst/>
                <a:latin typeface="Arial" panose="020B0604020202020204" pitchFamily="34" charset="0"/>
                <a:ea typeface="Times New Roman" panose="02020603050405020304" pitchFamily="18" charset="0"/>
                <a:cs typeface="Arial" panose="020B0604020202020204" pitchFamily="34" charset="0"/>
              </a:rPr>
              <a:t> o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características</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clínicas</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Puede</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tratarse</a:t>
            </a:r>
            <a:r>
              <a:rPr lang="en-US" sz="1200" i="1" dirty="0">
                <a:effectLst/>
                <a:latin typeface="Arial" panose="020B0604020202020204" pitchFamily="34" charset="0"/>
                <a:ea typeface="Times New Roman" panose="02020603050405020304" pitchFamily="18" charset="0"/>
                <a:cs typeface="Arial" panose="020B0604020202020204" pitchFamily="34" charset="0"/>
              </a:rPr>
              <a:t> del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diagnóstico</a:t>
            </a:r>
            <a:r>
              <a:rPr lang="en-US" sz="1200" i="1" dirty="0">
                <a:effectLst/>
                <a:latin typeface="Arial" panose="020B0604020202020204" pitchFamily="34" charset="0"/>
                <a:ea typeface="Times New Roman" panose="02020603050405020304" pitchFamily="18" charset="0"/>
                <a:cs typeface="Arial" panose="020B0604020202020204" pitchFamily="34" charset="0"/>
              </a:rPr>
              <a:t> de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una</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enfermedad</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lesión</a:t>
            </a:r>
            <a:r>
              <a:rPr lang="en-US" sz="1200" i="1" dirty="0">
                <a:effectLst/>
                <a:latin typeface="Arial" panose="020B0604020202020204" pitchFamily="34" charset="0"/>
                <a:ea typeface="Times New Roman" panose="02020603050405020304" pitchFamily="18" charset="0"/>
                <a:cs typeface="Arial" panose="020B0604020202020204" pitchFamily="34" charset="0"/>
              </a:rPr>
              <a:t> o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estado</a:t>
            </a:r>
            <a:r>
              <a:rPr lang="en-US" sz="1200" i="1" dirty="0">
                <a:effectLst/>
                <a:latin typeface="Arial" panose="020B0604020202020204" pitchFamily="34" charset="0"/>
                <a:ea typeface="Times New Roman" panose="02020603050405020304" pitchFamily="18" charset="0"/>
                <a:cs typeface="Arial" panose="020B0604020202020204" pitchFamily="34" charset="0"/>
              </a:rPr>
              <a:t> de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salud</a:t>
            </a:r>
            <a:r>
              <a:rPr lang="en-US" sz="1200" i="1" dirty="0">
                <a:effectLst/>
                <a:latin typeface="Arial" panose="020B0604020202020204" pitchFamily="34" charset="0"/>
                <a:ea typeface="Times New Roman" panose="02020603050405020304" pitchFamily="18" charset="0"/>
                <a:cs typeface="Arial" panose="020B0604020202020204" pitchFamily="34" charset="0"/>
              </a:rPr>
              <a:t>. También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debe</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incluir</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cuántos</a:t>
            </a:r>
            <a:r>
              <a:rPr lang="en-US" sz="1200" i="1" dirty="0">
                <a:effectLst/>
                <a:latin typeface="Arial" panose="020B0604020202020204" pitchFamily="34" charset="0"/>
                <a:ea typeface="Times New Roman" panose="02020603050405020304" pitchFamily="18" charset="0"/>
                <a:cs typeface="Arial" panose="020B0604020202020204" pitchFamily="34" charset="0"/>
              </a:rPr>
              <a:t>.</a:t>
            </a:r>
          </a:p>
          <a:p>
            <a:pPr marL="457200" marR="0">
              <a:lnSpc>
                <a:spcPct val="115000"/>
              </a:lnSpc>
              <a:spcBef>
                <a:spcPts val="0"/>
              </a:spcBef>
              <a:spcAft>
                <a:spcPts val="600"/>
              </a:spcAft>
            </a:pPr>
            <a:endParaRPr lang="en-US" sz="1200"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Pregunta</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t>
            </a:r>
            <a:r>
              <a:rPr lang="en-US" sz="1200" dirty="0" err="1">
                <a:effectLst/>
                <a:latin typeface="Arial" panose="020B0604020202020204" pitchFamily="34" charset="0"/>
                <a:ea typeface="Times New Roman" panose="02020603050405020304" pitchFamily="18" charset="0"/>
                <a:cs typeface="Arial" panose="020B0604020202020204" pitchFamily="34" charset="0"/>
              </a:rPr>
              <a:t>Qué</a:t>
            </a:r>
            <a:r>
              <a:rPr lang="en-US" sz="1200" dirty="0">
                <a:effectLst/>
                <a:latin typeface="Arial" panose="020B0604020202020204" pitchFamily="34" charset="0"/>
                <a:ea typeface="Times New Roman" panose="02020603050405020304" pitchFamily="18" charset="0"/>
                <a:cs typeface="Arial" panose="020B0604020202020204" pitchFamily="34" charset="0"/>
              </a:rPr>
              <a:t> palabra o </a:t>
            </a:r>
            <a:r>
              <a:rPr lang="en-US" sz="1200" dirty="0" err="1">
                <a:effectLst/>
                <a:latin typeface="Arial" panose="020B0604020202020204" pitchFamily="34" charset="0"/>
                <a:ea typeface="Times New Roman" panose="02020603050405020304" pitchFamily="18" charset="0"/>
                <a:cs typeface="Arial" panose="020B0604020202020204" pitchFamily="34" charset="0"/>
              </a:rPr>
              <a:t>frase</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utilizamos</a:t>
            </a:r>
            <a:r>
              <a:rPr lang="en-US" sz="1200" dirty="0">
                <a:effectLst/>
                <a:latin typeface="Arial" panose="020B0604020202020204" pitchFamily="34" charset="0"/>
                <a:ea typeface="Times New Roman" panose="02020603050405020304" pitchFamily="18" charset="0"/>
                <a:cs typeface="Arial" panose="020B0604020202020204" pitchFamily="34" charset="0"/>
              </a:rPr>
              <a:t> para </a:t>
            </a:r>
            <a:r>
              <a:rPr lang="en-US" sz="1200" dirty="0" err="1">
                <a:effectLst/>
                <a:latin typeface="Arial" panose="020B0604020202020204" pitchFamily="34" charset="0"/>
                <a:ea typeface="Times New Roman" panose="02020603050405020304" pitchFamily="18" charset="0"/>
                <a:cs typeface="Arial" panose="020B0604020202020204" pitchFamily="34" charset="0"/>
              </a:rPr>
              <a:t>Cuándo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1200"/>
              </a:spcBef>
              <a:spcAft>
                <a:spcPts val="60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Acuse</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t>
            </a: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recibo</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de la</a:t>
            </a:r>
            <a:r>
              <a:rPr lang="en-US" sz="1200" dirty="0">
                <a:effectLst/>
                <a:latin typeface="Arial" panose="020B0604020202020204" pitchFamily="34" charset="0"/>
                <a:ea typeface="Times New Roman" panose="02020603050405020304" pitchFamily="18" charset="0"/>
                <a:cs typeface="Arial" panose="020B0604020202020204" pitchFamily="34" charset="0"/>
              </a:rPr>
              <a:t>(s)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respuesta</a:t>
            </a:r>
            <a:r>
              <a:rPr lang="en-US" sz="1200" dirty="0">
                <a:effectLst/>
                <a:latin typeface="Arial" panose="020B0604020202020204" pitchFamily="34" charset="0"/>
                <a:ea typeface="Times New Roman" panose="02020603050405020304" pitchFamily="18" charset="0"/>
                <a:cs typeface="Arial" panose="020B0604020202020204" pitchFamily="34" charset="0"/>
              </a:rPr>
              <a:t>(s).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Cuándo</a:t>
            </a:r>
            <a:r>
              <a:rPr lang="en-US" sz="1200" i="1" dirty="0">
                <a:effectLst/>
                <a:latin typeface="Arial" panose="020B0604020202020204" pitchFamily="34" charset="0"/>
                <a:ea typeface="Times New Roman" panose="02020603050405020304" pitchFamily="18" charset="0"/>
                <a:cs typeface="Arial" panose="020B0604020202020204" pitchFamily="34" charset="0"/>
              </a:rPr>
              <a:t> =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tiempo</a:t>
            </a:r>
            <a:r>
              <a:rPr lang="en-US" sz="1200" dirty="0">
                <a:effectLst/>
                <a:latin typeface="Arial" panose="020B0604020202020204" pitchFamily="34" charset="0"/>
                <a:ea typeface="Times New Roman" panose="02020603050405020304" pitchFamily="18" charset="0"/>
                <a:cs typeface="Arial" panose="020B0604020202020204" pitchFamily="34" charset="0"/>
              </a:rPr>
              <a:t>.</a:t>
            </a:r>
            <a:br>
              <a:rPr lang="en-US" sz="1200" dirty="0">
                <a:effectLst/>
                <a:latin typeface="Arial" panose="020B0604020202020204" pitchFamily="34" charset="0"/>
                <a:ea typeface="Times New Roman" panose="02020603050405020304" pitchFamily="18" charset="0"/>
                <a:cs typeface="Arial" panose="020B0604020202020204" pitchFamily="34" charset="0"/>
              </a:rPr>
            </a:b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Pregunta</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t>
            </a:r>
            <a:r>
              <a:rPr lang="en-US" sz="1200" dirty="0" err="1">
                <a:effectLst/>
                <a:latin typeface="Arial" panose="020B0604020202020204" pitchFamily="34" charset="0"/>
                <a:ea typeface="Times New Roman" panose="02020603050405020304" pitchFamily="18" charset="0"/>
                <a:cs typeface="Arial" panose="020B0604020202020204" pitchFamily="34" charset="0"/>
              </a:rPr>
              <a:t>Qué</a:t>
            </a:r>
            <a:r>
              <a:rPr lang="en-US" sz="1200" dirty="0">
                <a:effectLst/>
                <a:latin typeface="Arial" panose="020B0604020202020204" pitchFamily="34" charset="0"/>
                <a:ea typeface="Times New Roman" panose="02020603050405020304" pitchFamily="18" charset="0"/>
                <a:cs typeface="Arial" panose="020B0604020202020204" pitchFamily="34" charset="0"/>
              </a:rPr>
              <a:t> palabra </a:t>
            </a:r>
            <a:r>
              <a:rPr lang="en-US" sz="1200" dirty="0" err="1">
                <a:effectLst/>
                <a:latin typeface="Arial" panose="020B0604020202020204" pitchFamily="34" charset="0"/>
                <a:ea typeface="Times New Roman" panose="02020603050405020304" pitchFamily="18" charset="0"/>
                <a:cs typeface="Arial" panose="020B0604020202020204" pitchFamily="34" charset="0"/>
              </a:rPr>
              <a:t>utilizamos</a:t>
            </a:r>
            <a:r>
              <a:rPr lang="en-US" sz="1200" dirty="0">
                <a:effectLst/>
                <a:latin typeface="Arial" panose="020B0604020202020204" pitchFamily="34" charset="0"/>
                <a:ea typeface="Times New Roman" panose="02020603050405020304" pitchFamily="18" charset="0"/>
                <a:cs typeface="Arial" panose="020B0604020202020204" pitchFamily="34" charset="0"/>
              </a:rPr>
              <a:t> para ¿</a:t>
            </a:r>
            <a:r>
              <a:rPr lang="en-US" sz="1200" dirty="0" err="1">
                <a:effectLst/>
                <a:latin typeface="Arial" panose="020B0604020202020204" pitchFamily="34" charset="0"/>
                <a:ea typeface="Times New Roman" panose="02020603050405020304" pitchFamily="18" charset="0"/>
                <a:cs typeface="Arial" panose="020B0604020202020204" pitchFamily="34" charset="0"/>
              </a:rPr>
              <a:t>Dónde</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Acuse</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t>
            </a: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recibo</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de la</a:t>
            </a:r>
            <a:r>
              <a:rPr lang="en-US" sz="1200" dirty="0">
                <a:effectLst/>
                <a:latin typeface="Arial" panose="020B0604020202020204" pitchFamily="34" charset="0"/>
                <a:ea typeface="Times New Roman" panose="02020603050405020304" pitchFamily="18" charset="0"/>
                <a:cs typeface="Arial" panose="020B0604020202020204" pitchFamily="34" charset="0"/>
              </a:rPr>
              <a:t>(s)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respuesta</a:t>
            </a:r>
            <a:r>
              <a:rPr lang="en-US" sz="1200" dirty="0">
                <a:effectLst/>
                <a:latin typeface="Arial" panose="020B0604020202020204" pitchFamily="34" charset="0"/>
                <a:ea typeface="Times New Roman" panose="02020603050405020304" pitchFamily="18" charset="0"/>
                <a:cs typeface="Arial" panose="020B0604020202020204" pitchFamily="34" charset="0"/>
              </a:rPr>
              <a:t>(s).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Dónde</a:t>
            </a:r>
            <a:r>
              <a:rPr lang="en-US" sz="1200" i="1" dirty="0">
                <a:effectLst/>
                <a:latin typeface="Arial" panose="020B0604020202020204" pitchFamily="34" charset="0"/>
                <a:ea typeface="Times New Roman" panose="02020603050405020304" pitchFamily="18" charset="0"/>
                <a:cs typeface="Arial" panose="020B0604020202020204" pitchFamily="34" charset="0"/>
              </a:rPr>
              <a:t> =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lugar</a:t>
            </a:r>
            <a:r>
              <a:rPr lang="en-US" sz="1200" i="1" dirty="0">
                <a:effectLst/>
                <a:latin typeface="Arial" panose="020B0604020202020204" pitchFamily="34" charset="0"/>
                <a:ea typeface="Times New Roman" panose="02020603050405020304" pitchFamily="18" charset="0"/>
                <a:cs typeface="Arial" panose="020B0604020202020204" pitchFamily="34" charset="0"/>
              </a:rPr>
              <a:t>.</a:t>
            </a:r>
          </a:p>
          <a:p>
            <a:pPr marL="457200" marR="0">
              <a:lnSpc>
                <a:spcPct val="115000"/>
              </a:lnSpc>
              <a:spcBef>
                <a:spcPts val="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Pregunta</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t>
            </a:r>
            <a:r>
              <a:rPr lang="en-US" sz="1200" dirty="0" err="1">
                <a:effectLst/>
                <a:latin typeface="Arial" panose="020B0604020202020204" pitchFamily="34" charset="0"/>
                <a:ea typeface="Times New Roman" panose="02020603050405020304" pitchFamily="18" charset="0"/>
                <a:cs typeface="Arial" panose="020B0604020202020204" pitchFamily="34" charset="0"/>
              </a:rPr>
              <a:t>Qué</a:t>
            </a:r>
            <a:r>
              <a:rPr lang="en-US" sz="1200" dirty="0">
                <a:effectLst/>
                <a:latin typeface="Arial" panose="020B0604020202020204" pitchFamily="34" charset="0"/>
                <a:ea typeface="Times New Roman" panose="02020603050405020304" pitchFamily="18" charset="0"/>
                <a:cs typeface="Arial" panose="020B0604020202020204" pitchFamily="34" charset="0"/>
              </a:rPr>
              <a:t> palabra </a:t>
            </a:r>
            <a:r>
              <a:rPr lang="en-US" sz="1200" dirty="0" err="1">
                <a:effectLst/>
                <a:latin typeface="Arial" panose="020B0604020202020204" pitchFamily="34" charset="0"/>
                <a:ea typeface="Times New Roman" panose="02020603050405020304" pitchFamily="18" charset="0"/>
                <a:cs typeface="Arial" panose="020B0604020202020204" pitchFamily="34" charset="0"/>
              </a:rPr>
              <a:t>utilizamos</a:t>
            </a:r>
            <a:r>
              <a:rPr lang="en-US" sz="1200" dirty="0">
                <a:effectLst/>
                <a:latin typeface="Arial" panose="020B0604020202020204" pitchFamily="34" charset="0"/>
                <a:ea typeface="Times New Roman" panose="02020603050405020304" pitchFamily="18" charset="0"/>
                <a:cs typeface="Arial" panose="020B0604020202020204" pitchFamily="34" charset="0"/>
              </a:rPr>
              <a:t> para </a:t>
            </a:r>
            <a:r>
              <a:rPr lang="en-US" sz="1200" dirty="0" err="1">
                <a:effectLst/>
                <a:latin typeface="Arial" panose="020B0604020202020204" pitchFamily="34" charset="0"/>
                <a:ea typeface="Times New Roman" panose="02020603050405020304" pitchFamily="18" charset="0"/>
                <a:cs typeface="Arial" panose="020B0604020202020204" pitchFamily="34" charset="0"/>
              </a:rPr>
              <a:t>designar</a:t>
            </a:r>
            <a:r>
              <a:rPr lang="en-US" sz="1200" dirty="0">
                <a:effectLst/>
                <a:latin typeface="Arial" panose="020B0604020202020204" pitchFamily="34" charset="0"/>
                <a:ea typeface="Times New Roman" panose="02020603050405020304" pitchFamily="18" charset="0"/>
                <a:cs typeface="Arial" panose="020B0604020202020204" pitchFamily="34" charset="0"/>
              </a:rPr>
              <a:t> a </a:t>
            </a:r>
            <a:r>
              <a:rPr lang="en-US" sz="1200" dirty="0" err="1">
                <a:effectLst/>
                <a:latin typeface="Arial" panose="020B0604020202020204" pitchFamily="34" charset="0"/>
                <a:ea typeface="Times New Roman" panose="02020603050405020304" pitchFamily="18" charset="0"/>
                <a:cs typeface="Arial" panose="020B0604020202020204" pitchFamily="34" charset="0"/>
              </a:rPr>
              <a:t>Quién</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pPr marL="171450" marR="0" indent="-171450">
              <a:lnSpc>
                <a:spcPct val="115000"/>
              </a:lnSpc>
              <a:spcBef>
                <a:spcPts val="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Aceptar</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respuesta</a:t>
            </a:r>
            <a:r>
              <a:rPr lang="en-US" sz="1200" dirty="0">
                <a:effectLst/>
                <a:latin typeface="Arial" panose="020B0604020202020204" pitchFamily="34" charset="0"/>
                <a:ea typeface="Times New Roman" panose="02020603050405020304" pitchFamily="18" charset="0"/>
                <a:cs typeface="Arial" panose="020B0604020202020204" pitchFamily="34" charset="0"/>
              </a:rPr>
              <a:t>(s).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 Responder: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Quién</a:t>
            </a:r>
            <a:r>
              <a:rPr lang="en-US" sz="1200" i="1" dirty="0">
                <a:effectLst/>
                <a:latin typeface="Arial" panose="020B0604020202020204" pitchFamily="34" charset="0"/>
                <a:ea typeface="Times New Roman" panose="02020603050405020304" pitchFamily="18" charset="0"/>
                <a:cs typeface="Arial" panose="020B0604020202020204" pitchFamily="34" charset="0"/>
              </a:rPr>
              <a:t> = Persona. También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puede</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referirse</a:t>
            </a:r>
            <a:r>
              <a:rPr lang="en-US" sz="1200" i="1" dirty="0">
                <a:effectLst/>
                <a:latin typeface="Arial" panose="020B0604020202020204" pitchFamily="34" charset="0"/>
                <a:ea typeface="Times New Roman" panose="02020603050405020304" pitchFamily="18" charset="0"/>
                <a:cs typeface="Arial" panose="020B0604020202020204" pitchFamily="34" charset="0"/>
              </a:rPr>
              <a:t> a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animales</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p>
          <a:p>
            <a:pPr marL="457200" marR="0">
              <a:lnSpc>
                <a:spcPct val="115000"/>
              </a:lnSpc>
              <a:spcBef>
                <a:spcPts val="0"/>
              </a:spcBef>
              <a:spcAft>
                <a:spcPts val="6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Pregunta</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t>
            </a:r>
            <a:r>
              <a:rPr lang="en-US" sz="1200" dirty="0" err="1">
                <a:effectLst/>
                <a:latin typeface="Arial" panose="020B0604020202020204" pitchFamily="34" charset="0"/>
                <a:ea typeface="Times New Roman" panose="02020603050405020304" pitchFamily="18" charset="0"/>
                <a:cs typeface="Arial" panose="020B0604020202020204" pitchFamily="34" charset="0"/>
              </a:rPr>
              <a:t>Qué</a:t>
            </a:r>
            <a:r>
              <a:rPr lang="en-US" sz="1200" dirty="0">
                <a:effectLst/>
                <a:latin typeface="Arial" panose="020B0604020202020204" pitchFamily="34" charset="0"/>
                <a:ea typeface="Times New Roman" panose="02020603050405020304" pitchFamily="18" charset="0"/>
                <a:cs typeface="Arial" panose="020B0604020202020204" pitchFamily="34" charset="0"/>
              </a:rPr>
              <a:t> palabras o </a:t>
            </a:r>
            <a:r>
              <a:rPr lang="en-US" sz="1200" dirty="0" err="1">
                <a:effectLst/>
                <a:latin typeface="Arial" panose="020B0604020202020204" pitchFamily="34" charset="0"/>
                <a:ea typeface="Times New Roman" panose="02020603050405020304" pitchFamily="18" charset="0"/>
                <a:cs typeface="Arial" panose="020B0604020202020204" pitchFamily="34" charset="0"/>
              </a:rPr>
              <a:t>frases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utilizamos</a:t>
            </a:r>
            <a:r>
              <a:rPr lang="en-US" sz="1200" dirty="0">
                <a:effectLst/>
                <a:latin typeface="Arial" panose="020B0604020202020204" pitchFamily="34" charset="0"/>
                <a:ea typeface="Times New Roman" panose="02020603050405020304" pitchFamily="18" charset="0"/>
                <a:cs typeface="Arial" panose="020B0604020202020204" pitchFamily="34" charset="0"/>
              </a:rPr>
              <a:t> para ¿Por </a:t>
            </a:r>
            <a:r>
              <a:rPr lang="en-US" sz="1200" dirty="0" err="1">
                <a:effectLst/>
                <a:latin typeface="Arial" panose="020B0604020202020204" pitchFamily="34" charset="0"/>
                <a:ea typeface="Times New Roman" panose="02020603050405020304" pitchFamily="18" charset="0"/>
                <a:cs typeface="Arial" panose="020B0604020202020204" pitchFamily="34" charset="0"/>
              </a:rPr>
              <a:t>qué</a:t>
            </a:r>
            <a:r>
              <a:rPr lang="en-US" sz="1200" dirty="0">
                <a:effectLst/>
                <a:latin typeface="Arial" panose="020B0604020202020204" pitchFamily="34" charset="0"/>
                <a:ea typeface="Times New Roman" panose="02020603050405020304" pitchFamily="18" charset="0"/>
                <a:cs typeface="Arial" panose="020B0604020202020204" pitchFamily="34" charset="0"/>
              </a:rPr>
              <a:t> o Cómo? </a:t>
            </a:r>
          </a:p>
          <a:p>
            <a:pPr marL="171450" marR="0" indent="-171450">
              <a:lnSpc>
                <a:spcPct val="115000"/>
              </a:lnSpc>
              <a:spcBef>
                <a:spcPts val="0"/>
              </a:spcBef>
              <a:spcAft>
                <a:spcPts val="600"/>
              </a:spcAft>
              <a:buFont typeface="Wingdings" panose="05000000000000000000" pitchFamily="2" charset="2"/>
              <a:buChar cha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Acuse</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t>
            </a: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recibo</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de la</a:t>
            </a:r>
            <a:r>
              <a:rPr lang="en-US" sz="1200" dirty="0">
                <a:effectLst/>
                <a:latin typeface="Arial" panose="020B0604020202020204" pitchFamily="34" charset="0"/>
                <a:ea typeface="Times New Roman" panose="02020603050405020304" pitchFamily="18" charset="0"/>
                <a:cs typeface="Arial" panose="020B0604020202020204" pitchFamily="34" charset="0"/>
              </a:rPr>
              <a:t>(s)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respuesta</a:t>
            </a:r>
            <a:r>
              <a:rPr lang="en-US" sz="1200" dirty="0">
                <a:effectLst/>
                <a:latin typeface="Arial" panose="020B0604020202020204" pitchFamily="34" charset="0"/>
                <a:ea typeface="Times New Roman" panose="02020603050405020304" pitchFamily="18" charset="0"/>
                <a:cs typeface="Arial" panose="020B0604020202020204" pitchFamily="34" charset="0"/>
              </a:rPr>
              <a:t>(s).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 </a:t>
            </a:r>
            <a:r>
              <a:rPr lang="en-US" sz="1200" b="1" dirty="0" err="1">
                <a:effectLst/>
                <a:latin typeface="Arial" panose="020B0604020202020204" pitchFamily="34" charset="0"/>
                <a:ea typeface="Times New Roman" panose="02020603050405020304" pitchFamily="18" charset="0"/>
                <a:cs typeface="Arial" panose="020B0604020202020204" pitchFamily="34" charset="0"/>
              </a:rPr>
              <a:t>Responda</a:t>
            </a:r>
            <a:r>
              <a:rPr lang="en-US" sz="1200" b="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a:effectLst/>
                <a:latin typeface="Arial" panose="020B0604020202020204" pitchFamily="34" charset="0"/>
                <a:ea typeface="Times New Roman" panose="02020603050405020304" pitchFamily="18" charset="0"/>
                <a:cs typeface="Arial" panose="020B0604020202020204" pitchFamily="34" charset="0"/>
              </a:rPr>
              <a:t>Por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qué</a:t>
            </a:r>
            <a:r>
              <a:rPr lang="en-US" sz="1200" i="1" dirty="0">
                <a:effectLst/>
                <a:latin typeface="Arial" panose="020B0604020202020204" pitchFamily="34" charset="0"/>
                <a:ea typeface="Times New Roman" panose="02020603050405020304" pitchFamily="18" charset="0"/>
                <a:cs typeface="Arial" panose="020B0604020202020204" pitchFamily="34" charset="0"/>
              </a:rPr>
              <a:t> o Cómo =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Agentes</a:t>
            </a:r>
            <a:r>
              <a:rPr lang="en-US" sz="1200" i="1" dirty="0">
                <a:effectLst/>
                <a:latin typeface="Arial" panose="020B0604020202020204" pitchFamily="34" charset="0"/>
                <a:ea typeface="Times New Roman" panose="02020603050405020304" pitchFamily="18" charset="0"/>
                <a:cs typeface="Arial" panose="020B0604020202020204" pitchFamily="34" charset="0"/>
              </a:rPr>
              <a:t>,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factores</a:t>
            </a:r>
            <a:r>
              <a:rPr lang="en-US" sz="1200" i="1" dirty="0">
                <a:effectLst/>
                <a:latin typeface="Arial" panose="020B0604020202020204" pitchFamily="34" charset="0"/>
                <a:ea typeface="Times New Roman" panose="02020603050405020304" pitchFamily="18" charset="0"/>
                <a:cs typeface="Arial" panose="020B0604020202020204" pitchFamily="34" charset="0"/>
              </a:rPr>
              <a:t> de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riesgo</a:t>
            </a:r>
            <a:r>
              <a:rPr lang="en-US" sz="1200" i="1" dirty="0">
                <a:effectLst/>
                <a:latin typeface="Arial" panose="020B0604020202020204" pitchFamily="34" charset="0"/>
                <a:ea typeface="Times New Roman" panose="02020603050405020304" pitchFamily="18" charset="0"/>
                <a:cs typeface="Arial" panose="020B0604020202020204" pitchFamily="34" charset="0"/>
              </a:rPr>
              <a:t> y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modos</a:t>
            </a:r>
            <a:r>
              <a:rPr lang="en-US" sz="1200" i="1" dirty="0">
                <a:effectLst/>
                <a:latin typeface="Arial" panose="020B0604020202020204" pitchFamily="34" charset="0"/>
                <a:ea typeface="Times New Roman" panose="02020603050405020304" pitchFamily="18" charset="0"/>
                <a:cs typeface="Arial" panose="020B0604020202020204" pitchFamily="34" charset="0"/>
              </a:rPr>
              <a:t> de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transmisión</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a:effectLst/>
                <a:latin typeface="Arial" panose="020B0604020202020204" pitchFamily="34" charset="0"/>
                <a:ea typeface="MS PGothic" panose="020B0600070205080204" pitchFamily="34" charset="-128"/>
                <a:cs typeface="Arial" panose="020B0604020202020204" pitchFamily="34" charset="0"/>
              </a:rPr>
              <a:t>&lt;CLICK&gt; 2 </a:t>
            </a:r>
            <a:r>
              <a:rPr lang="en-US" sz="1200" b="1" dirty="0" err="1">
                <a:effectLst/>
                <a:latin typeface="Arial" panose="020B0604020202020204" pitchFamily="34" charset="0"/>
                <a:ea typeface="MS PGothic" panose="020B0600070205080204" pitchFamily="34" charset="-128"/>
                <a:cs typeface="Arial" panose="020B0604020202020204" pitchFamily="34" charset="0"/>
              </a:rPr>
              <a:t>veces</a:t>
            </a:r>
            <a:endParaRPr lang="en-US" sz="1200" b="1" dirty="0">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latin typeface="Arial" panose="020B0604020202020204" pitchFamily="34" charset="0"/>
                <a:ea typeface="Calibri"/>
                <a:cs typeface="Arial" panose="020B0604020202020204" pitchFamily="34" charset="0"/>
                <a:sym typeface="Calibri"/>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La </a:t>
            </a:r>
            <a:r>
              <a:rPr lang="en-US" sz="1200" dirty="0" err="1">
                <a:effectLst/>
                <a:latin typeface="Arial" panose="020B0604020202020204" pitchFamily="34" charset="0"/>
                <a:ea typeface="Times New Roman" panose="02020603050405020304" pitchFamily="18" charset="0"/>
                <a:cs typeface="Arial" panose="020B0604020202020204" pitchFamily="34" charset="0"/>
              </a:rPr>
              <a:t>epidemiología</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descriptiva</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abarca</a:t>
            </a:r>
            <a:r>
              <a:rPr lang="en-US" sz="1200" dirty="0">
                <a:effectLst/>
                <a:latin typeface="Arial" panose="020B0604020202020204" pitchFamily="34" charset="0"/>
                <a:ea typeface="Times New Roman" panose="02020603050405020304" pitchFamily="18" charset="0"/>
                <a:cs typeface="Arial" panose="020B0604020202020204" pitchFamily="34" charset="0"/>
              </a:rPr>
              <a:t> las cuatro </a:t>
            </a:r>
            <a:r>
              <a:rPr lang="en-US" sz="1200" dirty="0" err="1">
                <a:effectLst/>
                <a:latin typeface="Arial" panose="020B0604020202020204" pitchFamily="34" charset="0"/>
                <a:ea typeface="Times New Roman" panose="02020603050405020304" pitchFamily="18" charset="0"/>
                <a:cs typeface="Arial" panose="020B0604020202020204" pitchFamily="34" charset="0"/>
              </a:rPr>
              <a:t>primeras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preguntas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aunque</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algunas</a:t>
            </a:r>
            <a:r>
              <a:rPr lang="en-US" sz="1200" dirty="0">
                <a:effectLst/>
                <a:latin typeface="Arial" panose="020B0604020202020204" pitchFamily="34" charset="0"/>
                <a:ea typeface="Times New Roman" panose="02020603050405020304" pitchFamily="18" charset="0"/>
                <a:cs typeface="Arial" panose="020B0604020202020204" pitchFamily="34" charset="0"/>
              </a:rPr>
              <a:t> personas son </a:t>
            </a:r>
            <a:r>
              <a:rPr lang="en-US" sz="1200" dirty="0" err="1">
                <a:effectLst/>
                <a:latin typeface="Arial" panose="020B0604020202020204" pitchFamily="34" charset="0"/>
                <a:ea typeface="Times New Roman" panose="02020603050405020304" pitchFamily="18" charset="0"/>
                <a:cs typeface="Arial" panose="020B0604020202020204" pitchFamily="34" charset="0"/>
              </a:rPr>
              <a:t>más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restrictivas</a:t>
            </a:r>
            <a:r>
              <a:rPr lang="en-US" sz="1200" dirty="0">
                <a:effectLst/>
                <a:latin typeface="Arial" panose="020B0604020202020204" pitchFamily="34" charset="0"/>
                <a:ea typeface="Times New Roman" panose="02020603050405020304" pitchFamily="18" charset="0"/>
                <a:cs typeface="Arial" panose="020B0604020202020204" pitchFamily="34" charset="0"/>
              </a:rPr>
              <a:t> y </a:t>
            </a:r>
            <a:r>
              <a:rPr lang="en-US" sz="1200" dirty="0" err="1">
                <a:effectLst/>
                <a:latin typeface="Arial" panose="020B0604020202020204" pitchFamily="34" charset="0"/>
                <a:ea typeface="Times New Roman" panose="02020603050405020304" pitchFamily="18" charset="0"/>
                <a:cs typeface="Arial" panose="020B0604020202020204" pitchFamily="34" charset="0"/>
              </a:rPr>
              <a:t>utilizan</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el</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término</a:t>
            </a:r>
            <a:r>
              <a:rPr lang="en-US" sz="1200" dirty="0">
                <a:effectLst/>
                <a:latin typeface="Arial" panose="020B0604020202020204" pitchFamily="34" charset="0"/>
                <a:ea typeface="Times New Roman" panose="02020603050405020304" pitchFamily="18" charset="0"/>
                <a:cs typeface="Arial" panose="020B0604020202020204" pitchFamily="34" charset="0"/>
              </a:rPr>
              <a:t> para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referirse</a:t>
            </a:r>
            <a:r>
              <a:rPr lang="en-US" sz="1200" dirty="0">
                <a:effectLst/>
                <a:latin typeface="Arial" panose="020B0604020202020204" pitchFamily="34" charset="0"/>
                <a:ea typeface="Times New Roman" panose="02020603050405020304" pitchFamily="18" charset="0"/>
                <a:cs typeface="Arial" panose="020B0604020202020204" pitchFamily="34" charset="0"/>
              </a:rPr>
              <a:t> al </a:t>
            </a:r>
            <a:r>
              <a:rPr lang="en-US" sz="1200" dirty="0" err="1">
                <a:effectLst/>
                <a:latin typeface="Arial" panose="020B0604020202020204" pitchFamily="34" charset="0"/>
                <a:ea typeface="Times New Roman" panose="02020603050405020304" pitchFamily="18" charset="0"/>
                <a:cs typeface="Arial" panose="020B0604020202020204" pitchFamily="34" charset="0"/>
              </a:rPr>
              <a:t>tiempo</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lugar</a:t>
            </a:r>
            <a:r>
              <a:rPr lang="en-US" sz="1200" dirty="0">
                <a:effectLst/>
                <a:latin typeface="Arial" panose="020B0604020202020204" pitchFamily="34" charset="0"/>
                <a:ea typeface="Times New Roman" panose="02020603050405020304" pitchFamily="18" charset="0"/>
                <a:cs typeface="Arial" panose="020B0604020202020204" pitchFamily="34" charset="0"/>
              </a:rPr>
              <a:t> y persona, y no a las </a:t>
            </a:r>
            <a:r>
              <a:rPr lang="en-US" sz="1200" dirty="0" err="1">
                <a:effectLst/>
                <a:latin typeface="Arial" panose="020B0604020202020204" pitchFamily="34" charset="0"/>
                <a:ea typeface="Times New Roman" panose="02020603050405020304" pitchFamily="18" charset="0"/>
                <a:cs typeface="Arial" panose="020B0604020202020204" pitchFamily="34" charset="0"/>
              </a:rPr>
              <a:t>características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clínicas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latin typeface="Arial" panose="020B0604020202020204" pitchFamily="34" charset="0"/>
                <a:ea typeface="Calibri"/>
                <a:cs typeface="Arial" panose="020B0604020202020204" pitchFamily="34" charset="0"/>
                <a:sym typeface="Calibri"/>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La </a:t>
            </a:r>
            <a:r>
              <a:rPr lang="en-US" sz="1200" dirty="0" err="1">
                <a:effectLst/>
                <a:latin typeface="Arial" panose="020B0604020202020204" pitchFamily="34" charset="0"/>
                <a:ea typeface="Times New Roman" panose="02020603050405020304" pitchFamily="18" charset="0"/>
                <a:cs typeface="Arial" panose="020B0604020202020204" pitchFamily="34" charset="0"/>
              </a:rPr>
              <a:t>epidemiología</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analítica</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pretende</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explicar</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el</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por</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qué</a:t>
            </a:r>
            <a:r>
              <a:rPr lang="en-US" sz="1200" dirty="0">
                <a:effectLst/>
                <a:latin typeface="Arial" panose="020B0604020202020204" pitchFamily="34" charset="0"/>
                <a:ea typeface="Times New Roman" panose="02020603050405020304" pitchFamily="18" charset="0"/>
                <a:cs typeface="Arial" panose="020B0604020202020204" pitchFamily="34" charset="0"/>
              </a:rPr>
              <a:t> y </a:t>
            </a:r>
            <a:r>
              <a:rPr lang="en-US" sz="1200" dirty="0" err="1">
                <a:effectLst/>
                <a:latin typeface="Arial" panose="020B0604020202020204" pitchFamily="34" charset="0"/>
                <a:ea typeface="Times New Roman" panose="02020603050405020304" pitchFamily="18" charset="0"/>
                <a:cs typeface="Arial" panose="020B0604020202020204" pitchFamily="34" charset="0"/>
              </a:rPr>
              <a:t>el</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cómo</a:t>
            </a:r>
            <a:r>
              <a:rPr lang="en-US" sz="1200" dirty="0">
                <a:effectLst/>
                <a:latin typeface="Arial" panose="020B0604020202020204" pitchFamily="34" charset="0"/>
                <a:ea typeface="Times New Roman" panose="02020603050405020304" pitchFamily="18" charset="0"/>
                <a:cs typeface="Arial" panose="020B0604020202020204" pitchFamily="34" charset="0"/>
              </a:rPr>
              <a:t>.</a:t>
            </a:r>
          </a:p>
          <a:p>
            <a:endParaRPr lang="en-US" sz="120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63</a:t>
            </a:fld>
            <a:endParaRPr lang="en-US" altLang="en-US"/>
          </a:p>
        </p:txBody>
      </p:sp>
    </p:spTree>
    <p:extLst>
      <p:ext uri="{BB962C8B-B14F-4D97-AF65-F5344CB8AC3E}">
        <p14:creationId xmlns:p14="http://schemas.microsoft.com/office/powerpoint/2010/main" val="1261273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Repasemos algunas características clínicas.</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se incluiría en el apartado de características clínicas</a:t>
            </a:r>
            <a:r>
              <a:rPr lang="es-ES" sz="1200" u="none"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Las viñetas van apareciendo en la diapositiva haciendo clic con el ratón.</a:t>
            </a:r>
          </a:p>
          <a:p>
            <a:pPr marL="171450" marR="0" indent="-171450">
              <a:lnSpc>
                <a:spcPct val="115000"/>
              </a:lnSpc>
              <a:spcBef>
                <a:spcPts val="0"/>
              </a:spcBef>
              <a:spcAft>
                <a:spcPts val="1200"/>
              </a:spcAft>
              <a:buFont typeface="Wingdings" panose="05000000000000000000" pitchFamily="2" charset="2"/>
              <a:buChar char="v"/>
            </a:pPr>
            <a:endParaRPr lang="es-ES"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Acepte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Respuestas sugeridas: &lt;CLICK&gt;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Los síntomas se refieren a lo que siente el paciente (dolor de cabeza, fiebre, dolor muscular). En el caso de los animales, lo que observa el propietario.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Los signos se refieren a un hallazgo objetivo de un examen físico del paciente (presión arterial elevada, fiebre documentada con temperatura &gt;39.0</a:t>
            </a:r>
            <a:r>
              <a:rPr lang="es-ES" sz="1200" i="1" baseline="30000" noProof="0" dirty="0">
                <a:effectLst/>
                <a:latin typeface="Arial" panose="020B0604020202020204" pitchFamily="34" charset="0"/>
                <a:ea typeface="Times New Roman" panose="02020603050405020304" pitchFamily="18" charset="0"/>
                <a:cs typeface="Arial" panose="020B0604020202020204" pitchFamily="34" charset="0"/>
              </a:rPr>
              <a:t>o</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C, erupción macular (plana))</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Laboratorio (puede considerarse información clínica):</a:t>
            </a:r>
          </a:p>
          <a:p>
            <a:pPr marL="628650" marR="0" lvl="1" indent="-171450">
              <a:lnSpc>
                <a:spcPct val="115000"/>
              </a:lnSpc>
              <a:spcBef>
                <a:spcPts val="0"/>
              </a:spcBef>
              <a:spcAft>
                <a:spcPts val="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Resultados que proporcionan un diagnóstico definitivo (anticuerpo IgM específico del sarampión).</a:t>
            </a:r>
          </a:p>
          <a:p>
            <a:pPr marL="628650" marR="0" lvl="1" indent="-171450">
              <a:lnSpc>
                <a:spcPct val="115000"/>
              </a:lnSpc>
              <a:spcBef>
                <a:spcPts val="0"/>
              </a:spcBef>
              <a:spcAft>
                <a:spcPts val="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Otros resultados de pruebas de laboratorio clínico (hematocrito, concentración de hemoglobina).</a:t>
            </a:r>
          </a:p>
          <a:p>
            <a:pPr marL="685800" marR="0">
              <a:lnSpc>
                <a:spcPct val="115000"/>
              </a:lnSpc>
              <a:spcBef>
                <a:spcPts val="0"/>
              </a:spcBef>
              <a:spcAft>
                <a:spcPts val="0"/>
              </a:spcAft>
            </a:pPr>
            <a:r>
              <a:rPr lang="es-ES" sz="1800" noProof="0" dirty="0">
                <a:effectLst/>
                <a:latin typeface="Times New Roman" panose="02020603050405020304" pitchFamily="18" charset="0"/>
                <a:ea typeface="Times New Roman" panose="02020603050405020304" pitchFamily="18" charset="0"/>
                <a:cs typeface="Times New Roman" panose="02020603050405020304" pitchFamily="18" charset="0"/>
              </a:rPr>
              <a:t> </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64</a:t>
            </a:fld>
            <a:endParaRPr lang="en-US" altLang="en-US"/>
          </a:p>
        </p:txBody>
      </p:sp>
    </p:spTree>
    <p:extLst>
      <p:ext uri="{BB962C8B-B14F-4D97-AF65-F5344CB8AC3E}">
        <p14:creationId xmlns:p14="http://schemas.microsoft.com/office/powerpoint/2010/main" val="21104215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un manuscrito publicado, los hallazgos clínicos se presentan a menudo en una tabla de frecuencias, como se muestra aquí. Esta tabla de frecuencias muestra los hallazgos clínicos entre las personas que asistieron a la peregrinación  a la Meca en Arabia Saudí y buscaron atención médica por gastroenteritis aguda. </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65</a:t>
            </a:fld>
            <a:endParaRPr lang="en-US" altLang="en-US"/>
          </a:p>
        </p:txBody>
      </p:sp>
    </p:spTree>
    <p:extLst>
      <p:ext uri="{BB962C8B-B14F-4D97-AF65-F5344CB8AC3E}">
        <p14:creationId xmlns:p14="http://schemas.microsoft.com/office/powerpoint/2010/main" val="364100520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forma tradicional de representar un brote en el tiempo es dibujar una curva epidémica, llamada "curva </a:t>
            </a:r>
            <a:r>
              <a:rPr lang="es-ES" sz="1200" noProof="0" dirty="0" err="1">
                <a:effectLst/>
                <a:latin typeface="Arial" panose="020B0604020202020204" pitchFamily="34" charset="0"/>
                <a:ea typeface="Times New Roman" panose="02020603050405020304" pitchFamily="18" charset="0"/>
                <a:cs typeface="Arial" panose="020B0604020202020204" pitchFamily="34" charset="0"/>
              </a:rPr>
              <a:t>epi</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para abreviar. Una curva epidémica tiene el tiempo en el eje de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las abscisas y el número de casos en el eje de las</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ordenadas. Una curva epidémica se representa como un histograma. El tiempo se considera variable continua, por lo que las columnas contiguas se tocan entre sí. </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diferencia entre un gráfico de barras y un histograma es que los gráficos de barras tienen espacios entre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las barras, mientras que en un histograma las barras adyacentes se tocan</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eje x (el eje horizontal) del histograma representa el tiempo, especialmente la hora o la fecha de inicio de la enfermedad.</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eje y (el eje vertical) representa el número de casos ocurridos en cada intervalo de tiempo.</a:t>
            </a:r>
          </a:p>
          <a:p>
            <a:pPr marL="800100" marR="0" lvl="1" indent="-342900">
              <a:lnSpc>
                <a:spcPct val="115000"/>
              </a:lnSpc>
              <a:spcBef>
                <a:spcPts val="0"/>
              </a:spcBef>
              <a:spcAft>
                <a:spcPts val="1200"/>
              </a:spcAft>
              <a:buFont typeface="Courier New" panose="02070309020205020404" pitchFamily="49" charset="0"/>
              <a:buChar char="o"/>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El tiempo puede designarse por:</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Semanas como las que se muestran en la curva de casos de disentería mostrada anteriormente.</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Días.</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Horas si la enfermedad tiene un periodo de incubación corto.</a:t>
            </a:r>
          </a:p>
          <a:p>
            <a:pPr marL="342900" marR="0" lvl="0" indent="-342900">
              <a:lnSpc>
                <a:spcPct val="115000"/>
              </a:lnSpc>
              <a:spcBef>
                <a:spcPts val="0"/>
              </a:spcBef>
              <a:spcAft>
                <a:spcPts val="1200"/>
              </a:spcAft>
              <a:buFont typeface="Symbol" panose="05050102010706020507" pitchFamily="18"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la curva epidémica mostrada en la diapositiva, la gastroenteritis estaba causada por </a:t>
            </a:r>
            <a:r>
              <a:rPr lang="es-ES" sz="1200" i="1" noProof="0" dirty="0" err="1">
                <a:effectLst/>
                <a:latin typeface="Arial" panose="020B0604020202020204" pitchFamily="34" charset="0"/>
                <a:ea typeface="Times New Roman" panose="02020603050405020304" pitchFamily="18" charset="0"/>
                <a:cs typeface="Arial" panose="020B0604020202020204" pitchFamily="34" charset="0"/>
              </a:rPr>
              <a:t>Staphylococcus</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El estafilococo produce una toxina que provoca náuseas, vómitos y calambres abdominales varias horas después de que alguien ingiera alimentos contaminados, por lo que los intervalos del eje X son periodos de 1 hora. Como ya se ha mencionado, las curvas epidémicas son un tipo de histograma sin espacio entre las categorías del eje x. Tanto las columnas como las pilas de casillas son aceptables, como se muestra en la diapositiva.</a:t>
            </a:r>
          </a:p>
          <a:p>
            <a:pPr marL="0" marR="0">
              <a:lnSpc>
                <a:spcPct val="115000"/>
              </a:lnSpc>
              <a:spcBef>
                <a:spcPts val="0"/>
              </a:spcBef>
              <a:spcAft>
                <a:spcPts val="1200"/>
              </a:spcAft>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Pregunta opcional: ¿Qué prefieren, columnas o cuadros apilados?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66</a:t>
            </a:fld>
            <a:endParaRPr lang="en-US" altLang="en-US"/>
          </a:p>
        </p:txBody>
      </p:sp>
    </p:spTree>
    <p:extLst>
      <p:ext uri="{BB962C8B-B14F-4D97-AF65-F5344CB8AC3E}">
        <p14:creationId xmlns:p14="http://schemas.microsoft.com/office/powerpoint/2010/main" val="30598471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n-US" sz="1200" b="1"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n-US" sz="1200" b="1"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latin typeface="Arial" panose="020B0604020202020204" pitchFamily="34" charset="0"/>
                <a:ea typeface="Calibri"/>
                <a:cs typeface="Arial" panose="020B0604020202020204" pitchFamily="34" charset="0"/>
                <a:sym typeface="Calibri"/>
              </a:rPr>
              <a:t>Diga: </a:t>
            </a:r>
            <a:r>
              <a:rPr lang="en-US" sz="1200" dirty="0">
                <a:effectLst/>
                <a:latin typeface="Arial" panose="020B0604020202020204" pitchFamily="34" charset="0"/>
                <a:ea typeface="Times New Roman" panose="02020603050405020304" pitchFamily="18" charset="0"/>
                <a:cs typeface="Arial" panose="020B0604020202020204" pitchFamily="34" charset="0"/>
              </a:rPr>
              <a:t>Se traza una curva </a:t>
            </a:r>
            <a:r>
              <a:rPr lang="en-US" sz="1200" dirty="0" err="1">
                <a:effectLst/>
                <a:latin typeface="Arial" panose="020B0604020202020204" pitchFamily="34" charset="0"/>
                <a:ea typeface="Times New Roman" panose="02020603050405020304" pitchFamily="18" charset="0"/>
                <a:cs typeface="Arial" panose="020B0604020202020204" pitchFamily="34" charset="0"/>
              </a:rPr>
              <a:t>epidémica</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s-MX" sz="1200" dirty="0">
                <a:effectLst/>
                <a:latin typeface="Arial" panose="020B0604020202020204" pitchFamily="34" charset="0"/>
                <a:ea typeface="Times New Roman" panose="02020603050405020304" pitchFamily="18" charset="0"/>
                <a:cs typeface="Arial" panose="020B0604020202020204" pitchFamily="34" charset="0"/>
              </a:rPr>
              <a:t>a partir de las fechas de aparición de los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err="1">
                <a:effectLst/>
                <a:latin typeface="Arial" panose="020B0604020202020204" pitchFamily="34" charset="0"/>
                <a:ea typeface="Times New Roman" panose="02020603050405020304" pitchFamily="18" charset="0"/>
                <a:cs typeface="Arial" panose="020B0604020202020204" pitchFamily="34" charset="0"/>
              </a:rPr>
              <a:t>síntomas</a:t>
            </a:r>
            <a:r>
              <a:rPr lang="en-US" sz="1200" dirty="0">
                <a:effectLst/>
                <a:latin typeface="Arial" panose="020B0604020202020204" pitchFamily="34" charset="0"/>
                <a:ea typeface="Times New Roman" panose="02020603050405020304" pitchFamily="18" charset="0"/>
                <a:cs typeface="Arial" panose="020B0604020202020204" pitchFamily="34" charset="0"/>
              </a:rPr>
              <a:t>. El eje x debe comenzar unos días antes del primer caso del brote y terminar uno o dos días después del último caso identificado durante el brote.  El primer paso consiste en resumir los datos contando el número de casos que se producen cada día.</a:t>
            </a:r>
          </a:p>
          <a:p>
            <a:pPr marL="171450" marR="0" indent="-171450">
              <a:lnSpc>
                <a:spcPct val="115000"/>
              </a:lnSpc>
              <a:spcBef>
                <a:spcPts val="1200"/>
              </a:spcBef>
              <a:spcAft>
                <a:spcPts val="600"/>
              </a:spcAft>
              <a:buFont typeface="Wingdings" panose="05000000000000000000" pitchFamily="2" charset="2"/>
              <a:buChar cha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Pregunte: </a:t>
            </a:r>
            <a:r>
              <a:rPr lang="en-US" sz="1200" dirty="0">
                <a:effectLst/>
                <a:latin typeface="Arial" panose="020B0604020202020204" pitchFamily="34" charset="0"/>
                <a:ea typeface="Times New Roman" panose="02020603050405020304" pitchFamily="18" charset="0"/>
                <a:cs typeface="Arial" panose="020B0604020202020204" pitchFamily="34" charset="0"/>
              </a:rPr>
              <a:t>¿Se produjo algún caso entre el 1 y el 8 de Oct? </a:t>
            </a:r>
          </a:p>
          <a:p>
            <a:pPr marL="171450" marR="0" indent="-171450">
              <a:lnSpc>
                <a:spcPct val="115000"/>
              </a:lnSpc>
              <a:spcBef>
                <a:spcPts val="1200"/>
              </a:spcBef>
              <a:spcAft>
                <a:spcPts val="60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Acuse</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t>
            </a: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recibo</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de la</a:t>
            </a:r>
            <a:r>
              <a:rPr lang="en-US" sz="1200" dirty="0">
                <a:effectLst/>
                <a:latin typeface="Arial" panose="020B0604020202020204" pitchFamily="34" charset="0"/>
                <a:ea typeface="Times New Roman" panose="02020603050405020304" pitchFamily="18" charset="0"/>
                <a:cs typeface="Arial" panose="020B0604020202020204" pitchFamily="34" charset="0"/>
              </a:rPr>
              <a:t>(s)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respuesta</a:t>
            </a:r>
            <a:r>
              <a:rPr lang="en-US" sz="1200" dirty="0">
                <a:effectLst/>
                <a:latin typeface="Arial" panose="020B0604020202020204" pitchFamily="34" charset="0"/>
                <a:ea typeface="Times New Roman" panose="02020603050405020304" pitchFamily="18" charset="0"/>
                <a:cs typeface="Arial" panose="020B0604020202020204" pitchFamily="34" charset="0"/>
              </a:rPr>
              <a:t>(s).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n-US" sz="1200" i="1" dirty="0">
                <a:effectLst/>
                <a:latin typeface="Arial" panose="020B0604020202020204" pitchFamily="34" charset="0"/>
                <a:ea typeface="Times New Roman" panose="02020603050405020304" pitchFamily="18" charset="0"/>
                <a:cs typeface="Arial" panose="020B0604020202020204" pitchFamily="34" charset="0"/>
              </a:rPr>
              <a:t>Ninguna</a:t>
            </a:r>
            <a:r>
              <a:rPr lang="en-US" sz="1200" b="1" i="1" dirty="0">
                <a:effectLst/>
                <a:latin typeface="Arial" panose="020B0604020202020204" pitchFamily="34" charset="0"/>
                <a:ea typeface="Times New Roman" panose="02020603050405020304" pitchFamily="18" charset="0"/>
                <a:cs typeface="Arial" panose="020B0604020202020204" pitchFamily="34" charset="0"/>
              </a:rPr>
              <a:t>.</a:t>
            </a:r>
          </a:p>
          <a:p>
            <a:pPr marL="457200" marR="0">
              <a:lnSpc>
                <a:spcPct val="115000"/>
              </a:lnSpc>
              <a:spcBef>
                <a:spcPts val="0"/>
              </a:spcBef>
              <a:spcAft>
                <a:spcPts val="120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Pregunte: </a:t>
            </a:r>
            <a:r>
              <a:rPr lang="en-US" sz="1200" dirty="0">
                <a:effectLst/>
                <a:latin typeface="Arial" panose="020B0604020202020204" pitchFamily="34" charset="0"/>
                <a:ea typeface="Times New Roman" panose="02020603050405020304" pitchFamily="18" charset="0"/>
                <a:cs typeface="Arial" panose="020B0604020202020204" pitchFamily="34" charset="0"/>
              </a:rPr>
              <a:t>¿Cuántos casos se produjeron el 9 de Oct?</a:t>
            </a:r>
          </a:p>
          <a:p>
            <a:pPr marL="171450" marR="0" indent="-171450">
              <a:lnSpc>
                <a:spcPct val="115000"/>
              </a:lnSpc>
              <a:spcBef>
                <a:spcPts val="0"/>
              </a:spcBef>
              <a:spcAft>
                <a:spcPts val="600"/>
              </a:spcAft>
              <a:buFont typeface="Wingdings" panose="05000000000000000000" pitchFamily="2" charset="2"/>
              <a:buChar char="§"/>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n-US" sz="1200" dirty="0">
                <a:effectLst/>
                <a:latin typeface="Arial" panose="020B0604020202020204" pitchFamily="34" charset="0"/>
                <a:ea typeface="Times New Roman" panose="02020603050405020304" pitchFamily="18" charset="0"/>
                <a:cs typeface="Arial" panose="020B0604020202020204" pitchFamily="34" charset="0"/>
              </a:rPr>
              <a:t>(s) respuesta(s).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n-US" sz="1200" i="1" dirty="0">
                <a:effectLst/>
                <a:latin typeface="Arial" panose="020B0604020202020204" pitchFamily="34" charset="0"/>
                <a:ea typeface="Times New Roman" panose="02020603050405020304" pitchFamily="18" charset="0"/>
                <a:cs typeface="Arial" panose="020B0604020202020204" pitchFamily="34" charset="0"/>
              </a:rPr>
              <a:t>Una.</a:t>
            </a:r>
          </a:p>
          <a:p>
            <a:pPr marL="171450" marR="0" indent="-171450">
              <a:lnSpc>
                <a:spcPct val="115000"/>
              </a:lnSpc>
              <a:spcBef>
                <a:spcPts val="0"/>
              </a:spcBef>
              <a:spcAft>
                <a:spcPts val="600"/>
              </a:spcAft>
              <a:buFont typeface="Wingdings" panose="05000000000000000000" pitchFamily="2" charset="2"/>
              <a:buChar cha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Pregunte: </a:t>
            </a:r>
            <a:r>
              <a:rPr lang="en-US" sz="1200" dirty="0">
                <a:effectLst/>
                <a:latin typeface="Arial" panose="020B0604020202020204" pitchFamily="34" charset="0"/>
                <a:ea typeface="Times New Roman" panose="02020603050405020304" pitchFamily="18" charset="0"/>
                <a:cs typeface="Arial" panose="020B0604020202020204" pitchFamily="34" charset="0"/>
              </a:rPr>
              <a:t>Para este brote, ¿cuándo se produjo el primer caso? </a:t>
            </a:r>
          </a:p>
          <a:p>
            <a:pPr marL="171450" marR="0" indent="-171450">
              <a:lnSpc>
                <a:spcPct val="115000"/>
              </a:lnSpc>
              <a:spcBef>
                <a:spcPts val="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Acuse</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a:t>
            </a:r>
            <a:r>
              <a:rPr lang="en-US" sz="1200" b="1" u="sng" dirty="0" err="1">
                <a:effectLst/>
                <a:latin typeface="Arial" panose="020B0604020202020204" pitchFamily="34" charset="0"/>
                <a:ea typeface="Times New Roman" panose="02020603050405020304" pitchFamily="18" charset="0"/>
                <a:cs typeface="Arial" panose="020B0604020202020204" pitchFamily="34" charset="0"/>
              </a:rPr>
              <a:t>recibo</a:t>
            </a:r>
            <a:r>
              <a:rPr lang="en-US" sz="1200" b="1" u="sng" dirty="0">
                <a:effectLst/>
                <a:latin typeface="Arial" panose="020B0604020202020204" pitchFamily="34" charset="0"/>
                <a:ea typeface="Times New Roman" panose="02020603050405020304" pitchFamily="18" charset="0"/>
                <a:cs typeface="Arial" panose="020B0604020202020204" pitchFamily="34" charset="0"/>
              </a:rPr>
              <a:t> de la</a:t>
            </a:r>
            <a:r>
              <a:rPr lang="en-US" sz="1200" dirty="0">
                <a:effectLst/>
                <a:latin typeface="Arial" panose="020B0604020202020204" pitchFamily="34" charset="0"/>
                <a:ea typeface="Times New Roman" panose="02020603050405020304" pitchFamily="18" charset="0"/>
                <a:cs typeface="Arial" panose="020B0604020202020204" pitchFamily="34" charset="0"/>
              </a:rPr>
              <a:t>(s) </a:t>
            </a:r>
            <a:r>
              <a:rPr lang="en-US" sz="1200" dirty="0" err="1">
                <a:effectLst/>
                <a:latin typeface="Arial" panose="020B0604020202020204" pitchFamily="34" charset="0"/>
                <a:ea typeface="Times New Roman" panose="02020603050405020304" pitchFamily="18" charset="0"/>
                <a:cs typeface="Arial" panose="020B0604020202020204" pitchFamily="34" charset="0"/>
              </a:rPr>
              <a:t>respuesta</a:t>
            </a:r>
            <a:r>
              <a:rPr lang="en-US" sz="1200" dirty="0">
                <a:effectLst/>
                <a:latin typeface="Arial" panose="020B0604020202020204" pitchFamily="34" charset="0"/>
                <a:ea typeface="Times New Roman" panose="02020603050405020304" pitchFamily="18" charset="0"/>
                <a:cs typeface="Arial" panose="020B0604020202020204" pitchFamily="34" charset="0"/>
              </a:rPr>
              <a:t>(s).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&lt;CLICK&gt; Responder: </a:t>
            </a:r>
            <a:r>
              <a:rPr lang="en-US" sz="1200" i="1" dirty="0">
                <a:effectLst/>
                <a:latin typeface="Arial" panose="020B0604020202020204" pitchFamily="34" charset="0"/>
                <a:ea typeface="Times New Roman" panose="02020603050405020304" pitchFamily="18" charset="0"/>
                <a:cs typeface="Arial" panose="020B0604020202020204" pitchFamily="34" charset="0"/>
              </a:rPr>
              <a:t>9 de Oct. </a:t>
            </a:r>
            <a:r>
              <a:rPr lang="en-US" sz="1200" b="1" dirty="0">
                <a:effectLst/>
                <a:latin typeface="Arial" panose="020B0604020202020204" pitchFamily="34" charset="0"/>
                <a:ea typeface="Times New Roman" panose="02020603050405020304" pitchFamily="18" charset="0"/>
                <a:cs typeface="Arial" panose="020B0604020202020204" pitchFamily="34" charset="0"/>
              </a:rPr>
              <a:t>&lt;CLICK x 15&gt; </a:t>
            </a:r>
            <a:r>
              <a:rPr lang="en-US" sz="1200" i="1" dirty="0">
                <a:effectLst/>
                <a:latin typeface="Arial" panose="020B0604020202020204" pitchFamily="34" charset="0"/>
                <a:ea typeface="Times New Roman" panose="02020603050405020304" pitchFamily="18" charset="0"/>
                <a:cs typeface="Arial" panose="020B0604020202020204" pitchFamily="34" charset="0"/>
              </a:rPr>
              <a:t>para mostrar las respuestas restantes en la diapositiva.</a:t>
            </a:r>
          </a:p>
          <a:p>
            <a:pPr marL="171450" marR="0" indent="-171450">
              <a:lnSpc>
                <a:spcPct val="115000"/>
              </a:lnSpc>
              <a:spcBef>
                <a:spcPts val="0"/>
              </a:spcBef>
              <a:spcAft>
                <a:spcPts val="600"/>
              </a:spcAft>
              <a:buFont typeface="Wingdings" panose="05000000000000000000" pitchFamily="2" charset="2"/>
              <a:buChar cha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Pregunte: </a:t>
            </a:r>
            <a:r>
              <a:rPr lang="en-US" sz="1200" dirty="0">
                <a:effectLst/>
                <a:latin typeface="Arial" panose="020B0604020202020204" pitchFamily="34" charset="0"/>
                <a:ea typeface="Times New Roman" panose="02020603050405020304" pitchFamily="18" charset="0"/>
                <a:cs typeface="Arial" panose="020B0604020202020204" pitchFamily="34" charset="0"/>
              </a:rPr>
              <a:t>¿Cuándo se produjo el último caso? </a:t>
            </a:r>
          </a:p>
          <a:p>
            <a:pPr marL="171450" marR="0" indent="-171450">
              <a:lnSpc>
                <a:spcPct val="115000"/>
              </a:lnSpc>
              <a:spcBef>
                <a:spcPts val="0"/>
              </a:spcBef>
              <a:spcAft>
                <a:spcPts val="600"/>
              </a:spcAft>
              <a:buFont typeface="Wingdings" panose="05000000000000000000" pitchFamily="2" charset="2"/>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n-US" sz="1200" dirty="0">
                <a:effectLst/>
                <a:latin typeface="Arial" panose="020B0604020202020204" pitchFamily="34" charset="0"/>
                <a:ea typeface="Times New Roman" panose="02020603050405020304" pitchFamily="18" charset="0"/>
                <a:cs typeface="Arial" panose="020B0604020202020204" pitchFamily="34" charset="0"/>
              </a:rPr>
              <a:t>(s) respuesta(s).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Respuesta: </a:t>
            </a:r>
            <a:r>
              <a:rPr lang="en-US" sz="1200" i="1" dirty="0">
                <a:effectLst/>
                <a:latin typeface="Arial" panose="020B0604020202020204" pitchFamily="34" charset="0"/>
                <a:ea typeface="Times New Roman" panose="02020603050405020304" pitchFamily="18" charset="0"/>
                <a:cs typeface="Arial" panose="020B0604020202020204" pitchFamily="34" charset="0"/>
              </a:rPr>
              <a:t>25 de Oct.</a:t>
            </a:r>
          </a:p>
          <a:p>
            <a:pPr marL="171450" marR="0" indent="-171450">
              <a:lnSpc>
                <a:spcPct val="115000"/>
              </a:lnSpc>
              <a:spcBef>
                <a:spcPts val="0"/>
              </a:spcBef>
              <a:spcAft>
                <a:spcPts val="600"/>
              </a:spcAft>
              <a:buFont typeface="Wingdings" panose="05000000000000000000" pitchFamily="2" charset="2"/>
              <a:buChar char="§"/>
            </a:pPr>
            <a:endParaRPr lang="en-US" sz="1200" b="1" i="1"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Pregunta: </a:t>
            </a:r>
            <a:r>
              <a:rPr lang="en-US" sz="1200" dirty="0">
                <a:effectLst/>
                <a:latin typeface="Arial" panose="020B0604020202020204" pitchFamily="34" charset="0"/>
                <a:ea typeface="Times New Roman" panose="02020603050405020304" pitchFamily="18" charset="0"/>
                <a:cs typeface="Arial" panose="020B0604020202020204" pitchFamily="34" charset="0"/>
              </a:rPr>
              <a:t>¿Cuál es el rango sugerido para el eje x? En otras palabras, ¿cuándo empezaría el eje x? </a:t>
            </a:r>
          </a:p>
          <a:p>
            <a:pPr marL="171450" marR="0" indent="-171450">
              <a:lnSpc>
                <a:spcPct val="115000"/>
              </a:lnSpc>
              <a:spcBef>
                <a:spcPts val="0"/>
              </a:spcBef>
              <a:spcAft>
                <a:spcPts val="600"/>
              </a:spcAft>
              <a:buFont typeface="Wingdings" panose="05000000000000000000" pitchFamily="2" charset="2"/>
              <a:buChar char="§"/>
            </a:pPr>
            <a:endParaRPr lang="en-US" sz="1200" b="1" u="sng"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n-US" sz="1200" b="1" u="sng"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n-US" sz="1200" dirty="0">
                <a:effectLst/>
                <a:latin typeface="Arial" panose="020B0604020202020204" pitchFamily="34" charset="0"/>
                <a:ea typeface="Times New Roman" panose="02020603050405020304" pitchFamily="18" charset="0"/>
                <a:cs typeface="Arial" panose="020B0604020202020204" pitchFamily="34" charset="0"/>
              </a:rPr>
              <a:t>(s) respuesta(s). </a:t>
            </a:r>
            <a:r>
              <a:rPr lang="en-US" sz="1200" b="1" dirty="0">
                <a:effectLst/>
                <a:latin typeface="Arial" panose="020B0604020202020204" pitchFamily="34" charset="0"/>
                <a:ea typeface="Times New Roman" panose="02020603050405020304" pitchFamily="18" charset="0"/>
                <a:cs typeface="Arial" panose="020B0604020202020204" pitchFamily="34" charset="0"/>
              </a:rPr>
              <a:t>Conteste: </a:t>
            </a:r>
            <a:r>
              <a:rPr lang="en-US" sz="1200" i="1" dirty="0">
                <a:effectLst/>
                <a:latin typeface="Arial" panose="020B0604020202020204" pitchFamily="34" charset="0"/>
                <a:ea typeface="Times New Roman" panose="02020603050405020304" pitchFamily="18" charset="0"/>
                <a:cs typeface="Arial" panose="020B0604020202020204" pitchFamily="34" charset="0"/>
              </a:rPr>
              <a:t>NO empiece el eje x en el primer día del brote. Incluya siempre un periodo "preepidémico" o "prebrote" al principio del eje x, para que podamos ver cuándo empieza el brote. En este ejemplo, comience a principios de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octubre</a:t>
            </a:r>
            <a:r>
              <a:rPr lang="en-US" sz="1200" i="1" dirty="0">
                <a:effectLst/>
                <a:latin typeface="Arial" panose="020B0604020202020204" pitchFamily="34" charset="0"/>
                <a:ea typeface="Times New Roman" panose="02020603050405020304" pitchFamily="18" charset="0"/>
                <a:cs typeface="Arial" panose="020B0604020202020204" pitchFamily="34" charset="0"/>
              </a:rPr>
              <a:t>, antes de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que</a:t>
            </a:r>
            <a:r>
              <a:rPr lang="en-US" sz="1200" i="1" dirty="0">
                <a:effectLst/>
                <a:latin typeface="Arial" panose="020B0604020202020204" pitchFamily="34" charset="0"/>
                <a:ea typeface="Times New Roman" panose="02020603050405020304" pitchFamily="18" charset="0"/>
                <a:cs typeface="Arial" panose="020B0604020202020204" pitchFamily="34" charset="0"/>
              </a:rPr>
              <a:t> se </a:t>
            </a:r>
            <a:r>
              <a:rPr lang="en-US" sz="1200" i="1" dirty="0" err="1">
                <a:effectLst/>
                <a:latin typeface="Arial" panose="020B0604020202020204" pitchFamily="34" charset="0"/>
                <a:ea typeface="Times New Roman" panose="02020603050405020304" pitchFamily="18" charset="0"/>
                <a:cs typeface="Arial" panose="020B0604020202020204" pitchFamily="34" charset="0"/>
              </a:rPr>
              <a:t>registraran</a:t>
            </a:r>
            <a:r>
              <a:rPr lang="en-US" sz="1200" i="1" dirty="0">
                <a:effectLst/>
                <a:latin typeface="Arial" panose="020B0604020202020204" pitchFamily="34" charset="0"/>
                <a:ea typeface="Times New Roman" panose="02020603050405020304" pitchFamily="18" charset="0"/>
                <a:cs typeface="Arial" panose="020B0604020202020204" pitchFamily="34" charset="0"/>
              </a:rPr>
              <a:t> los primeros casos, y continúe hasta la última fecha en la que se disponga de datos.</a:t>
            </a:r>
            <a:endParaRPr lang="en-US" sz="1200"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2EB32458-B0FD-4E0D-A69A-149897CA0BBB}" type="slidenum">
              <a:rPr lang="en-US" smtClean="0"/>
              <a:t>67</a:t>
            </a:fld>
            <a:endParaRPr lang="en-US"/>
          </a:p>
        </p:txBody>
      </p:sp>
    </p:spTree>
    <p:extLst>
      <p:ext uri="{BB962C8B-B14F-4D97-AF65-F5344CB8AC3E}">
        <p14:creationId xmlns:p14="http://schemas.microsoft.com/office/powerpoint/2010/main" val="84126697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siguiente paso en la construcción de una curva epidémica es determinar el rango del eje Y. El eje X de esta curva epidémica abarca las fechas del 1 de octubre al 25 de octubre.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rangos sugieren para el eje Y?</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El número máximo de casos en un día fue de 13, el 15 de octubre. El eje Y debe oscilar entre 0 y 14 </a:t>
            </a:r>
            <a:r>
              <a:rPr lang="es-ES" sz="1200" i="1" noProof="0" dirty="0" err="1">
                <a:effectLst/>
                <a:latin typeface="Arial" panose="020B0604020202020204" pitchFamily="34" charset="0"/>
                <a:ea typeface="Times New Roman" panose="02020603050405020304" pitchFamily="18" charset="0"/>
                <a:cs typeface="Arial" panose="020B0604020202020204" pitchFamily="34" charset="0"/>
              </a:rPr>
              <a:t>ó</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15.</a:t>
            </a:r>
          </a:p>
          <a:p>
            <a:endParaRPr lang="es-ES" sz="1200" noProof="0" dirty="0"/>
          </a:p>
        </p:txBody>
      </p:sp>
      <p:sp>
        <p:nvSpPr>
          <p:cNvPr id="4" name="Slide Number Placeholder 3"/>
          <p:cNvSpPr>
            <a:spLocks noGrp="1"/>
          </p:cNvSpPr>
          <p:nvPr>
            <p:ph type="sldNum" sz="quarter" idx="10"/>
          </p:nvPr>
        </p:nvSpPr>
        <p:spPr/>
        <p:txBody>
          <a:bodyPr/>
          <a:lstStyle/>
          <a:p>
            <a:fld id="{2EB32458-B0FD-4E0D-A69A-149897CA0BBB}" type="slidenum">
              <a:rPr lang="en-US" smtClean="0"/>
              <a:t>68</a:t>
            </a:fld>
            <a:endParaRPr lang="en-US"/>
          </a:p>
        </p:txBody>
      </p:sp>
    </p:spTree>
    <p:extLst>
      <p:ext uri="{BB962C8B-B14F-4D97-AF65-F5344CB8AC3E}">
        <p14:creationId xmlns:p14="http://schemas.microsoft.com/office/powerpoint/2010/main" val="84126697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gráfico ahora tiene un eje x y un eje y.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Ahora tenemos que añadir los datos.</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tipo de gráfico vas a utilizar? </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Responda: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Histograma.</a:t>
            </a:r>
          </a:p>
          <a:p>
            <a:endParaRPr lang="es-ES" sz="1200" noProof="0" dirty="0"/>
          </a:p>
        </p:txBody>
      </p:sp>
      <p:sp>
        <p:nvSpPr>
          <p:cNvPr id="4" name="Slide Number Placeholder 3"/>
          <p:cNvSpPr>
            <a:spLocks noGrp="1"/>
          </p:cNvSpPr>
          <p:nvPr>
            <p:ph type="sldNum" sz="quarter" idx="10"/>
          </p:nvPr>
        </p:nvSpPr>
        <p:spPr/>
        <p:txBody>
          <a:bodyPr/>
          <a:lstStyle/>
          <a:p>
            <a:fld id="{2EB32458-B0FD-4E0D-A69A-149897CA0BBB}" type="slidenum">
              <a:rPr lang="en-US" smtClean="0"/>
              <a:t>69</a:t>
            </a:fld>
            <a:endParaRPr lang="en-US"/>
          </a:p>
        </p:txBody>
      </p:sp>
    </p:spTree>
    <p:extLst>
      <p:ext uri="{BB962C8B-B14F-4D97-AF65-F5344CB8AC3E}">
        <p14:creationId xmlns:p14="http://schemas.microsoft.com/office/powerpoint/2010/main" val="8412669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Dependiendo del tamaño y la organización de un distrito, los miembros de un equipo de investigación de brotes podrían incluir uno o más:</a:t>
            </a:r>
          </a:p>
          <a:p>
            <a:pPr marL="628650" marR="0" lvl="1" indent="-171450" algn="l" defTabSz="914400" rtl="0" eaLnBrk="0" fontAlgn="base" latinLnBrk="0" hangingPunct="0">
              <a:lnSpc>
                <a:spcPct val="115000"/>
              </a:lnSpc>
              <a:spcBef>
                <a:spcPts val="0"/>
              </a:spcBef>
              <a:spcAft>
                <a:spcPts val="1200"/>
              </a:spcAft>
              <a:buClrTx/>
              <a:buSzTx/>
              <a:buFont typeface="Courier New" panose="02070309020205020404" pitchFamily="49" charset="0"/>
              <a:buChar char="o"/>
              <a:tabLst/>
              <a:defRP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Epidemiólogos</a:t>
            </a:r>
          </a:p>
          <a:p>
            <a:pPr marL="628650" marR="0" lvl="1" indent="-171450" algn="l" defTabSz="914400" rtl="0" eaLnBrk="0" fontAlgn="base" latinLnBrk="0" hangingPunct="0">
              <a:lnSpc>
                <a:spcPct val="115000"/>
              </a:lnSpc>
              <a:spcBef>
                <a:spcPts val="0"/>
              </a:spcBef>
              <a:spcAft>
                <a:spcPts val="1200"/>
              </a:spcAft>
              <a:buClrTx/>
              <a:buSzTx/>
              <a:buFont typeface="Courier New" panose="02070309020205020404" pitchFamily="49" charset="0"/>
              <a:buChar char="o"/>
              <a:tabLst/>
              <a:defRP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Clínicos</a:t>
            </a:r>
          </a:p>
          <a:p>
            <a:pPr marL="628650" marR="0" lvl="1" indent="-171450" algn="l" defTabSz="914400" rtl="0" eaLnBrk="0" fontAlgn="base" latinLnBrk="0" hangingPunct="0">
              <a:lnSpc>
                <a:spcPct val="115000"/>
              </a:lnSpc>
              <a:spcBef>
                <a:spcPts val="0"/>
              </a:spcBef>
              <a:spcAft>
                <a:spcPts val="1200"/>
              </a:spcAft>
              <a:buClrTx/>
              <a:buSzTx/>
              <a:buFont typeface="Courier New" panose="02070309020205020404" pitchFamily="49" charset="0"/>
              <a:buChar char="o"/>
              <a:tabLst/>
              <a:defRP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Técnicos de laboratorio</a:t>
            </a:r>
          </a:p>
          <a:p>
            <a:pPr marL="628650" marR="0" lvl="1" indent="-171450" algn="l" defTabSz="914400" rtl="0" eaLnBrk="0" fontAlgn="base" latinLnBrk="0" hangingPunct="0">
              <a:lnSpc>
                <a:spcPct val="115000"/>
              </a:lnSpc>
              <a:spcBef>
                <a:spcPts val="0"/>
              </a:spcBef>
              <a:spcAft>
                <a:spcPts val="1200"/>
              </a:spcAft>
              <a:buClrTx/>
              <a:buSzTx/>
              <a:buFont typeface="Courier New" panose="02070309020205020404" pitchFamily="49" charset="0"/>
              <a:buChar char="o"/>
              <a:tabLst/>
              <a:defRP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Especialistas en salud medioambiental</a:t>
            </a:r>
          </a:p>
          <a:p>
            <a:pPr marL="628650" marR="0" lvl="1" indent="-171450" algn="l" defTabSz="914400" rtl="0" eaLnBrk="0" fontAlgn="base" latinLnBrk="0" hangingPunct="0">
              <a:lnSpc>
                <a:spcPct val="115000"/>
              </a:lnSpc>
              <a:spcBef>
                <a:spcPts val="0"/>
              </a:spcBef>
              <a:spcAft>
                <a:spcPts val="1200"/>
              </a:spcAft>
              <a:buClrTx/>
              <a:buSzTx/>
              <a:buFont typeface="Courier New" panose="02070309020205020404" pitchFamily="49" charset="0"/>
              <a:buChar char="o"/>
              <a:tabLst/>
              <a:defRP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Veterinarios</a:t>
            </a:r>
          </a:p>
          <a:p>
            <a:pPr marL="628650" marR="0" lvl="1" indent="-171450" algn="l" defTabSz="914400" rtl="0" eaLnBrk="0" fontAlgn="base" latinLnBrk="0" hangingPunct="0">
              <a:lnSpc>
                <a:spcPct val="115000"/>
              </a:lnSpc>
              <a:spcBef>
                <a:spcPts val="0"/>
              </a:spcBef>
              <a:spcAft>
                <a:spcPts val="1200"/>
              </a:spcAft>
              <a:buClrTx/>
              <a:buSzTx/>
              <a:buFont typeface="Courier New" panose="02070309020205020404" pitchFamily="49" charset="0"/>
              <a:buChar char="o"/>
              <a:tabLst/>
              <a:defRP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Trabajadores sanitarios comunitarios</a:t>
            </a:r>
          </a:p>
          <a:p>
            <a:pPr marL="628650" marR="0" lvl="1" indent="-171450" algn="l" defTabSz="914400" rtl="0" eaLnBrk="0" fontAlgn="base" latinLnBrk="0" hangingPunct="0">
              <a:lnSpc>
                <a:spcPct val="115000"/>
              </a:lnSpc>
              <a:spcBef>
                <a:spcPts val="0"/>
              </a:spcBef>
              <a:spcAft>
                <a:spcPts val="1200"/>
              </a:spcAft>
              <a:buClrTx/>
              <a:buSzTx/>
              <a:buFont typeface="Courier New" panose="02070309020205020404" pitchFamily="49" charset="0"/>
              <a:buChar char="o"/>
              <a:tabLst/>
              <a:defRP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Entrevistadores</a:t>
            </a:r>
          </a:p>
          <a:p>
            <a:pPr marL="628650" marR="0" lvl="1" indent="-171450" algn="l" defTabSz="914400" rtl="0" eaLnBrk="0" fontAlgn="base" latinLnBrk="0" hangingPunct="0">
              <a:lnSpc>
                <a:spcPct val="115000"/>
              </a:lnSpc>
              <a:spcBef>
                <a:spcPts val="0"/>
              </a:spcBef>
              <a:spcAft>
                <a:spcPts val="1200"/>
              </a:spcAft>
              <a:buClrTx/>
              <a:buSzTx/>
              <a:buFont typeface="Courier New" panose="02070309020205020404" pitchFamily="49" charset="0"/>
              <a:buChar char="o"/>
              <a:tabLst/>
              <a:defRP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Un representante del gobierno local</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epidemiólogo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debe tener experiencia en varios aspectos de la investigación de brotes. Esto abarca desde la elección del diseño del estudio y la elaboración de cuestionarios hasta la creación de una base de datos y la realización de análisis de datos. Si el epidemiólogo no es médico, es posible que se necesiten uno o varios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clínicos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para identificar y diagnosticar casos adicionales, y proporcionar o derivar a los pacientes para su tratamiento.</a:t>
            </a:r>
          </a:p>
          <a:p>
            <a:pPr marL="171450" marR="0" lvl="0" indent="-171450">
              <a:lnSpc>
                <a:spcPct val="115000"/>
              </a:lnSpc>
              <a:spcBef>
                <a:spcPts val="0"/>
              </a:spcBef>
              <a:spcAft>
                <a:spcPts val="1200"/>
              </a:spcAft>
              <a:buFont typeface="Wingdings" panose="05000000000000000000" pitchFamily="2" charset="2"/>
              <a:buChar char="§"/>
            </a:pPr>
            <a:endParaRPr lang="es-ES" sz="1200" b="1" u="sng" noProof="0" dirty="0">
              <a:effectLst/>
              <a:latin typeface="Arial" panose="020B0604020202020204" pitchFamily="34" charset="0"/>
              <a:ea typeface="Calibri"/>
              <a:cs typeface="Arial" panose="020B0604020202020204" pitchFamily="34" charset="0"/>
              <a:sym typeface="Calibri"/>
            </a:endParaRPr>
          </a:p>
          <a:p>
            <a:pPr marL="171450" marR="0" lvl="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técnico de laboratorio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puede ayudar con la colecta,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el envío y el análisis adecuados de las muestras en el laboratorio de salud pública para verificar el diagnóstico y los subtipos de patógenos, y así</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refinar la definición del caso. </a:t>
            </a:r>
          </a:p>
          <a:p>
            <a:pPr marL="171450" marR="0" lvl="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Se debe incluir 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veterinarios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o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técnicos veterinarios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el equipo si se sospecha que la enfermedad es zoonótica, y se debe llevar a cabo una vigilancia para identificar posibles casos en animales domésticos y salvajes.</a:t>
            </a:r>
          </a:p>
          <a:p>
            <a:pPr marL="171450" marR="0" lvl="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 Los especialistas en salud ambiental (EHS</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pueden ayudar con las inspecciones de las instalaciones de preparación de alimentos, la capacitación de los manipuladores de alimentos, la evaluación de la calidad del agua, la recogida de muestras alimentarias y ambientales y la educación sanitaria.</a:t>
            </a:r>
          </a:p>
          <a:p>
            <a:pPr marL="171450" marR="0" lvl="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Los trabajadores sanitarios comunitarios (TSC</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y los trabajadores comunitarios de sanidad animal (TSC) pueden ser embajadores importantes para presentar el equipo a los líderes de la comunidad, así como para ayudar con la traducción, las vacunas, las terapias profilácticas, la colecta de muestras clínicas o las entrevistas de casos.</a:t>
            </a:r>
          </a:p>
          <a:p>
            <a:pPr marL="171450" marR="0" lvl="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Los entrevistadores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recopilan datos, ya sea en persona o por teléfono. Puede tratarse de personal de centros sanitarios,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de trabajadores comunitarios y de estudiantes de medicina o de</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salud pública.  </a:t>
            </a:r>
          </a:p>
          <a:p>
            <a:pPr marL="171450" marR="0" lvl="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Dependiendo de las circunstancias (ubicación, sensibilidad política, etc.), el equipo también podría incluir:</a:t>
            </a:r>
          </a:p>
          <a:p>
            <a:pPr marL="628650" marR="0" lvl="1" indent="-171450">
              <a:lnSpc>
                <a:spcPct val="115000"/>
              </a:lnSpc>
              <a:spcBef>
                <a:spcPts val="0"/>
              </a:spcBef>
              <a:spcAft>
                <a:spcPts val="120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conductores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y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traductores</a:t>
            </a: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120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estadístico o gestor de datos</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especialmente para brotes de gran envergadura en los que se recopilarán muchos datos</a:t>
            </a:r>
          </a:p>
          <a:p>
            <a:pPr marL="628650" marR="0" lvl="1" indent="-171450">
              <a:lnSpc>
                <a:spcPct val="115000"/>
              </a:lnSpc>
              <a:spcBef>
                <a:spcPts val="0"/>
              </a:spcBef>
              <a:spcAft>
                <a:spcPts val="120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especialista en comunicación sanitaria/comunicación de riesgos</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especialmente para un brote políticamente delicado (puede actuar como portavoz)</a:t>
            </a:r>
          </a:p>
          <a:p>
            <a:pPr marL="628650" marR="0" lvl="1" indent="-171450">
              <a:lnSpc>
                <a:spcPct val="115000"/>
              </a:lnSpc>
              <a:spcBef>
                <a:spcPts val="0"/>
              </a:spcBef>
              <a:spcAft>
                <a:spcPts val="120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especialista en educación sanitaria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para trabajar con la comunidad en acciones de control/prevención como el lavado de manos</a:t>
            </a:r>
          </a:p>
          <a:p>
            <a:pPr marL="628650" marR="0" lvl="1" indent="-171450">
              <a:lnSpc>
                <a:spcPct val="115000"/>
              </a:lnSpc>
              <a:spcBef>
                <a:spcPts val="0"/>
              </a:spcBef>
              <a:spcAft>
                <a:spcPts val="120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funcionario del gobierno local</a:t>
            </a: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120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personal de seguridad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para una investigación en una zona inestable,</a:t>
            </a:r>
          </a:p>
          <a:p>
            <a:endParaRPr lang="es-ES" noProof="0" dirty="0"/>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Se debe designar a una persona como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líder del equipo</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Si hay más de un sector implicado, puede haber </a:t>
            </a:r>
            <a:r>
              <a:rPr lang="es-ES" sz="1200" b="1" noProof="0" dirty="0" err="1">
                <a:effectLst/>
                <a:latin typeface="Arial" panose="020B0604020202020204" pitchFamily="34" charset="0"/>
                <a:ea typeface="Times New Roman" panose="02020603050405020304" pitchFamily="18" charset="0"/>
                <a:cs typeface="Arial" panose="020B0604020202020204" pitchFamily="34" charset="0"/>
              </a:rPr>
              <a:t>co-líderes</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 de equipo.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jefe del equipo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debe tener experiencia en la investigación de brotes y en epidemiología de salud pública. El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líder del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equipo deberá:</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Desarrollar el plan de investigación.</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Asignar funciones y responsabilidades a los miembros del equipo.</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Ponerse en contacto con la red de laboratorios de salud pública para conocer el plan de pruebas diagnósticas, la estrategia y el método adecuados para recoger las muestras, y cualquier equipo necesario, incluido el equipo de protección personal (EPP) como guantes, mascarilla, protección ocular o desinfectante para proteger al personal sanitario.</a:t>
            </a:r>
          </a:p>
          <a:p>
            <a:pPr marL="628650" marR="0" lvl="1" indent="-171450">
              <a:lnSpc>
                <a:spcPct val="115000"/>
              </a:lnSpc>
              <a:spcBef>
                <a:spcPts val="0"/>
              </a:spcBef>
              <a:spcAft>
                <a:spcPts val="1200"/>
              </a:spcAft>
              <a:buFont typeface="Courier New" panose="02070309020205020404" pitchFamily="49" charset="0"/>
              <a:buChar char="o"/>
            </a:pPr>
            <a:endParaRPr lang="es-ES" sz="1200" b="1" u="sng" noProof="0" dirty="0">
              <a:effectLst/>
              <a:latin typeface="Arial" panose="020B0604020202020204" pitchFamily="34" charset="0"/>
              <a:ea typeface="Calibri"/>
              <a:cs typeface="Arial" panose="020B0604020202020204" pitchFamily="34" charset="0"/>
              <a:sym typeface="Calibri"/>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a:t>
            </a:fld>
            <a:endParaRPr lang="en-US" altLang="en-US"/>
          </a:p>
        </p:txBody>
      </p:sp>
    </p:spTree>
    <p:extLst>
      <p:ext uri="{BB962C8B-B14F-4D97-AF65-F5344CB8AC3E}">
        <p14:creationId xmlns:p14="http://schemas.microsoft.com/office/powerpoint/2010/main" val="186340165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0"/>
              </a:spcBef>
              <a:spcAft>
                <a:spcPts val="12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diapositiva muestra el gráfico de los datos en forma de histograma.</a:t>
            </a:r>
          </a:p>
          <a:p>
            <a:pPr marL="171450" marR="0" indent="-171450">
              <a:lnSpc>
                <a:spcPct val="115000"/>
              </a:lnSpc>
              <a:spcBef>
                <a:spcPts val="0"/>
              </a:spcBef>
              <a:spcAft>
                <a:spcPts val="6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falta?</a:t>
            </a:r>
          </a:p>
          <a:p>
            <a:pPr marL="171450" marR="0" indent="-171450">
              <a:lnSpc>
                <a:spcPct val="115000"/>
              </a:lnSpc>
              <a:spcBef>
                <a:spcPts val="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Respuesta: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etiquetas de los ejes, título de la tabla.</a:t>
            </a:r>
          </a:p>
          <a:p>
            <a:pPr marL="171450" marR="0" indent="-171450">
              <a:lnSpc>
                <a:spcPct val="115000"/>
              </a:lnSpc>
              <a:spcBef>
                <a:spcPts val="0"/>
              </a:spcBef>
              <a:spcAft>
                <a:spcPts val="6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etiquetas recomendaría para los ejes Y </a:t>
            </a:r>
            <a:r>
              <a:rPr lang="es-ES" sz="1200" noProof="0" dirty="0" err="1">
                <a:effectLst/>
                <a:latin typeface="Arial" panose="020B0604020202020204" pitchFamily="34" charset="0"/>
                <a:ea typeface="Times New Roman" panose="02020603050405020304" pitchFamily="18" charset="0"/>
                <a:cs typeface="Arial" panose="020B0604020202020204" pitchFamily="34" charset="0"/>
              </a:rPr>
              <a:t>y</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X? </a:t>
            </a:r>
          </a:p>
          <a:p>
            <a:pPr marL="171450" marR="0" indent="-171450">
              <a:lnSpc>
                <a:spcPct val="115000"/>
              </a:lnSpc>
              <a:spcBef>
                <a:spcPts val="0"/>
              </a:spcBef>
              <a:spcAft>
                <a:spcPts val="6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La siguiente diapositiva contiene la respuesta.</a:t>
            </a:r>
          </a:p>
          <a:p>
            <a:endParaRPr lang="es-ES" noProof="0" dirty="0"/>
          </a:p>
        </p:txBody>
      </p:sp>
      <p:sp>
        <p:nvSpPr>
          <p:cNvPr id="4" name="Slide Number Placeholder 3"/>
          <p:cNvSpPr>
            <a:spLocks noGrp="1"/>
          </p:cNvSpPr>
          <p:nvPr>
            <p:ph type="sldNum" sz="quarter" idx="10"/>
          </p:nvPr>
        </p:nvSpPr>
        <p:spPr/>
        <p:txBody>
          <a:bodyPr/>
          <a:lstStyle/>
          <a:p>
            <a:fld id="{2EB32458-B0FD-4E0D-A69A-149897CA0BBB}" type="slidenum">
              <a:rPr lang="en-US" smtClean="0"/>
              <a:t>70</a:t>
            </a:fld>
            <a:endParaRPr lang="en-US"/>
          </a:p>
        </p:txBody>
      </p:sp>
    </p:spTree>
    <p:extLst>
      <p:ext uri="{BB962C8B-B14F-4D97-AF65-F5344CB8AC3E}">
        <p14:creationId xmlns:p14="http://schemas.microsoft.com/office/powerpoint/2010/main" val="84126697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Una etiqueta recomendada para el eje x es la fecha de inicio y, para el eje y, el número de casos.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Por último, tenemos que añadir un título. Cada gráfico debe tener un título que incluya la medida, la condición de salud, el lugar y la temporalidad.</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título propondrían?</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 la siguiente diapositiva que contenga un título.</a:t>
            </a:r>
            <a:endParaRPr lang="es-ES" noProof="0" dirty="0"/>
          </a:p>
        </p:txBody>
      </p:sp>
      <p:sp>
        <p:nvSpPr>
          <p:cNvPr id="4" name="Slide Number Placeholder 3"/>
          <p:cNvSpPr>
            <a:spLocks noGrp="1"/>
          </p:cNvSpPr>
          <p:nvPr>
            <p:ph type="sldNum" sz="quarter" idx="10"/>
          </p:nvPr>
        </p:nvSpPr>
        <p:spPr/>
        <p:txBody>
          <a:bodyPr/>
          <a:lstStyle/>
          <a:p>
            <a:fld id="{2EB32458-B0FD-4E0D-A69A-149897CA0BBB}" type="slidenum">
              <a:rPr lang="en-US" smtClean="0"/>
              <a:t>71</a:t>
            </a:fld>
            <a:endParaRPr lang="en-US"/>
          </a:p>
        </p:txBody>
      </p:sp>
    </p:spTree>
    <p:extLst>
      <p:ext uri="{BB962C8B-B14F-4D97-AF65-F5344CB8AC3E}">
        <p14:creationId xmlns:p14="http://schemas.microsoft.com/office/powerpoint/2010/main" val="84126697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Calibri" panose="020F0502020204030204" pitchFamily="34" charset="0"/>
                <a:cs typeface="Arial" panose="020B0604020202020204" pitchFamily="34" charset="0"/>
              </a:rPr>
              <a:t>La diapositiva muestra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cómo deben ser las curvas epidémicas:</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Histograma.</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Eje X con el periodo </a:t>
            </a:r>
            <a:r>
              <a:rPr lang="es-ES" sz="1200" noProof="0" dirty="0" err="1">
                <a:effectLst/>
                <a:latin typeface="Arial" panose="020B0604020202020204" pitchFamily="34" charset="0"/>
                <a:ea typeface="Times New Roman" panose="02020603050405020304" pitchFamily="18" charset="0"/>
                <a:cs typeface="Arial" panose="020B0604020202020204" pitchFamily="34" charset="0"/>
              </a:rPr>
              <a:t>preepidémico</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Eje Y</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 desde cero hasta ligeramente por encima del valor máximo</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Etiquetas para ambos ejes.</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Título con la medida (número)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de la enfermedad (Enfermedad X), el lugar (Distrito Y) y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temporalidad (octubre de 2019).</a:t>
            </a:r>
          </a:p>
          <a:p>
            <a:pPr marL="342900" marR="0" lvl="0" indent="-342900">
              <a:lnSpc>
                <a:spcPct val="115000"/>
              </a:lnSpc>
              <a:spcBef>
                <a:spcPts val="0"/>
              </a:spcBef>
              <a:spcAft>
                <a:spcPts val="1200"/>
              </a:spcAft>
              <a:buFont typeface="Symbol" panose="05050102010706020507" pitchFamily="18"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¿Tienen alguna duda sobre la construcción de una curva epidémica</a:t>
            </a:r>
            <a:r>
              <a:rPr lang="es-ES" sz="1200" u="none" noProof="0" dirty="0">
                <a:effectLst/>
                <a:latin typeface="Arial" panose="020B0604020202020204" pitchFamily="34" charset="0"/>
                <a:ea typeface="Times New Roman" panose="02020603050405020304" pitchFamily="18" charset="0"/>
                <a:cs typeface="Arial" panose="020B0604020202020204" pitchFamily="34" charset="0"/>
              </a:rPr>
              <a:t>?</a:t>
            </a:r>
            <a:r>
              <a:rPr lang="es-ES" sz="1200" u="sng"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1200"/>
              </a:spcBef>
              <a:spcAft>
                <a:spcPts val="600"/>
              </a:spcAft>
              <a:buFont typeface="Wingdings" panose="05000000000000000000" pitchFamily="2" charset="2"/>
              <a:buChar char="§"/>
            </a:pPr>
            <a:endParaRPr lang="es-ES" sz="120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Plantee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las preguntas que considere necesarias. </a:t>
            </a:r>
          </a:p>
          <a:p>
            <a:endParaRPr lang="es-ES" noProof="0" dirty="0"/>
          </a:p>
        </p:txBody>
      </p:sp>
      <p:sp>
        <p:nvSpPr>
          <p:cNvPr id="4" name="Slide Number Placeholder 3"/>
          <p:cNvSpPr>
            <a:spLocks noGrp="1"/>
          </p:cNvSpPr>
          <p:nvPr>
            <p:ph type="sldNum" sz="quarter" idx="10"/>
          </p:nvPr>
        </p:nvSpPr>
        <p:spPr/>
        <p:txBody>
          <a:bodyPr/>
          <a:lstStyle/>
          <a:p>
            <a:fld id="{2EB32458-B0FD-4E0D-A69A-149897CA0BBB}" type="slidenum">
              <a:rPr lang="en-US" smtClean="0"/>
              <a:t>72</a:t>
            </a:fld>
            <a:endParaRPr lang="en-US"/>
          </a:p>
        </p:txBody>
      </p:sp>
    </p:spTree>
    <p:extLst>
      <p:ext uri="{BB962C8B-B14F-4D97-AF65-F5344CB8AC3E}">
        <p14:creationId xmlns:p14="http://schemas.microsoft.com/office/powerpoint/2010/main" val="84126697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Ahora que hemos dedicado todo este tiempo y esfuerzo a construir una curva epidémica, ¿qué valor tiene una curva epidémica? ¿Qué podemos aprender de ella? </a:t>
            </a:r>
          </a:p>
          <a:p>
            <a:pPr marL="171450" marR="0" indent="-171450">
              <a:lnSpc>
                <a:spcPct val="115000"/>
              </a:lnSpc>
              <a:spcBef>
                <a:spcPts val="1200"/>
              </a:spcBef>
              <a:spcAft>
                <a:spcPts val="600"/>
              </a:spcAft>
              <a:buFont typeface="Wingdings" panose="05000000000000000000" pitchFamily="2" charset="2"/>
              <a:buChar char="§"/>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Solicite unas cuantas respuestas y pase a la siguiente diapositiva.</a:t>
            </a:r>
          </a:p>
          <a:p>
            <a:endParaRPr lang="es-ES" noProof="0" dirty="0"/>
          </a:p>
        </p:txBody>
      </p:sp>
      <p:sp>
        <p:nvSpPr>
          <p:cNvPr id="4" name="Slide Number Placeholder 3"/>
          <p:cNvSpPr>
            <a:spLocks noGrp="1"/>
          </p:cNvSpPr>
          <p:nvPr>
            <p:ph type="sldNum" sz="quarter" idx="10"/>
          </p:nvPr>
        </p:nvSpPr>
        <p:spPr/>
        <p:txBody>
          <a:bodyPr/>
          <a:lstStyle/>
          <a:p>
            <a:fld id="{2EB32458-B0FD-4E0D-A69A-149897CA0BBB}" type="slidenum">
              <a:rPr lang="en-US" smtClean="0"/>
              <a:t>73</a:t>
            </a:fld>
            <a:endParaRPr lang="en-US"/>
          </a:p>
        </p:txBody>
      </p:sp>
    </p:spTree>
    <p:extLst>
      <p:ext uri="{BB962C8B-B14F-4D97-AF65-F5344CB8AC3E}">
        <p14:creationId xmlns:p14="http://schemas.microsoft.com/office/powerpoint/2010/main" val="333609646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primer lugar, una curva epidémica nos muestra la magnitud del brote, es decir, cuántas personas están afectadas. Algunas curvas epidémicas muestran sólo unos pocos casos, mientras que otras muestran cientos o incluso miles de casos.</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magnitud del brote o el número de personas afectadas es evidente. ¿En qué distrito hubo más casos? </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Distrito A.</a:t>
            </a:r>
          </a:p>
          <a:p>
            <a:endParaRPr lang="es-ES" sz="1200" noProof="0" dirty="0"/>
          </a:p>
        </p:txBody>
      </p:sp>
      <p:sp>
        <p:nvSpPr>
          <p:cNvPr id="4" name="Slide Number Placeholder 3"/>
          <p:cNvSpPr>
            <a:spLocks noGrp="1"/>
          </p:cNvSpPr>
          <p:nvPr>
            <p:ph type="sldNum" sz="quarter" idx="10"/>
          </p:nvPr>
        </p:nvSpPr>
        <p:spPr/>
        <p:txBody>
          <a:bodyPr/>
          <a:lstStyle/>
          <a:p>
            <a:fld id="{2EB32458-B0FD-4E0D-A69A-149897CA0BBB}" type="slidenum">
              <a:rPr lang="en-US" smtClean="0"/>
              <a:t>74</a:t>
            </a:fld>
            <a:endParaRPr lang="en-US"/>
          </a:p>
        </p:txBody>
      </p:sp>
    </p:spTree>
    <p:extLst>
      <p:ext uri="{BB962C8B-B14F-4D97-AF65-F5344CB8AC3E}">
        <p14:creationId xmlns:p14="http://schemas.microsoft.com/office/powerpoint/2010/main" val="84126697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0"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Otro uso de las curvas epidémicas es determinar en qué punto del brote nos encontramos. ¿Estamos en ascenso, con más casos cada día, o en descenso, o el brote ha terminado?</a:t>
            </a:r>
          </a:p>
          <a:p>
            <a:pPr marL="171450" marR="0" indent="-171450">
              <a:lnSpc>
                <a:spcPct val="115000"/>
              </a:lnSpc>
              <a:spcBef>
                <a:spcPts val="0"/>
              </a:spcBef>
              <a:spcAft>
                <a:spcPts val="1200"/>
              </a:spcAft>
              <a:buFont typeface="Wingdings" panose="05000000000000000000" pitchFamily="2" charset="2"/>
              <a:buChar char="§"/>
            </a:pP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Examine la curva epidémica. Si hoy fuera 16 de octubre, ¿esperaría que se produjeran más casos o parece que el brote ha terminado? </a:t>
            </a:r>
          </a:p>
          <a:p>
            <a:pPr marL="171450" marR="0" indent="-171450">
              <a:lnSpc>
                <a:spcPct val="115000"/>
              </a:lnSpc>
              <a:spcBef>
                <a:spcPts val="0"/>
              </a:spcBef>
              <a:spcAft>
                <a:spcPts val="1200"/>
              </a:spcAft>
              <a:buFont typeface="Wingdings" panose="05000000000000000000" pitchFamily="2" charset="2"/>
              <a:buChar char="§"/>
            </a:pP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El número de casos ha aumentado cada día durante los dos últimos días, por lo que los investigadores deben esperar más casos hoy.</a:t>
            </a:r>
          </a:p>
          <a:p>
            <a:endParaRPr lang="es-ES" sz="1200" noProof="0" dirty="0"/>
          </a:p>
        </p:txBody>
      </p:sp>
      <p:sp>
        <p:nvSpPr>
          <p:cNvPr id="4" name="Slide Number Placeholder 3"/>
          <p:cNvSpPr>
            <a:spLocks noGrp="1"/>
          </p:cNvSpPr>
          <p:nvPr>
            <p:ph type="sldNum" sz="quarter" idx="10"/>
          </p:nvPr>
        </p:nvSpPr>
        <p:spPr/>
        <p:txBody>
          <a:bodyPr/>
          <a:lstStyle/>
          <a:p>
            <a:fld id="{2EB32458-B0FD-4E0D-A69A-149897CA0BBB}" type="slidenum">
              <a:rPr lang="en-US" smtClean="0"/>
              <a:t>75</a:t>
            </a:fld>
            <a:endParaRPr lang="en-US"/>
          </a:p>
        </p:txBody>
      </p:sp>
    </p:spTree>
    <p:extLst>
      <p:ext uri="{BB962C8B-B14F-4D97-AF65-F5344CB8AC3E}">
        <p14:creationId xmlns:p14="http://schemas.microsoft.com/office/powerpoint/2010/main" val="84126697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indent="0">
              <a:lnSpc>
                <a:spcPct val="115000"/>
              </a:lnSpc>
              <a:spcBef>
                <a:spcPts val="0"/>
              </a:spcBef>
              <a:spcAft>
                <a:spcPts val="1200"/>
              </a:spcAft>
              <a:buFont typeface="Wingdings" panose="05000000000000000000" pitchFamily="2" charset="2"/>
              <a:buNone/>
            </a:pPr>
            <a:endParaRPr lang="es-ES" sz="1200" b="1" noProof="0" dirty="0">
              <a:effectLst/>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Supongamos que hoy es 26 de octubre. ¿En qué punto del brote nos encontramos? ¿Espera que se produzcan más casos hoy?</a:t>
            </a:r>
          </a:p>
          <a:p>
            <a:pPr marL="171450" marR="0" indent="-171450">
              <a:lnSpc>
                <a:spcPct val="115000"/>
              </a:lnSpc>
              <a:spcBef>
                <a:spcPts val="0"/>
              </a:spcBef>
              <a:spcAft>
                <a:spcPts val="1200"/>
              </a:spcAft>
              <a:buFont typeface="Wingdings" panose="05000000000000000000" pitchFamily="2" charset="2"/>
              <a:buChar char="§"/>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Conteste: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Estamos en la cola del brote. El brote alcanzó su punto máximo hace 11 días y sólo se ha registrado un caso o ninguno. Es posible que aún se produzcan algunos casos adicionales, como casos secundarios o de largo periodo de incubación, pero no se esperan muchos.</a:t>
            </a:r>
          </a:p>
          <a:p>
            <a:endParaRPr lang="es-ES" noProof="0" dirty="0"/>
          </a:p>
        </p:txBody>
      </p:sp>
      <p:sp>
        <p:nvSpPr>
          <p:cNvPr id="4" name="Slide Number Placeholder 3"/>
          <p:cNvSpPr>
            <a:spLocks noGrp="1"/>
          </p:cNvSpPr>
          <p:nvPr>
            <p:ph type="sldNum" sz="quarter" idx="10"/>
          </p:nvPr>
        </p:nvSpPr>
        <p:spPr/>
        <p:txBody>
          <a:bodyPr/>
          <a:lstStyle/>
          <a:p>
            <a:fld id="{2EB32458-B0FD-4E0D-A69A-149897CA0BBB}" type="slidenum">
              <a:rPr lang="en-US" smtClean="0"/>
              <a:t>76</a:t>
            </a:fld>
            <a:endParaRPr lang="en-US"/>
          </a:p>
        </p:txBody>
      </p:sp>
    </p:spTree>
    <p:extLst>
      <p:ext uri="{BB962C8B-B14F-4D97-AF65-F5344CB8AC3E}">
        <p14:creationId xmlns:p14="http://schemas.microsoft.com/office/powerpoint/2010/main" val="84126697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 veces la forma de la curva epidémica puede sugerir el tipo de propagación epidémica. Considere un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brote de fuente puntual</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en el que la exposición se produjo en un único momento, como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la de una comida contaminada servida en un evento social,</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como una boda.</a:t>
            </a:r>
          </a:p>
          <a:p>
            <a:pPr marL="0" marR="0">
              <a:lnSpc>
                <a:spcPct val="115000"/>
              </a:lnSpc>
              <a:spcBef>
                <a:spcPts val="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forma espera que tenga la curva epidémica?</a:t>
            </a:r>
          </a:p>
          <a:p>
            <a:pPr marL="171450" marR="0" indent="-171450">
              <a:lnSpc>
                <a:spcPct val="115000"/>
              </a:lnSpc>
              <a:spcBef>
                <a:spcPts val="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Un brote de fuente puntual resultante de una exposición en un único punto en el tiempo: </a:t>
            </a:r>
          </a:p>
          <a:p>
            <a:pPr marL="628650" marR="0" lvl="1" indent="-171450">
              <a:lnSpc>
                <a:spcPct val="115000"/>
              </a:lnSpc>
              <a:spcBef>
                <a:spcPts val="0"/>
              </a:spcBef>
              <a:spcAft>
                <a:spcPts val="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Suele tener un solo pico.</a:t>
            </a:r>
          </a:p>
          <a:p>
            <a:pPr marL="628650" marR="0" lvl="1" indent="-171450">
              <a:lnSpc>
                <a:spcPct val="115000"/>
              </a:lnSpc>
              <a:spcBef>
                <a:spcPts val="0"/>
              </a:spcBef>
              <a:spcAft>
                <a:spcPts val="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A veces </a:t>
            </a:r>
            <a:r>
              <a:rPr lang="es-MX" sz="1200" i="1" noProof="0" dirty="0">
                <a:effectLst/>
                <a:latin typeface="Arial" panose="020B0604020202020204" pitchFamily="34" charset="0"/>
                <a:ea typeface="Times New Roman" panose="02020603050405020304" pitchFamily="18" charset="0"/>
                <a:cs typeface="Arial" panose="020B0604020202020204" pitchFamily="34" charset="0"/>
              </a:rPr>
              <a:t>presenta una pendiente ascendente más pronunciada y otra</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descendente más gradual. </a:t>
            </a:r>
          </a:p>
          <a:p>
            <a:pPr marL="628650" marR="0" lvl="1" indent="-171450">
              <a:lnSpc>
                <a:spcPct val="115000"/>
              </a:lnSpc>
              <a:spcBef>
                <a:spcPts val="0"/>
              </a:spcBef>
              <a:spcAft>
                <a:spcPts val="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Típico de los brotes de origen alimentario en los que la exposición se produce en una sola comida, como una boda o un banquete.</a:t>
            </a:r>
          </a:p>
          <a:p>
            <a:pPr marL="628650" marR="0" lvl="1" indent="-171450">
              <a:lnSpc>
                <a:spcPct val="115000"/>
              </a:lnSpc>
              <a:spcBef>
                <a:spcPts val="0"/>
              </a:spcBef>
              <a:spcAft>
                <a:spcPts val="0"/>
              </a:spcAft>
              <a:buFont typeface="Courier New" panose="02070309020205020404" pitchFamily="49" charset="0"/>
              <a:buChar char="o"/>
            </a:pP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Un brote de</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fuente común continua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tiene un periodo de exposición prolongado y sostenido a partir de una única fuente, como un reservorio contaminado.</a:t>
            </a:r>
          </a:p>
          <a:p>
            <a:pPr marL="0" marR="0">
              <a:lnSpc>
                <a:spcPct val="115000"/>
              </a:lnSpc>
              <a:spcBef>
                <a:spcPts val="0"/>
              </a:spcBef>
              <a:spcAft>
                <a:spcPts val="600"/>
              </a:spcAft>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forma esperaría que tuviera la curva epidémica de un brote continuo de origen común?</a:t>
            </a:r>
          </a:p>
          <a:p>
            <a:pPr marL="171450" marR="0" indent="-171450">
              <a:lnSpc>
                <a:spcPct val="115000"/>
              </a:lnSpc>
              <a:spcBef>
                <a:spcPts val="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respuesta(s).&lt;CLICK&gt; 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La curva epidémica de un brote continuo de fuente común suele aumentar y mantenerse alta mientras la fuente esté contaminada. </a:t>
            </a:r>
          </a:p>
          <a:p>
            <a:pPr marL="171450" marR="0" indent="-171450">
              <a:lnSpc>
                <a:spcPct val="115000"/>
              </a:lnSpc>
              <a:spcBef>
                <a:spcPts val="0"/>
              </a:spcBef>
              <a:spcAft>
                <a:spcPts val="600"/>
              </a:spcAft>
              <a:buFont typeface="Wingdings" panose="05000000000000000000" pitchFamily="2" charset="2"/>
              <a:buChar cha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forma esperaría para la curva epidémica de un brote con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exposición intermitente</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como las enfermedades transmitidas por el agua asociadas al desbordamiento de las alcantarillas cuando llueve?</a:t>
            </a:r>
          </a:p>
          <a:p>
            <a:pPr marL="171450" marR="0" indent="-171450">
              <a:lnSpc>
                <a:spcPct val="115000"/>
              </a:lnSpc>
              <a:spcBef>
                <a:spcPts val="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La curva epidémica tendría casos intermitentes correspondientes a la exposición intermitente.</a:t>
            </a:r>
          </a:p>
          <a:p>
            <a:pPr marL="171450" marR="0" indent="-171450">
              <a:lnSpc>
                <a:spcPct val="115000"/>
              </a:lnSpc>
              <a:spcBef>
                <a:spcPts val="0"/>
              </a:spcBef>
              <a:spcAft>
                <a:spcPts val="600"/>
              </a:spcAft>
              <a:buFont typeface="Wingdings" panose="05000000000000000000" pitchFamily="2" charset="2"/>
              <a:buChar char="§"/>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brote propagado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refleja una enfermedad que se transmite de persona a persona, como el sarampión. La curva epidémica clásica presenta oleadas sucesivas de casos. Tenga en cuenta que se trata de curvas epidémicas clásicas, y que las curvas epidémicas del mundo real pueden no ser tan "clásicas" como estas ilustraciones. </a:t>
            </a:r>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2EB32458-B0FD-4E0D-A69A-149897CA0BBB}" type="slidenum">
              <a:rPr lang="en-US" smtClean="0"/>
              <a:t>77</a:t>
            </a:fld>
            <a:endParaRPr lang="en-US"/>
          </a:p>
        </p:txBody>
      </p:sp>
    </p:spTree>
    <p:extLst>
      <p:ext uri="{BB962C8B-B14F-4D97-AF65-F5344CB8AC3E}">
        <p14:creationId xmlns:p14="http://schemas.microsoft.com/office/powerpoint/2010/main" val="84126697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Otro uso de una curva epidémica es identificar valores atípicos. Los valores atípicos pueden proporcionar pistas importantes sobre la exposición.</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¿Hay algún valor atípico</a:t>
            </a:r>
            <a:r>
              <a:rPr lang="es-ES" sz="1200" u="none"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1200"/>
              </a:spcAft>
              <a:buFont typeface="Wingdings" panose="05000000000000000000" pitchFamily="2" charset="2"/>
              <a:buChar char="§"/>
            </a:pPr>
            <a:endParaRPr lang="es-ES" sz="120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 X 2&gt; Respuesta:</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Sí, tanto los valores atípicos tempranos como los tardíos.</a:t>
            </a:r>
          </a:p>
          <a:p>
            <a:pPr marL="171450" marR="0" indent="-171450">
              <a:lnSpc>
                <a:spcPct val="115000"/>
              </a:lnSpc>
              <a:spcBef>
                <a:spcPts val="0"/>
              </a:spcBef>
              <a:spcAft>
                <a:spcPts val="1200"/>
              </a:spcAft>
              <a:buFont typeface="Wingdings" panose="05000000000000000000" pitchFamily="2" charset="2"/>
              <a:buChar cha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preguntas harían sobre los primeros casos?</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Posibles respuestas: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¿Son manipuladores de alimentos? ¿Podría ser uno u otro el origen? O</a:t>
            </a:r>
            <a:r>
              <a:rPr lang="es-MX" sz="1200" i="1" noProof="0" dirty="0">
                <a:effectLst/>
                <a:latin typeface="Arial" panose="020B0604020202020204" pitchFamily="34" charset="0"/>
                <a:ea typeface="Times New Roman" panose="02020603050405020304" pitchFamily="18" charset="0"/>
                <a:cs typeface="Arial" panose="020B0604020202020204" pitchFamily="34" charset="0"/>
              </a:rPr>
              <a:t>, si se trata de los primeros casos del brote, ¿podrían haber ingerido los alimentos (o sus</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ingredientes) contaminados unos días antes de que se sirvieran a todos los demás? ¿Qué comieron antes de presentar los síntomas?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endParaRPr lang="es-ES" sz="1200" b="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preguntas harías sobre los últimos casos?</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Posibles respuestas: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Es posible que alguien haya traído sobras de comida a casa, por lo que estuvo expuesto más tarde que los demás. ¿Qué eran esas sobras? Además, podrían ser casos secundarios de casos que contrajeron la enfermedad de la fuente puntual, o bien casos no relacionados.</a:t>
            </a:r>
          </a:p>
          <a:p>
            <a:endParaRPr lang="es-ES" sz="1200" noProof="0" dirty="0"/>
          </a:p>
        </p:txBody>
      </p:sp>
      <p:sp>
        <p:nvSpPr>
          <p:cNvPr id="4" name="Slide Number Placeholder 3"/>
          <p:cNvSpPr>
            <a:spLocks noGrp="1"/>
          </p:cNvSpPr>
          <p:nvPr>
            <p:ph type="sldNum" sz="quarter" idx="10"/>
          </p:nvPr>
        </p:nvSpPr>
        <p:spPr/>
        <p:txBody>
          <a:bodyPr/>
          <a:lstStyle/>
          <a:p>
            <a:fld id="{2EB32458-B0FD-4E0D-A69A-149897CA0BBB}" type="slidenum">
              <a:rPr lang="en-US" smtClean="0"/>
              <a:t>78</a:t>
            </a:fld>
            <a:endParaRPr lang="en-US"/>
          </a:p>
        </p:txBody>
      </p:sp>
    </p:spTree>
    <p:extLst>
      <p:ext uri="{BB962C8B-B14F-4D97-AF65-F5344CB8AC3E}">
        <p14:creationId xmlns:p14="http://schemas.microsoft.com/office/powerpoint/2010/main" val="230609697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Las siguientes diapositivas describen cómo determinar el período de exposición más probable que condujo al brote. Conocer el periodo de exposición ayuda en la búsqueda de la fuente del brote. Sin embargo, debe conocerse el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agente etiológico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o reducir los posibles agentes a dos o tres.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79</a:t>
            </a:fld>
            <a:endParaRPr lang="en-US" altLang="en-US"/>
          </a:p>
        </p:txBody>
      </p:sp>
    </p:spTree>
    <p:extLst>
      <p:ext uri="{BB962C8B-B14F-4D97-AF65-F5344CB8AC3E}">
        <p14:creationId xmlns:p14="http://schemas.microsoft.com/office/powerpoint/2010/main" val="40177977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 posible que el equipo también necesite llevar equipo de protección personal, material de laboratorio y material clínico, así como mapas, computadoras y cuestionarios impresos. Por último, el equipo debe cooperar con las autoridades locales y saber con quién reunirse a nivel local.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a:t>
            </a:fld>
            <a:endParaRPr lang="en-US" altLang="en-US"/>
          </a:p>
        </p:txBody>
      </p:sp>
    </p:spTree>
    <p:extLst>
      <p:ext uri="{BB962C8B-B14F-4D97-AF65-F5344CB8AC3E}">
        <p14:creationId xmlns:p14="http://schemas.microsoft.com/office/powerpoint/2010/main" val="44500133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primer paso es encontrar el pico del brote. Es cuando se registró el mayor número de casos. En este caso, el 9 de diciembre.</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80</a:t>
            </a:fld>
            <a:endParaRPr lang="en-US" altLang="en-US"/>
          </a:p>
        </p:txBody>
      </p:sp>
    </p:spTree>
    <p:extLst>
      <p:ext uri="{BB962C8B-B14F-4D97-AF65-F5344CB8AC3E}">
        <p14:creationId xmlns:p14="http://schemas.microsoft.com/office/powerpoint/2010/main" val="306288091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 </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periodo medio de incubación de STEC es de 4 días, con un rango de 2-10 días. Cuente 4 días hacia atrás desde el pico del brote (9 de diciembre) y anote la fecha. 9 de diciembre menos 4 días es 5 de diciembre. </a:t>
            </a:r>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81</a:t>
            </a:fld>
            <a:endParaRPr lang="en-US" altLang="en-US"/>
          </a:p>
        </p:txBody>
      </p:sp>
    </p:spTree>
    <p:extLst>
      <p:ext uri="{BB962C8B-B14F-4D97-AF65-F5344CB8AC3E}">
        <p14:creationId xmlns:p14="http://schemas.microsoft.com/office/powerpoint/2010/main" val="79319219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 </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cs typeface="Arial" panose="020B0604020202020204" pitchFamily="34" charset="0"/>
              </a:rPr>
              <a:t>El caso más temprano fue el 7 de diciembre, así que cuente hacia atrás el periodo mínimo de incubación desde esa fecha. Esa fecha es el 5 de diciembre.</a:t>
            </a:r>
            <a:endParaRPr lang="es-ES" sz="1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82</a:t>
            </a:fld>
            <a:endParaRPr lang="en-US" altLang="en-US"/>
          </a:p>
        </p:txBody>
      </p:sp>
    </p:spTree>
    <p:extLst>
      <p:ext uri="{BB962C8B-B14F-4D97-AF65-F5344CB8AC3E}">
        <p14:creationId xmlns:p14="http://schemas.microsoft.com/office/powerpoint/2010/main" val="8034744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Identifique el último caso o casos del brote, que es el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12 de diciembre</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Cuente hacia atrás el período máximo de incubación, que es de 10 días. Esta fecha es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el 2 de diciembre</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83</a:t>
            </a:fld>
            <a:endParaRPr lang="en-US" altLang="en-US"/>
          </a:p>
        </p:txBody>
      </p:sp>
    </p:spTree>
    <p:extLst>
      <p:ext uri="{BB962C8B-B14F-4D97-AF65-F5344CB8AC3E}">
        <p14:creationId xmlns:p14="http://schemas.microsoft.com/office/powerpoint/2010/main" val="395979132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del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periodo de exposición más probable se extiende del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2 al 5 de diciembre</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Esto se determina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entre el periodo de incubación máximo del último caso y</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el periodo de incubación mínimo del primer caso. </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84</a:t>
            </a:fld>
            <a:endParaRPr lang="en-US" altLang="en-US"/>
          </a:p>
        </p:txBody>
      </p:sp>
    </p:spTree>
    <p:extLst>
      <p:ext uri="{BB962C8B-B14F-4D97-AF65-F5344CB8AC3E}">
        <p14:creationId xmlns:p14="http://schemas.microsoft.com/office/powerpoint/2010/main" val="104732423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lvl="0" indent="0" algn="l" defTabSz="914400" rtl="0" eaLnBrk="0" fontAlgn="base" latinLnBrk="0" hangingPunct="0">
              <a:lnSpc>
                <a:spcPct val="115000"/>
              </a:lnSpc>
              <a:spcBef>
                <a:spcPts val="0"/>
              </a:spcBef>
              <a:spcAft>
                <a:spcPts val="1200"/>
              </a:spcAft>
              <a:buClrTx/>
              <a:buSzTx/>
              <a:buFontTx/>
              <a:buNone/>
              <a:tabLst/>
              <a:defRP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sng" noProof="0" dirty="0">
                <a:latin typeface="Arial" panose="020B0604020202020204" pitchFamily="34" charset="0"/>
                <a:ea typeface="Calibri"/>
                <a:cs typeface="Arial" panose="020B0604020202020204" pitchFamily="34" charset="0"/>
                <a:sym typeface="Calibri"/>
              </a:rPr>
              <a:t>Diga: </a:t>
            </a:r>
            <a:r>
              <a:rPr lang="es-ES" sz="1200" b="0" u="none" noProof="0" dirty="0">
                <a:latin typeface="Arial" panose="020B0604020202020204" pitchFamily="34" charset="0"/>
                <a:ea typeface="Calibri"/>
                <a:cs typeface="Arial" panose="020B0604020202020204" pitchFamily="34" charset="0"/>
                <a:sym typeface="Calibri"/>
              </a:rPr>
              <a:t>He aquí otro ejemplo del uso de una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curva epidémica durante un brote de fuente puntual para identificar el momento probable de exposición.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 </a:t>
            </a:r>
            <a:r>
              <a:rPr lang="es-ES" sz="1200" noProof="0" dirty="0">
                <a:effectLst/>
                <a:latin typeface="Arial" panose="020B0604020202020204" pitchFamily="34" charset="0"/>
                <a:cs typeface="Arial" panose="020B0604020202020204" pitchFamily="34" charset="0"/>
              </a:rPr>
              <a:t>brote de fuente puntual es aquel en el que la exposición se produjo en un momento específico. Veamos un ejemplo. Supongamos que se produce un brote </a:t>
            </a:r>
            <a:r>
              <a:rPr lang="es-ES" sz="1200" i="1" noProof="0" dirty="0">
                <a:effectLst/>
                <a:latin typeface="Arial" panose="020B0604020202020204" pitchFamily="34" charset="0"/>
                <a:cs typeface="Arial" panose="020B0604020202020204" pitchFamily="34" charset="0"/>
              </a:rPr>
              <a:t>de E. </a:t>
            </a:r>
            <a:r>
              <a:rPr lang="es-ES" sz="1200" i="1" noProof="0" dirty="0" err="1">
                <a:effectLst/>
                <a:latin typeface="Arial" panose="020B0604020202020204" pitchFamily="34" charset="0"/>
                <a:cs typeface="Arial" panose="020B0604020202020204" pitchFamily="34" charset="0"/>
              </a:rPr>
              <a:t>coli</a:t>
            </a:r>
            <a:r>
              <a:rPr lang="es-ES" sz="1200" i="1" noProof="0" dirty="0">
                <a:effectLst/>
                <a:latin typeface="Arial" panose="020B0604020202020204" pitchFamily="34" charset="0"/>
                <a:cs typeface="Arial" panose="020B0604020202020204" pitchFamily="34" charset="0"/>
              </a:rPr>
              <a:t> </a:t>
            </a:r>
            <a:r>
              <a:rPr lang="es-ES" sz="1200" noProof="0" dirty="0">
                <a:effectLst/>
                <a:latin typeface="Arial" panose="020B0604020202020204" pitchFamily="34" charset="0"/>
                <a:cs typeface="Arial" panose="020B0604020202020204" pitchFamily="34" charset="0"/>
              </a:rPr>
              <a:t>productora de toxina Shiga (STEC). La STEC tiene un periodo de incubación medio de 4 días, con un rango de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2 a 10 días.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¿Cuándo cree que es probable que se haya producido la exposición? ¿Cuál sería su primer paso? </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120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Reste el periodo medio de incubación (4 días) del pico del brote (15 de octubre). El resultado es el 11 de octubre. Por lo tanto, el 11 de octubre es el día más probable en el que se produjo la exposición.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ES" sz="1200" b="0" i="1" u="none" noProof="0" dirty="0">
                <a:effectLst/>
                <a:latin typeface="Arial" panose="020B0604020202020204" pitchFamily="34" charset="0"/>
                <a:ea typeface="Times New Roman" panose="02020603050405020304" pitchFamily="18" charset="0"/>
                <a:cs typeface="Arial" panose="020B0604020202020204" pitchFamily="34" charset="0"/>
              </a:rPr>
              <a:t>¿Cómo puede haber casos con inicios el 9 de </a:t>
            </a:r>
            <a:r>
              <a:rPr lang="es-MX" sz="1200" b="0" i="1" u="none" noProof="0" dirty="0">
                <a:effectLst/>
                <a:latin typeface="Arial" panose="020B0604020202020204" pitchFamily="34" charset="0"/>
                <a:ea typeface="Times New Roman" panose="02020603050405020304" pitchFamily="18" charset="0"/>
                <a:cs typeface="Arial" panose="020B0604020202020204" pitchFamily="34" charset="0"/>
              </a:rPr>
              <a:t>oct. y el 11 de oct., si la exposición se produjo el 11 de oct.</a:t>
            </a:r>
            <a:r>
              <a:rPr lang="es-ES" sz="1200" b="0" i="1" u="none"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1200"/>
              </a:spcBef>
              <a:spcAft>
                <a:spcPts val="600"/>
              </a:spcAft>
              <a:buFont typeface="Wingdings" panose="05000000000000000000" pitchFamily="2" charset="2"/>
              <a:buChar char="§"/>
            </a:pPr>
            <a:endParaRPr lang="es-ES" sz="1200" b="1"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Conteste: </a:t>
            </a: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Hay dos escenarios probables. Una posibilidad es que los casos de los días 9 y 11 de octubre sean antecesores (casos no relacionados con el brote). Esto es especialmente plausible si una revisión de sus datos de vigilancia muestra que los casos esporádicos ocurren con frecuencia. La otra posibilidad es que la exposición se haya producido antes del 11 de octubre. Esto </a:t>
            </a:r>
            <a:r>
              <a:rPr lang="es-MX" sz="1200" b="0" i="1" noProof="0" dirty="0">
                <a:effectLst/>
                <a:latin typeface="Arial" panose="020B0604020202020204" pitchFamily="34" charset="0"/>
                <a:ea typeface="Times New Roman" panose="02020603050405020304" pitchFamily="18" charset="0"/>
                <a:cs typeface="Arial" panose="020B0604020202020204" pitchFamily="34" charset="0"/>
              </a:rPr>
              <a:t>resulta especialmente plausible si sus datos de vigilancia indican</a:t>
            </a:r>
            <a:r>
              <a:rPr lang="es-ES" sz="1200" b="0" i="1" noProof="0" dirty="0">
                <a:effectLst/>
                <a:latin typeface="Arial" panose="020B0604020202020204" pitchFamily="34" charset="0"/>
                <a:ea typeface="Times New Roman" panose="02020603050405020304" pitchFamily="18" charset="0"/>
                <a:cs typeface="Arial" panose="020B0604020202020204" pitchFamily="34" charset="0"/>
              </a:rPr>
              <a:t> que los casos esporádicos son infrecuentes. </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sng" noProof="0" dirty="0">
                <a:latin typeface="Arial" panose="020B0604020202020204" pitchFamily="34" charset="0"/>
                <a:ea typeface="Calibri"/>
                <a:cs typeface="Arial" panose="020B0604020202020204" pitchFamily="34" charset="0"/>
                <a:sym typeface="Calibri"/>
              </a:rPr>
              <a:t>Diga: </a:t>
            </a:r>
            <a:r>
              <a:rPr lang="es-ES" sz="1200" b="0" u="none" noProof="0" dirty="0">
                <a:effectLst/>
                <a:latin typeface="Arial" panose="020B0604020202020204" pitchFamily="34" charset="0"/>
                <a:ea typeface="Calibri"/>
                <a:cs typeface="Arial" panose="020B0604020202020204" pitchFamily="34" charset="0"/>
                <a:sym typeface="Calibri"/>
              </a:rPr>
              <a:t>En este escenario, una revisión de sus datos de vigilancia muestra que habitualmente se notifican casos esporádicos. Por lo tanto, su hipótesis es que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casos de los días 9 y 11 de octubre son casos antecesores. Esto significa que el primer caso asociado al brote tuvo inicio el 13 de octubre.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Si el primer caso asociado al brote se produjo el 13 de octubre, ¿cuándo se produjo la última exposición? </a:t>
            </a: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Si restamos dos días (el periodo de incubación más corto posible) al caso más temprano, podemos estimar que la exposición se produjo a más tardar el 11 de octubre. </a:t>
            </a:r>
          </a:p>
          <a:p>
            <a:pPr marL="0" marR="0" indent="0">
              <a:lnSpc>
                <a:spcPct val="115000"/>
              </a:lnSpc>
              <a:spcBef>
                <a:spcPts val="1200"/>
              </a:spcBef>
              <a:spcAft>
                <a:spcPts val="600"/>
              </a:spcAft>
              <a:buFont typeface="Wingdings" panose="05000000000000000000" pitchFamily="2" charset="2"/>
              <a:buNone/>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Busque una exposición común el 11 de octubre o alrededor de esa fecha.</a:t>
            </a:r>
          </a:p>
          <a:p>
            <a:endParaRPr lang="es-ES" noProof="0" dirty="0"/>
          </a:p>
        </p:txBody>
      </p:sp>
      <p:sp>
        <p:nvSpPr>
          <p:cNvPr id="4" name="Slide Number Placeholder 3"/>
          <p:cNvSpPr>
            <a:spLocks noGrp="1"/>
          </p:cNvSpPr>
          <p:nvPr>
            <p:ph type="sldNum" sz="quarter" idx="10"/>
          </p:nvPr>
        </p:nvSpPr>
        <p:spPr/>
        <p:txBody>
          <a:bodyPr/>
          <a:lstStyle/>
          <a:p>
            <a:fld id="{2EB32458-B0FD-4E0D-A69A-149897CA0BBB}" type="slidenum">
              <a:rPr lang="en-US" smtClean="0"/>
              <a:t>85</a:t>
            </a:fld>
            <a:endParaRPr lang="en-US"/>
          </a:p>
        </p:txBody>
      </p:sp>
    </p:spTree>
    <p:extLst>
      <p:ext uri="{BB962C8B-B14F-4D97-AF65-F5344CB8AC3E}">
        <p14:creationId xmlns:p14="http://schemas.microsoft.com/office/powerpoint/2010/main" val="84126697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Entonces, para repasar, una curva epidémica ayuda a mostrar o determinar la:</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Magnitud del brote</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Evolución temporal del brote y situación actual</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Patrón de propagación</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Valores atípicos</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Posiblemente el periodo de incubación (útil si no conoce la enfermedad o el agente) o el periodo de exposición </a:t>
            </a:r>
          </a:p>
          <a:p>
            <a:endParaRPr lang="es-ES" noProof="0" dirty="0"/>
          </a:p>
        </p:txBody>
      </p:sp>
      <p:sp>
        <p:nvSpPr>
          <p:cNvPr id="4" name="Slide Number Placeholder 3"/>
          <p:cNvSpPr>
            <a:spLocks noGrp="1"/>
          </p:cNvSpPr>
          <p:nvPr>
            <p:ph type="sldNum" sz="quarter" idx="10"/>
          </p:nvPr>
        </p:nvSpPr>
        <p:spPr/>
        <p:txBody>
          <a:bodyPr/>
          <a:lstStyle/>
          <a:p>
            <a:fld id="{2EB32458-B0FD-4E0D-A69A-149897CA0BBB}" type="slidenum">
              <a:rPr lang="en-US" smtClean="0"/>
              <a:t>86</a:t>
            </a:fld>
            <a:endParaRPr lang="en-US"/>
          </a:p>
        </p:txBody>
      </p:sp>
    </p:spTree>
    <p:extLst>
      <p:ext uri="{BB962C8B-B14F-4D97-AF65-F5344CB8AC3E}">
        <p14:creationId xmlns:p14="http://schemas.microsoft.com/office/powerpoint/2010/main" val="84126697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Como ya se ha mencionado, la epidemiología descriptiva incluye el tiempo, el lugar y la persona. Ya nos hemos ocupado del tiempo. Ahora veamos el lugar.</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Revise esta tabla. ¿Cuáles son las conclusiones más importantes de esta tabla?</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(s) respuesta(s).</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 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Las tasas de ataque superan el 20% en 6 de las 7 aldeas. El pueblo E tiene la población más pequeña y una tasa de ataque extremadamente alta (84%). Por el contrario, la aldea F tiene la siguiente población más pequeña, pero una tasa de ataque (5%) muy inferior al de las demás aldeas.</a:t>
            </a:r>
          </a:p>
          <a:p>
            <a:pPr marL="457200" marR="0" indent="-45720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Desde el punto de vista de la investigación, sería útil observar las diferencias en la exposición entre los pueblos E y F. </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87</a:t>
            </a:fld>
            <a:endParaRPr lang="en-US" altLang="en-US"/>
          </a:p>
        </p:txBody>
      </p:sp>
    </p:spTree>
    <p:extLst>
      <p:ext uri="{BB962C8B-B14F-4D97-AF65-F5344CB8AC3E}">
        <p14:creationId xmlns:p14="http://schemas.microsoft.com/office/powerpoint/2010/main" val="169975376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descripción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del lugar afectado por el brote es importante para comprender el alcance del brote. Puede ser necesario describir un edificio, como un hospital, o un lugar, como un barrio. A menudo, los datos epidemiológicos se presentan por ciudad, región o país, y esto puede hacerse mediante una tabla como la que se mostró en la diapositiva anterior.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Aunque la información sobre el lugar puede incluirse en texto o en una lista de casos, un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mapa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también puede ayudar al investigador a visualizar mejor el "lugar" del brote. La cartografía del brote permite al investigador evaluar el alcance geográfico de la situación y también puede revelar patrones, como agrupaciones de casos, que pueden proporcionar información sobre la causa o el origen del brote.</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Se suelen utilizar dos tipos generales de mapas para describir enfermedades:</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Un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mapa de puntos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indica una ubicación específica, o "punto" de un caso por una característica, que suele ser el lugar donde vive o trabaja un caso.</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Un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mapa de área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muestra el número de casos por área geográfica.</a:t>
            </a:r>
          </a:p>
          <a:p>
            <a:pPr marL="0" marR="0" lvl="0" indent="0">
              <a:lnSpc>
                <a:spcPct val="115000"/>
              </a:lnSpc>
              <a:spcBef>
                <a:spcPts val="0"/>
              </a:spcBef>
              <a:spcAft>
                <a:spcPts val="1200"/>
              </a:spcAft>
              <a:buFont typeface="Symbol" panose="05050102010706020507" pitchFamily="18"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preocupación sobre el tipo de mapa de puntos utilizado por John Snow es que puede violar la confidencialidad de los pacientes al identificar exactamente dónde viven los casos. Así que ahora vemos mapas de puntos en un área geográfica más amplia, con más casos representados por puntos más grandes.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88</a:t>
            </a:fld>
            <a:endParaRPr lang="en-US" altLang="en-US"/>
          </a:p>
        </p:txBody>
      </p:sp>
    </p:spTree>
    <p:extLst>
      <p:ext uri="{BB962C8B-B14F-4D97-AF65-F5344CB8AC3E}">
        <p14:creationId xmlns:p14="http://schemas.microsoft.com/office/powerpoint/2010/main" val="131385281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Este es un mapa de puntos de los casos de sarampión en Etiopía, en el que el tamaño de los círculos refleja el número de casos en una zona. Este tipo de mapa es útil para grandes brotes y para brotes en los que la ubicación general, como la aldea o el municipio, es importante, pero la ubicación exacta de la casa de cada paciente no lo es.</a:t>
            </a:r>
          </a:p>
          <a:p>
            <a:endParaRPr lang="es-ES" noProof="0" dirty="0"/>
          </a:p>
        </p:txBody>
      </p:sp>
      <p:sp>
        <p:nvSpPr>
          <p:cNvPr id="4" name="Slide Number Placeholder 3"/>
          <p:cNvSpPr>
            <a:spLocks noGrp="1"/>
          </p:cNvSpPr>
          <p:nvPr>
            <p:ph type="sldNum" sz="quarter" idx="10"/>
          </p:nvPr>
        </p:nvSpPr>
        <p:spPr/>
        <p:txBody>
          <a:bodyPr/>
          <a:lstStyle/>
          <a:p>
            <a:fld id="{2EB32458-B0FD-4E0D-A69A-149897CA0BBB}" type="slidenum">
              <a:rPr lang="en-US" smtClean="0"/>
              <a:t>89</a:t>
            </a:fld>
            <a:endParaRPr lang="en-US"/>
          </a:p>
        </p:txBody>
      </p:sp>
    </p:spTree>
    <p:extLst>
      <p:ext uri="{BB962C8B-B14F-4D97-AF65-F5344CB8AC3E}">
        <p14:creationId xmlns:p14="http://schemas.microsoft.com/office/powerpoint/2010/main" val="4040698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latin typeface="Arial" panose="020B0604020202020204" pitchFamily="34" charset="0"/>
                <a:ea typeface="Calibri"/>
                <a:cs typeface="Arial" panose="020B0604020202020204" pitchFamily="34" charset="0"/>
                <a:sym typeface="Calibri"/>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miembros del equipo deben aprender todo lo posible sobre la enfermedad confirmada o las enfermedades sospechosas del brote antes de ir al campo. Los miembros del equipo deben revisar las hojas informativas, la información del Manual de Control de Enfermedades Transmisibles, los sitios web de la OMS, </a:t>
            </a:r>
            <a:r>
              <a:rPr lang="es-ES" sz="1200"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la FAO, WOAH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y otros, así como otras fuentes, para obtener información sobre la enfermedad o las enfermedades sospechosas. Si el equipo viene de fuera de la zona, debe revisar la información sobre la zona, su gente y su cultura. </a:t>
            </a:r>
            <a:endParaRPr lang="es-ES" sz="1200" b="1" u="sng" noProof="0" dirty="0">
              <a:latin typeface="Arial" panose="020B0604020202020204" pitchFamily="34" charset="0"/>
              <a:ea typeface="Calibri"/>
              <a:cs typeface="Arial" panose="020B0604020202020204" pitchFamily="34" charset="0"/>
              <a:sym typeface="Calibri"/>
            </a:endParaRPr>
          </a:p>
          <a:p>
            <a:pPr marL="0" marR="0" lvl="0" indent="0">
              <a:lnSpc>
                <a:spcPct val="115000"/>
              </a:lnSpc>
              <a:spcBef>
                <a:spcPts val="0"/>
              </a:spcBef>
              <a:spcAft>
                <a:spcPts val="1200"/>
              </a:spcAft>
              <a:buFont typeface="Wingdings" panose="05000000000000000000" pitchFamily="2" charset="2"/>
              <a:buNone/>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Supongamos que se les pide que investiguen un presunto brote de influenza. ¿Cuántos de ustedes son expertos en virus gripales? ¿Cómo podrían adquirir más conocimientos</a:t>
            </a:r>
            <a:r>
              <a:rPr lang="es-ES" sz="1200" u="sng" noProof="0" dirty="0">
                <a:effectLst/>
                <a:latin typeface="Arial" panose="020B0604020202020204" pitchFamily="34" charset="0"/>
                <a:ea typeface="Times New Roman" panose="02020603050405020304" pitchFamily="18" charset="0"/>
                <a:cs typeface="Arial" panose="020B0604020202020204" pitchFamily="34" charset="0"/>
              </a:rPr>
              <a:t>? </a:t>
            </a:r>
            <a:endParaRPr lang="es-ES" sz="1200" b="0"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Dirija un debate sobre las fuentes fiables de Internet (OMS, CDC, </a:t>
            </a:r>
            <a:r>
              <a:rPr lang="es-ES" sz="1200" b="1" i="1" noProof="0" dirty="0" err="1">
                <a:effectLst/>
                <a:latin typeface="Arial" panose="020B0604020202020204" pitchFamily="34" charset="0"/>
                <a:ea typeface="Times New Roman" panose="02020603050405020304" pitchFamily="18" charset="0"/>
                <a:cs typeface="Arial" panose="020B0604020202020204" pitchFamily="34" charset="0"/>
              </a:rPr>
              <a:t>ProMed</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a:t>
            </a:r>
            <a:r>
              <a:rPr lang="es-ES" sz="1200" b="1" i="1"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FAO, WOAH</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etc.), la realización de revisiones bibliográficas y el contacto con quienes tengan experiencia en investigaciones similares. Se debe animar a </a:t>
            </a:r>
            <a:r>
              <a:rPr lang="es-MX" sz="1200" b="1" i="1" noProof="0" dirty="0">
                <a:effectLst/>
                <a:latin typeface="Arial" panose="020B0604020202020204" pitchFamily="34" charset="0"/>
                <a:ea typeface="Times New Roman" panose="02020603050405020304" pitchFamily="18" charset="0"/>
                <a:cs typeface="Arial" panose="020B0604020202020204" pitchFamily="34" charset="0"/>
              </a:rPr>
              <a:t>quienes tengan más conocimientos a compartir</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sus cuestionarios y las lecciones aprendidas.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a:t>
            </a:fld>
            <a:endParaRPr lang="en-US" altLang="en-US"/>
          </a:p>
        </p:txBody>
      </p:sp>
    </p:spTree>
    <p:extLst>
      <p:ext uri="{BB962C8B-B14F-4D97-AF65-F5344CB8AC3E}">
        <p14:creationId xmlns:p14="http://schemas.microsoft.com/office/powerpoint/2010/main" val="101534955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Este mapa de área muestra la incidencia mundial de la rabia canina según el Boletín Europeo de la Rabia. Los mapas de área pueden utilizarse para describir la incidencia y la prevalencia en regiones y países, así como para mostrar brotes geográficamente dispersos. Los mapas de área pueden utilizarse para mostrar el número de casos, la proporción de casos o las tasas. Aquí, el sombreado representa la situación de la rabia por país en cuanto a la endemicidad.</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Al crear un mapa de área, no utilice colores aleatorios para los distintos niveles de enfermedad. La intensidad del color debe reflejar el número o el índice de aparición de la enfermedad, de modo que los colores más oscuros o intensos representen más casos.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90</a:t>
            </a:fld>
            <a:endParaRPr lang="en-US" altLang="en-US"/>
          </a:p>
        </p:txBody>
      </p:sp>
    </p:spTree>
    <p:extLst>
      <p:ext uri="{BB962C8B-B14F-4D97-AF65-F5344CB8AC3E}">
        <p14:creationId xmlns:p14="http://schemas.microsoft.com/office/powerpoint/2010/main" val="239130974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Hemos hablado de características clínicas, tiempo y lugar. Ahora vamos a hablar de la persona.</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características de las personas suelen interesarnos durante la investigación de un brote?</a:t>
            </a: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457200" marR="0" indent="-457200">
              <a:lnSpc>
                <a:spcPts val="1500"/>
              </a:lnSpc>
              <a:spcBef>
                <a:spcPts val="0"/>
              </a:spcBef>
              <a:spcAft>
                <a:spcPts val="1200"/>
              </a:spcAft>
              <a:tabLst>
                <a:tab pos="457200" algn="l"/>
              </a:tabLs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Permita algunas respuestas (una por participante).</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las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Recoger siempre la edad y el sexo de cada caso-paciente. Las demás variables dependen de las circunstancias y del entorno de la investigación.</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91</a:t>
            </a:fld>
            <a:endParaRPr lang="en-US" altLang="en-US"/>
          </a:p>
        </p:txBody>
      </p:sp>
    </p:spTree>
    <p:extLst>
      <p:ext uri="{BB962C8B-B14F-4D97-AF65-F5344CB8AC3E}">
        <p14:creationId xmlns:p14="http://schemas.microsoft.com/office/powerpoint/2010/main" val="105607131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Ahora vamos a discutir qué características de los animales suele recoger el personal veterinario de salud pública durante un brote. </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características de los animales suelen interesarnos durante la investigación de un brote?</a:t>
            </a: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457200" marR="0" indent="-457200">
              <a:lnSpc>
                <a:spcPts val="1500"/>
              </a:lnSpc>
              <a:spcBef>
                <a:spcPts val="0"/>
              </a:spcBef>
              <a:spcAft>
                <a:spcPts val="1200"/>
              </a:spcAft>
              <a:tabLst>
                <a:tab pos="457200" algn="l"/>
              </a:tabLs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Permita algunas respuestas (una por participante).</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Agradecer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las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Registre siempre la especie, la edad aproximada y el sexo de cada animal enfermo o fallecido, si es posible. Las demás variables dependen de las circunstancias y del entorno de la investigación. </a:t>
            </a:r>
          </a:p>
          <a:p>
            <a:pPr marL="0" marR="0">
              <a:lnSpc>
                <a:spcPct val="115000"/>
              </a:lnSpc>
              <a:spcBef>
                <a:spcPts val="0"/>
              </a:spcBef>
              <a:spcAft>
                <a:spcPts val="1200"/>
              </a:spcAft>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Definiciones: Los pollos de engorde son aves criadas para el consumo de carne; las ponedoras son aves criadas para la puesta de huevos. Las razas ganaderas se suelen separar en las criadas para el consumo de carne y las criadas para la producción lechera.</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1200"/>
              </a:spcAft>
            </a:pPr>
            <a:endParaRPr lang="es-ES" sz="12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92</a:t>
            </a:fld>
            <a:endParaRPr lang="en-US" altLang="en-US"/>
          </a:p>
        </p:txBody>
      </p:sp>
    </p:spTree>
    <p:extLst>
      <p:ext uri="{BB962C8B-B14F-4D97-AF65-F5344CB8AC3E}">
        <p14:creationId xmlns:p14="http://schemas.microsoft.com/office/powerpoint/2010/main" val="346122670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Esta tabla muestra la distribución de la Enfermedad M por sexo y grado en una escuela.</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¿Cómo describiría/interpretaría estos datos</a:t>
            </a:r>
            <a:r>
              <a:rPr lang="es-ES" sz="1200" u="none" noProof="0" dirty="0">
                <a:effectLst/>
                <a:latin typeface="Arial" panose="020B0604020202020204" pitchFamily="34" charset="0"/>
                <a:ea typeface="Times New Roman" panose="02020603050405020304" pitchFamily="18" charset="0"/>
                <a:cs typeface="Arial" panose="020B0604020202020204" pitchFamily="34" charset="0"/>
              </a:rPr>
              <a:t>?</a:t>
            </a:r>
            <a:r>
              <a:rPr lang="es-ES" sz="1200" u="sng"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1200"/>
              </a:spcAft>
              <a:buFont typeface="Wingdings" panose="05000000000000000000" pitchFamily="2" charset="2"/>
              <a:buChar char="§"/>
            </a:pPr>
            <a:endParaRPr lang="es-ES" sz="120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u="none"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Algo más de casos masculinos que de femeninos. Número de casos muy similar </a:t>
            </a:r>
            <a:r>
              <a:rPr lang="es-MX" sz="1200" i="1" noProof="0" dirty="0">
                <a:effectLst/>
                <a:latin typeface="Arial" panose="020B0604020202020204" pitchFamily="34" charset="0"/>
                <a:ea typeface="Times New Roman" panose="02020603050405020304" pitchFamily="18" charset="0"/>
                <a:cs typeface="Arial" panose="020B0604020202020204" pitchFamily="34" charset="0"/>
              </a:rPr>
              <a:t>entre los grados, quizás con un ligero descenso entre las mujeres a medida que aumenta</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el grado.</a:t>
            </a:r>
          </a:p>
          <a:p>
            <a:pPr marL="171450" marR="0" indent="-171450">
              <a:lnSpc>
                <a:spcPct val="115000"/>
              </a:lnSpc>
              <a:spcBef>
                <a:spcPts val="0"/>
              </a:spcBef>
              <a:spcAft>
                <a:spcPts val="1200"/>
              </a:spcAft>
              <a:buFont typeface="Wingdings" panose="05000000000000000000" pitchFamily="2" charset="2"/>
              <a:buChar cha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información necesitaría para calcular las tasas de ataque por sexo y curso</a:t>
            </a:r>
            <a:r>
              <a:rPr lang="es-ES" sz="1200" u="none" noProof="0" dirty="0">
                <a:effectLst/>
                <a:latin typeface="Arial" panose="020B0604020202020204" pitchFamily="34" charset="0"/>
                <a:ea typeface="Times New Roman" panose="02020603050405020304" pitchFamily="18" charset="0"/>
                <a:cs typeface="Arial" panose="020B0604020202020204" pitchFamily="34" charset="0"/>
              </a:rPr>
              <a:t>? </a:t>
            </a:r>
          </a:p>
          <a:p>
            <a:pPr marL="171450" marR="0" indent="-171450">
              <a:lnSpc>
                <a:spcPct val="115000"/>
              </a:lnSpc>
              <a:spcBef>
                <a:spcPts val="0"/>
              </a:spcBef>
              <a:spcAft>
                <a:spcPts val="1200"/>
              </a:spcAft>
              <a:buFont typeface="Wingdings" panose="05000000000000000000" pitchFamily="2" charset="2"/>
              <a:buChar char="§"/>
            </a:pPr>
            <a:endParaRPr lang="es-ES" sz="120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u="none"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Los denominadores (números de población) son necesarios para calcular las tasas de ataque y comparar las diferencias entre las tasas de los grupos. </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93</a:t>
            </a:fld>
            <a:endParaRPr lang="en-US" altLang="en-US"/>
          </a:p>
        </p:txBody>
      </p:sp>
    </p:spTree>
    <p:extLst>
      <p:ext uri="{BB962C8B-B14F-4D97-AF65-F5344CB8AC3E}">
        <p14:creationId xmlns:p14="http://schemas.microsoft.com/office/powerpoint/2010/main" val="86096051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Esta tabla </a:t>
            </a:r>
            <a:r>
              <a:rPr lang="es-MX" sz="1200" noProof="0" dirty="0">
                <a:effectLst/>
                <a:latin typeface="Arial" panose="020B0604020202020204" pitchFamily="34" charset="0"/>
                <a:ea typeface="Times New Roman" panose="02020603050405020304" pitchFamily="18" charset="0"/>
                <a:cs typeface="Arial" panose="020B0604020202020204" pitchFamily="34" charset="0"/>
              </a:rPr>
              <a:t>presenta el número total de individuos en la población escolar por</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categoría de grupo de grado y sexo en el estudio.</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ven? </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más hombres que mujeres en general y, sobre todo, en los 3 primeros niveles. Muchos menos hombres en los grados del décimo al duodécimo (10-12) que en los grados anteriores y en comparación con las mujeres.</a:t>
            </a:r>
          </a:p>
          <a:p>
            <a:pPr marL="171450" marR="0" indent="-171450">
              <a:lnSpc>
                <a:spcPct val="115000"/>
              </a:lnSpc>
              <a:spcBef>
                <a:spcPts val="0"/>
              </a:spcBef>
              <a:spcAft>
                <a:spcPts val="1200"/>
              </a:spcAft>
              <a:buFont typeface="Wingdings" panose="05000000000000000000" pitchFamily="2" charset="2"/>
              <a:buChar cha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¿Cómo utilizaría esta información adicional (el número total de personas inscritas)? </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Divida el número de casos de enfermedad en cada categoría </a:t>
            </a:r>
            <a:r>
              <a:rPr lang="es-MX" sz="1200" i="1" noProof="0" dirty="0">
                <a:effectLst/>
                <a:latin typeface="Arial" panose="020B0604020202020204" pitchFamily="34" charset="0"/>
                <a:ea typeface="Times New Roman" panose="02020603050405020304" pitchFamily="18" charset="0"/>
                <a:cs typeface="Arial" panose="020B0604020202020204" pitchFamily="34" charset="0"/>
              </a:rPr>
              <a:t>entre el número de personas de esa categoría para calcular las tasas de ataque o de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presencia (% positivo) de enfermedad.</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94</a:t>
            </a:fld>
            <a:endParaRPr lang="en-US" altLang="en-US"/>
          </a:p>
        </p:txBody>
      </p:sp>
    </p:spTree>
    <p:extLst>
      <p:ext uri="{BB962C8B-B14F-4D97-AF65-F5344CB8AC3E}">
        <p14:creationId xmlns:p14="http://schemas.microsoft.com/office/powerpoint/2010/main" val="268169775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ea typeface="+mn-ea"/>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mn-ea"/>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Esta diapositiva muestra la incidencia (tasa de ataque) de la Enfermedad M por grado y sexo.</a:t>
            </a:r>
          </a:p>
          <a:p>
            <a:pPr marL="171450" marR="0" indent="-171450">
              <a:spcBef>
                <a:spcPts val="1200"/>
              </a:spcBef>
              <a:spcAft>
                <a:spcPts val="6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¿Cómo interpretarían estos datos?</a:t>
            </a:r>
          </a:p>
          <a:p>
            <a:pPr marL="171450" marR="0" indent="-171450">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Las tasas de ataque fueron más bajas entre los hombres de </a:t>
            </a:r>
            <a:r>
              <a:rPr lang="es-MX" sz="1200" i="1" noProof="0" dirty="0">
                <a:effectLst/>
                <a:latin typeface="Arial" panose="020B0604020202020204" pitchFamily="34" charset="0"/>
                <a:ea typeface="Times New Roman" panose="02020603050405020304" pitchFamily="18" charset="0"/>
                <a:cs typeface="Arial" panose="020B0604020202020204" pitchFamily="34" charset="0"/>
              </a:rPr>
              <a:t>1.º a 9.º grado, pero fueron del 100% en los hombres de 10º a 12º</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 grado. Por el contrario, las tasas de ataque fueron más altas entre las mujeres de 1º a 9º grado, pero más bajas entre las de 10º y 12º grado. Escenario confuso, pero muestra la necesidad de presentar tasas. </a:t>
            </a:r>
          </a:p>
          <a:p>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95</a:t>
            </a:fld>
            <a:endParaRPr lang="en-US" altLang="en-US"/>
          </a:p>
        </p:txBody>
      </p:sp>
    </p:spTree>
    <p:extLst>
      <p:ext uri="{BB962C8B-B14F-4D97-AF65-F5344CB8AC3E}">
        <p14:creationId xmlns:p14="http://schemas.microsoft.com/office/powerpoint/2010/main" val="60464893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854C4-F22D-8CB1-1A3D-8A36DF93D1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441560-E9EC-412B-D3A7-E9DEEC83E268}"/>
              </a:ext>
            </a:extLst>
          </p:cNvPr>
          <p:cNvSpPr>
            <a:spLocks noGrp="1" noRot="1" noChangeAspect="1"/>
          </p:cNvSpPr>
          <p:nvPr>
            <p:ph type="sldImg"/>
          </p:nvPr>
        </p:nvSpPr>
        <p:spPr/>
        <p:txBody>
          <a:bodyPr/>
          <a:lstStyle/>
          <a:p>
            <a:endParaRPr lang="pt-BR"/>
          </a:p>
        </p:txBody>
      </p:sp>
      <p:sp>
        <p:nvSpPr>
          <p:cNvPr id="3" name="Notes Placeholder 2">
            <a:extLst>
              <a:ext uri="{FF2B5EF4-FFF2-40B4-BE49-F238E27FC236}">
                <a16:creationId xmlns:a16="http://schemas.microsoft.com/office/drawing/2014/main" id="{009252F8-16D5-AFCB-B9CF-919EDFD052B8}"/>
              </a:ext>
            </a:extLst>
          </p:cNvPr>
          <p:cNvSpPr>
            <a:spLocks noGrp="1"/>
          </p:cNvSpPr>
          <p:nvPr>
            <p:ph type="body" idx="1"/>
          </p:nvPr>
        </p:nvSpPr>
        <p:spPr/>
        <p:txBody>
          <a:bodyPr/>
          <a:lstStyle/>
          <a:p>
            <a:r>
              <a:rPr lang="es-ES" sz="1200" b="1" noProof="0" dirty="0">
                <a:effectLst/>
                <a:latin typeface="Arial" panose="020B0604020202020204" pitchFamily="34" charset="0"/>
                <a:cs typeface="Arial" panose="020B0604020202020204" pitchFamily="34" charset="0"/>
              </a:rPr>
              <a:t>Notas del instructor:</a:t>
            </a:r>
          </a:p>
          <a:p>
            <a:endParaRPr lang="es-ES" noProof="0" dirty="0"/>
          </a:p>
          <a:p>
            <a:pPr marL="171450" indent="-171450">
              <a:buFont typeface="Wingdings" panose="05000000000000000000" pitchFamily="2" charset="2"/>
              <a:buChar char="v"/>
            </a:pPr>
            <a:r>
              <a:rPr lang="es-ES" b="1" i="1" noProof="0" dirty="0"/>
              <a:t>Solicite respuestas a algunos participantes.</a:t>
            </a:r>
          </a:p>
          <a:p>
            <a:pPr marL="171450" indent="-171450">
              <a:buFont typeface="Wingdings" panose="05000000000000000000" pitchFamily="2" charset="2"/>
              <a:buChar char="v"/>
            </a:pPr>
            <a:endParaRPr lang="es-ES" b="1" i="1" noProof="0" dirty="0"/>
          </a:p>
          <a:p>
            <a:pPr marL="171450" indent="-171450">
              <a:buFont typeface="Wingdings" panose="05000000000000000000" pitchFamily="2" charset="2"/>
              <a:buChar char="§"/>
            </a:pPr>
            <a:r>
              <a:rPr lang="es-ES" b="1" noProof="0" dirty="0"/>
              <a:t>Acuse de recibo de las respuestas y haga &lt;CLICK&gt; </a:t>
            </a:r>
            <a:r>
              <a:rPr lang="es-ES" noProof="0" dirty="0"/>
              <a:t>para avanzar a la siguiente diapositiva con la respuesta.</a:t>
            </a:r>
          </a:p>
        </p:txBody>
      </p:sp>
      <p:sp>
        <p:nvSpPr>
          <p:cNvPr id="4" name="Slide Number Placeholder 3">
            <a:extLst>
              <a:ext uri="{FF2B5EF4-FFF2-40B4-BE49-F238E27FC236}">
                <a16:creationId xmlns:a16="http://schemas.microsoft.com/office/drawing/2014/main" id="{EDFD7435-3B35-DDDC-5302-411BE8BE203D}"/>
              </a:ext>
            </a:extLst>
          </p:cNvPr>
          <p:cNvSpPr>
            <a:spLocks noGrp="1"/>
          </p:cNvSpPr>
          <p:nvPr>
            <p:ph type="sldNum" sz="quarter" idx="5"/>
          </p:nvPr>
        </p:nvSpPr>
        <p:spPr/>
        <p:txBody>
          <a:bodyPr/>
          <a:lstStyle/>
          <a:p>
            <a:pPr>
              <a:defRPr/>
            </a:pPr>
            <a:fld id="{F5F56037-6788-433A-A7B1-BC071E3268D5}" type="slidenum">
              <a:rPr lang="en-US" altLang="en-US" smtClean="0"/>
              <a:t>96</a:t>
            </a:fld>
            <a:endParaRPr lang="en-US" altLang="en-US"/>
          </a:p>
        </p:txBody>
      </p:sp>
    </p:spTree>
    <p:extLst>
      <p:ext uri="{BB962C8B-B14F-4D97-AF65-F5344CB8AC3E}">
        <p14:creationId xmlns:p14="http://schemas.microsoft.com/office/powerpoint/2010/main" val="77298060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7FA20D-F93E-1B41-7D32-F77E5B1CE8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46405F-E708-51BD-7BDE-2871B8093D2E}"/>
              </a:ext>
            </a:extLst>
          </p:cNvPr>
          <p:cNvSpPr>
            <a:spLocks noGrp="1" noRot="1" noChangeAspect="1"/>
          </p:cNvSpPr>
          <p:nvPr>
            <p:ph type="sldImg"/>
          </p:nvPr>
        </p:nvSpPr>
        <p:spPr/>
        <p:txBody>
          <a:bodyPr/>
          <a:lstStyle/>
          <a:p>
            <a:endParaRPr lang="pt-BR"/>
          </a:p>
        </p:txBody>
      </p:sp>
      <p:sp>
        <p:nvSpPr>
          <p:cNvPr id="3" name="Notes Placeholder 2">
            <a:extLst>
              <a:ext uri="{FF2B5EF4-FFF2-40B4-BE49-F238E27FC236}">
                <a16:creationId xmlns:a16="http://schemas.microsoft.com/office/drawing/2014/main" id="{6D79EDCA-A6EB-104D-D59B-70F2A6D43D3A}"/>
              </a:ext>
            </a:extLst>
          </p:cNvPr>
          <p:cNvSpPr>
            <a:spLocks noGrp="1"/>
          </p:cNvSpPr>
          <p:nvPr>
            <p:ph type="body" idx="1"/>
          </p:nvPr>
        </p:nvSpPr>
        <p:spPr/>
        <p:txBody>
          <a:bodyPr/>
          <a:lstStyle/>
          <a:p>
            <a:r>
              <a:rPr lang="es-ES" sz="1200" b="1" noProof="0" dirty="0">
                <a:effectLst/>
                <a:latin typeface="Arial" panose="020B0604020202020204" pitchFamily="34" charset="0"/>
                <a:cs typeface="Arial" panose="020B0604020202020204" pitchFamily="34" charset="0"/>
              </a:rPr>
              <a:t>Notas del instructor:</a:t>
            </a:r>
            <a:endParaRPr lang="es-ES" noProof="0" dirty="0"/>
          </a:p>
          <a:p>
            <a:endParaRPr lang="es-ES" noProof="0" dirty="0"/>
          </a:p>
          <a:p>
            <a:pPr marL="171450" indent="-171450">
              <a:buFont typeface="Wingdings" panose="05000000000000000000" pitchFamily="2" charset="2"/>
              <a:buChar char="§"/>
            </a:pPr>
            <a:r>
              <a:rPr lang="es-ES" b="1" noProof="0" dirty="0"/>
              <a:t>Respuesta: </a:t>
            </a:r>
            <a:r>
              <a:rPr lang="es-ES" i="1" noProof="0" dirty="0"/>
              <a:t>Elaborar un plan de análisis.</a:t>
            </a:r>
          </a:p>
        </p:txBody>
      </p:sp>
      <p:sp>
        <p:nvSpPr>
          <p:cNvPr id="4" name="Slide Number Placeholder 3">
            <a:extLst>
              <a:ext uri="{FF2B5EF4-FFF2-40B4-BE49-F238E27FC236}">
                <a16:creationId xmlns:a16="http://schemas.microsoft.com/office/drawing/2014/main" id="{B44123D7-2E73-F2A9-4918-838E727B9C8B}"/>
              </a:ext>
            </a:extLst>
          </p:cNvPr>
          <p:cNvSpPr>
            <a:spLocks noGrp="1"/>
          </p:cNvSpPr>
          <p:nvPr>
            <p:ph type="sldNum" sz="quarter" idx="5"/>
          </p:nvPr>
        </p:nvSpPr>
        <p:spPr/>
        <p:txBody>
          <a:bodyPr/>
          <a:lstStyle/>
          <a:p>
            <a:pPr>
              <a:defRPr/>
            </a:pPr>
            <a:fld id="{F5F56037-6788-433A-A7B1-BC071E3268D5}" type="slidenum">
              <a:rPr lang="en-US" altLang="en-US" smtClean="0"/>
              <a:t>97</a:t>
            </a:fld>
            <a:endParaRPr lang="en-US" altLang="en-US"/>
          </a:p>
        </p:txBody>
      </p:sp>
    </p:spTree>
    <p:extLst>
      <p:ext uri="{BB962C8B-B14F-4D97-AF65-F5344CB8AC3E}">
        <p14:creationId xmlns:p14="http://schemas.microsoft.com/office/powerpoint/2010/main" val="398001491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mn-ea"/>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Hemos hablado de cómo realizar el análisis epidemiológico descriptivo, resumiendo:</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Características clínicas</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Tiempo</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Lugar</a:t>
            </a:r>
          </a:p>
          <a:p>
            <a:pPr marL="628650" marR="0" lvl="1" indent="-17145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Persona</a:t>
            </a:r>
          </a:p>
          <a:p>
            <a:pPr marL="0" marR="0" lvl="0" indent="0">
              <a:lnSpc>
                <a:spcPct val="115000"/>
              </a:lnSpc>
              <a:spcBef>
                <a:spcPts val="0"/>
              </a:spcBef>
              <a:spcAft>
                <a:spcPts val="1200"/>
              </a:spcAft>
              <a:buFont typeface="Symbol" panose="05050102010706020507" pitchFamily="18"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mn-ea"/>
                <a:cs typeface="Arial" panose="020B0604020202020204" pitchFamily="34" charset="0"/>
              </a:rPr>
              <a:t>Diga</a:t>
            </a:r>
            <a:r>
              <a:rPr lang="es-ES" sz="1200" b="1" u="none" noProof="0" dirty="0">
                <a:effectLst/>
                <a:latin typeface="Arial" panose="020B0604020202020204" pitchFamily="34" charset="0"/>
                <a:ea typeface="+mn-ea"/>
                <a:cs typeface="Arial" panose="020B0604020202020204" pitchFamily="34" charset="0"/>
              </a:rPr>
              <a:t>: </a:t>
            </a:r>
            <a:r>
              <a:rPr lang="es-ES" sz="1200"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Supongamos que ha encontrado casos de forma sistemática y ha registrado la información en una lista de casos o en una base de datos</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Para el paso 6, necesita realizar el análisis epidemiológico descriptivo.</a:t>
            </a:r>
          </a:p>
          <a:p>
            <a:pPr marL="171450" marR="0" indent="-171450">
              <a:lnSpc>
                <a:spcPct val="115000"/>
              </a:lnSpc>
              <a:spcBef>
                <a:spcPts val="0"/>
              </a:spcBef>
              <a:spcAft>
                <a:spcPts val="12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debe hacer antes de sentarse y empezar a </a:t>
            </a:r>
            <a:r>
              <a:rPr lang="es-ES" sz="1200" noProof="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resumir y analizar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datos?</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Responda: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Planifique el análisis (piense antes de actuar; primero planifique, luego actúe).</a:t>
            </a:r>
            <a:br>
              <a:rPr lang="es-ES" sz="1200" i="1" noProof="0" dirty="0">
                <a:effectLst/>
                <a:latin typeface="Arial" panose="020B0604020202020204" pitchFamily="34" charset="0"/>
                <a:ea typeface="Times New Roman" panose="02020603050405020304" pitchFamily="18" charset="0"/>
                <a:cs typeface="Arial" panose="020B0604020202020204" pitchFamily="34" charset="0"/>
              </a:rPr>
            </a:b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mn-ea"/>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Tenemos que elaborar un plan de análisis.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98</a:t>
            </a:fld>
            <a:endParaRPr lang="en-US" altLang="en-US"/>
          </a:p>
        </p:txBody>
      </p:sp>
    </p:spTree>
    <p:extLst>
      <p:ext uri="{BB962C8B-B14F-4D97-AF65-F5344CB8AC3E}">
        <p14:creationId xmlns:p14="http://schemas.microsoft.com/office/powerpoint/2010/main" val="155415159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pt-BR"/>
          </a:p>
        </p:txBody>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mn-ea"/>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Queremos analizar los datos con detenimiento y eficiencia. Por eso, antes de sentarnos a analizar los datos descriptivos, debemos elaborar un plan de análisis. El plan de análisis debe ser un documento escrito que pueda revisarse y modificarse. En primer lugar, sólo podemos analizar los datos que tenemos. ¿Qué variables tenemos? ¿Y cómo están codificadas? Pensemos en la edad. ¿La edad se codifica en años individuales o en grupos, como los grupos de edad de 10 años? Si es lo primero, se puede calcular la media; si es lo segundo, puede ser mejor mostrar una distribución de frecuencias.</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mn-ea"/>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segundo lugar, para cada componente (clínico, tiempo, lugar, persona), decida cómo resumir y analizar los datos. La información clínica y la de la persona suelen presentarse en tablas de frecuencias. Pero el plan de análisis debe ser específico: ¿se presentarán la edad y el sexo como variables individuales o como una tabla de dos variables: grupo de edad por sexo?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El tiempo suele presentarse en una curva epidémica. En cuanto al lugar, hay que elegir entre una tabla y un mapa.</a:t>
            </a:r>
          </a:p>
          <a:p>
            <a:pPr marL="171450" marR="0" indent="-171450">
              <a:lnSpc>
                <a:spcPct val="115000"/>
              </a:lnSpc>
              <a:spcBef>
                <a:spcPts val="0"/>
              </a:spcBef>
              <a:spcAft>
                <a:spcPts val="1200"/>
              </a:spcAft>
              <a:buFont typeface="Wingdings" panose="05000000000000000000" pitchFamily="2" charset="2"/>
              <a:buChar char="§"/>
            </a:pPr>
            <a:endParaRPr lang="es-ES" sz="1200" b="1" u="sng" noProof="0" dirty="0">
              <a:effectLst/>
              <a:latin typeface="Arial" panose="020B0604020202020204" pitchFamily="34" charset="0"/>
              <a:ea typeface="+mn-ea"/>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mn-ea"/>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¿Se dispone de denominadores de población para calcular las tasas?</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sz="1200" noProof="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99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652262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1225617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
        <p:nvSpPr>
          <p:cNvPr id="9" name="Title 5">
            <a:extLst>
              <a:ext uri="{FF2B5EF4-FFF2-40B4-BE49-F238E27FC236}">
                <a16:creationId xmlns:a16="http://schemas.microsoft.com/office/drawing/2014/main" id="{E3E9F382-3044-5D68-B28E-11301669EAF6}"/>
              </a:ext>
            </a:extLst>
          </p:cNvPr>
          <p:cNvSpPr txBox="1">
            <a:spLocks/>
          </p:cNvSpPr>
          <p:nvPr userDrawn="1"/>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0" lang="en-US" sz="4400" b="0" i="0" u="none" strike="noStrike" kern="1200" cap="none" spc="0" normalizeH="0" baseline="0" noProof="0">
                <a:ln>
                  <a:noFill/>
                </a:ln>
                <a:solidFill>
                  <a:schemeClr val="tx1"/>
                </a:solidFill>
                <a:effectLst/>
                <a:uLnTx/>
                <a:uFillTx/>
                <a:latin typeface="Franklin Gothic Medium"/>
                <a:ea typeface="+mj-ea"/>
                <a:cs typeface="+mj-cs"/>
              </a:rPr>
              <a:t>Learning Objectives</a:t>
            </a:r>
            <a:endParaRPr lang="en-US"/>
          </a:p>
        </p:txBody>
      </p:sp>
    </p:spTree>
    <p:extLst>
      <p:ext uri="{BB962C8B-B14F-4D97-AF65-F5344CB8AC3E}">
        <p14:creationId xmlns:p14="http://schemas.microsoft.com/office/powerpoint/2010/main" val="28105011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388326"/>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Objetivos de aprendizaje</a:t>
            </a:r>
            <a:endParaRPr lang="es-ES" noProof="0"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171212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353206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193487213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432999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005958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230666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2950100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978272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0547514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749233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32337701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4543841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0113318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237400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8884772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6976830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5850421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027140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1D8BCC40-12E7-4554-BDBD-F4255BE62A3D}" type="datetimeFigureOut">
              <a:rPr lang="en-US" smtClean="0"/>
              <a:t>3/23/2026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B001E7BD-2CA4-44F6-B3A8-9160244182BC}"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7745237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1773650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37477785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791951"/>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err="1">
                <a:solidFill>
                  <a:srgbClr val="109648"/>
                </a:solidFill>
                <a:latin typeface="Franklin Gothic Medium" panose="020B0603020102020204" pitchFamily="34" charset="0"/>
              </a:rPr>
              <a:t>Usando</a:t>
            </a:r>
            <a:r>
              <a:rPr lang="en-US" sz="3600" i="1" dirty="0">
                <a:solidFill>
                  <a:srgbClr val="109648"/>
                </a:solidFill>
                <a:latin typeface="Franklin Gothic Medium" panose="020B0603020102020204" pitchFamily="34" charset="0"/>
              </a:rPr>
              <a:t> </a:t>
            </a:r>
            <a:r>
              <a:rPr lang="en-US" sz="3600" i="1" dirty="0" err="1">
                <a:solidFill>
                  <a:srgbClr val="109648"/>
                </a:solidFill>
                <a:latin typeface="Franklin Gothic Medium" panose="020B0603020102020204" pitchFamily="34" charset="0"/>
              </a:rPr>
              <a:t>el</a:t>
            </a:r>
            <a:r>
              <a:rPr lang="en-US" sz="3600" i="1" dirty="0">
                <a:solidFill>
                  <a:srgbClr val="109648"/>
                </a:solidFill>
                <a:latin typeface="Franklin Gothic Medium" panose="020B0603020102020204" pitchFamily="34" charset="0"/>
              </a:rPr>
              <a:t> </a:t>
            </a:r>
            <a:r>
              <a:rPr lang="en-US" sz="3600" i="1" dirty="0" err="1">
                <a:solidFill>
                  <a:srgbClr val="109648"/>
                </a:solidFill>
                <a:latin typeface="Franklin Gothic Medium" panose="020B0603020102020204" pitchFamily="34" charset="0"/>
              </a:rPr>
              <a:t>Enfoque</a:t>
            </a:r>
            <a:r>
              <a:rPr lang="en-US" sz="3600" i="1" dirty="0">
                <a:solidFill>
                  <a:srgbClr val="109648"/>
                </a:solidFill>
                <a:latin typeface="Franklin Gothic Medium" panose="020B0603020102020204" pitchFamily="34" charset="0"/>
              </a:rPr>
              <a:t> de Una Sola </a:t>
            </a:r>
            <a:r>
              <a:rPr lang="en-US" sz="3600" i="1" dirty="0" err="1">
                <a:solidFill>
                  <a:srgbClr val="109648"/>
                </a:solidFill>
                <a:latin typeface="Franklin Gothic Medium" panose="020B0603020102020204" pitchFamily="34" charset="0"/>
              </a:rPr>
              <a:t>Salud</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24474342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8010571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8193889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87780690"/>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712161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340988915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4067131877"/>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ustom Layout 2">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6" name="Title 1">
            <a:extLst>
              <a:ext uri="{FF2B5EF4-FFF2-40B4-BE49-F238E27FC236}">
                <a16:creationId xmlns:a16="http://schemas.microsoft.com/office/drawing/2014/main" id="{4EC1684B-0304-E8AE-3782-5C0497B1B9B8}"/>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25089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573894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872727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871458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68518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
        <p:nvSpPr>
          <p:cNvPr id="6" name="Title 5">
            <a:extLst>
              <a:ext uri="{FF2B5EF4-FFF2-40B4-BE49-F238E27FC236}">
                <a16:creationId xmlns:a16="http://schemas.microsoft.com/office/drawing/2014/main" id="{49D8155E-6BFA-1ED6-66A4-AEA3BDB4C742}"/>
              </a:ext>
            </a:extLst>
          </p:cNvPr>
          <p:cNvSpPr txBox="1">
            <a:spLocks/>
          </p:cNvSpPr>
          <p:nvPr userDrawn="1"/>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0" lang="en-US" sz="4400" b="0" i="0" u="none" strike="noStrike" kern="1200" cap="none" spc="0" normalizeH="0" baseline="0" noProof="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a:ln>
                  <a:noFill/>
                </a:ln>
                <a:solidFill>
                  <a:prstClr val="black"/>
                </a:solidFill>
                <a:effectLst/>
                <a:uLnTx/>
                <a:uFillTx/>
                <a:latin typeface="Franklin Gothic Medium"/>
                <a:ea typeface="+mj-ea"/>
                <a:cs typeface="+mj-cs"/>
              </a:rPr>
              <a:t>Key</a:t>
            </a:r>
            <a:endParaRPr lang="en-US"/>
          </a:p>
        </p:txBody>
      </p:sp>
    </p:spTree>
    <p:extLst>
      <p:ext uri="{BB962C8B-B14F-4D97-AF65-F5344CB8AC3E}">
        <p14:creationId xmlns:p14="http://schemas.microsoft.com/office/powerpoint/2010/main" val="2088791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388326"/>
            <a:ext cx="7432964" cy="769441"/>
          </a:xfrm>
          <a:prstGeom prst="rect">
            <a:avLst/>
          </a:prstGeom>
          <a:noFill/>
        </p:spPr>
        <p:txBody>
          <a:bodyPr wrap="square">
            <a:spAutoFit/>
          </a:bodyPr>
          <a:lstStyle/>
          <a:p>
            <a:r>
              <a:rPr kumimoji="0" lang="es-ES" sz="4400" b="0" i="0" u="none" strike="noStrike" kern="1200" cap="none" spc="0" normalizeH="0" baseline="0" noProof="0">
                <a:ln>
                  <a:noFill/>
                </a:ln>
                <a:solidFill>
                  <a:schemeClr val="tx1"/>
                </a:solidFill>
                <a:effectLst/>
                <a:uLnTx/>
                <a:uFillTx/>
                <a:latin typeface="Franklin Gothic Medium"/>
                <a:ea typeface="+mj-ea"/>
                <a:cs typeface="+mj-cs"/>
              </a:rPr>
              <a:t>Clave de los iconos del curso </a:t>
            </a:r>
            <a:endParaRPr lang="es-ES" sz="4400" noProof="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2735697863"/>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s-ES" sz="2400" b="1" u="none" strike="noStrike" cap="none" noProof="0" dirty="0">
                          <a:solidFill>
                            <a:schemeClr val="tx1"/>
                          </a:solidFill>
                        </a:rPr>
                        <a:t>Icono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ES" sz="2400" b="1" u="none" strike="noStrike" cap="none" noProof="0" dirty="0">
                          <a:solidFill>
                            <a:schemeClr val="tx1"/>
                          </a:solidFill>
                        </a:rPr>
                        <a:t>Uso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Objetivos </a:t>
                      </a:r>
                      <a:r>
                        <a:rPr lang="es-ES" sz="2000" b="0" noProof="0" dirty="0">
                          <a:solidFill>
                            <a:schemeClr val="dk1"/>
                          </a:solidFill>
                          <a:latin typeface="+mn-lt"/>
                          <a:ea typeface="Arial"/>
                          <a:cs typeface="Arial"/>
                          <a:sym typeface="Arial"/>
                        </a:rPr>
                        <a:t>de la sesión</a:t>
                      </a:r>
                      <a:endParaRPr lang="es-ES" sz="200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Diálogo de descubrimiento </a:t>
                      </a:r>
                      <a:r>
                        <a:rPr lang="es-ES" sz="2000" b="0" noProof="0" dirty="0">
                          <a:solidFill>
                            <a:schemeClr val="dk1"/>
                          </a:solidFill>
                          <a:latin typeface="+mn-lt"/>
                          <a:ea typeface="Arial"/>
                          <a:cs typeface="Arial"/>
                          <a:sym typeface="Arial"/>
                        </a:rPr>
                        <a:t>invita a compartir ideas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y experiencias</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noProof="0" dirty="0">
                          <a:solidFill>
                            <a:schemeClr val="dk1"/>
                          </a:solidFill>
                          <a:latin typeface="+mn-lt"/>
                          <a:ea typeface="Arial"/>
                          <a:cs typeface="Arial"/>
                          <a:sym typeface="Arial"/>
                        </a:rPr>
                        <a:t>Actividad </a:t>
                      </a:r>
                      <a:r>
                        <a:rPr lang="es-ES" sz="2000" b="0" noProof="0" dirty="0">
                          <a:solidFill>
                            <a:schemeClr val="dk1"/>
                          </a:solidFill>
                          <a:latin typeface="+mn-lt"/>
                          <a:ea typeface="Arial"/>
                          <a:cs typeface="Arial"/>
                          <a:sym typeface="Arial"/>
                        </a:rPr>
                        <a:t>realizada individualmente o en grupo</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s-ES" sz="2000" b="1" noProof="0" dirty="0">
                          <a:solidFill>
                            <a:schemeClr val="dk1"/>
                          </a:solidFill>
                          <a:latin typeface="+mn-lt"/>
                          <a:ea typeface="Arial"/>
                          <a:cs typeface="Arial"/>
                          <a:sym typeface="Arial"/>
                        </a:rPr>
                        <a:t>Destaca </a:t>
                      </a:r>
                      <a:r>
                        <a:rPr lang="es-ES" sz="2000" b="0" noProof="0" dirty="0">
                          <a:solidFill>
                            <a:schemeClr val="dk1"/>
                          </a:solidFill>
                          <a:latin typeface="+mn-lt"/>
                          <a:ea typeface="Arial"/>
                          <a:cs typeface="Arial"/>
                          <a:sym typeface="Arial"/>
                        </a:rPr>
                        <a:t>el enfoque multisectorial o el enfoque de Una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Sola Salud</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36471624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2" name="Text Box 8">
            <a:extLst>
              <a:ext uri="{FF2B5EF4-FFF2-40B4-BE49-F238E27FC236}">
                <a16:creationId xmlns:a16="http://schemas.microsoft.com/office/drawing/2014/main" id="{CD829812-8479-2D9B-57DC-070C8A6360C0}"/>
              </a:ext>
            </a:extLst>
          </p:cNvPr>
          <p:cNvSpPr txBox="1">
            <a:spLocks noChangeArrowheads="1"/>
          </p:cNvSpPr>
          <p:nvPr userDrawn="1"/>
        </p:nvSpPr>
        <p:spPr bwMode="auto">
          <a:xfrm>
            <a:off x="4277784" y="6254750"/>
            <a:ext cx="3657600" cy="336550"/>
          </a:xfrm>
          <a:prstGeom prst="rect">
            <a:avLst/>
          </a:prstGeom>
          <a:noFill/>
          <a:ln>
            <a:noFill/>
          </a:ln>
        </p:spPr>
        <p:txBody>
          <a:bodyPr>
            <a:spAutoFit/>
          </a:bodyPr>
          <a:lstStyle>
            <a:lvl1pPr>
              <a:defRPr>
                <a:solidFill>
                  <a:schemeClr val="tx1"/>
                </a:solidFill>
                <a:latin typeface="Courier New" pitchFamily="49" charset="0"/>
                <a:cs typeface="Arial" charset="0"/>
              </a:defRPr>
            </a:lvl1pPr>
            <a:lvl2pPr marL="742950" indent="-285750">
              <a:defRPr>
                <a:solidFill>
                  <a:schemeClr val="tx1"/>
                </a:solidFill>
                <a:latin typeface="Courier New" pitchFamily="49" charset="0"/>
                <a:cs typeface="Arial" charset="0"/>
              </a:defRPr>
            </a:lvl2pPr>
            <a:lvl3pPr marL="1143000" indent="-228600">
              <a:defRPr>
                <a:solidFill>
                  <a:schemeClr val="tx1"/>
                </a:solidFill>
                <a:latin typeface="Courier New" pitchFamily="49" charset="0"/>
                <a:cs typeface="Arial" charset="0"/>
              </a:defRPr>
            </a:lvl3pPr>
            <a:lvl4pPr marL="1600200" indent="-228600">
              <a:defRPr>
                <a:solidFill>
                  <a:schemeClr val="tx1"/>
                </a:solidFill>
                <a:latin typeface="Courier New" pitchFamily="49" charset="0"/>
                <a:cs typeface="Arial" charset="0"/>
              </a:defRPr>
            </a:lvl4pPr>
            <a:lvl5pPr marL="2057400" indent="-228600">
              <a:defRPr>
                <a:solidFill>
                  <a:schemeClr val="tx1"/>
                </a:solidFill>
                <a:latin typeface="Courier New" pitchFamily="49" charset="0"/>
                <a:cs typeface="Arial" charset="0"/>
              </a:defRPr>
            </a:lvl5pPr>
            <a:lvl6pPr marL="2514600" indent="-228600" eaLnBrk="0" fontAlgn="base" hangingPunct="0">
              <a:lnSpc>
                <a:spcPct val="90000"/>
              </a:lnSpc>
              <a:spcBef>
                <a:spcPct val="0"/>
              </a:spcBef>
              <a:spcAft>
                <a:spcPct val="0"/>
              </a:spcAft>
              <a:defRPr>
                <a:solidFill>
                  <a:schemeClr val="tx1"/>
                </a:solidFill>
                <a:latin typeface="Courier New" pitchFamily="49" charset="0"/>
                <a:cs typeface="Arial" charset="0"/>
              </a:defRPr>
            </a:lvl6pPr>
            <a:lvl7pPr marL="2971800" indent="-228600" eaLnBrk="0" fontAlgn="base" hangingPunct="0">
              <a:lnSpc>
                <a:spcPct val="90000"/>
              </a:lnSpc>
              <a:spcBef>
                <a:spcPct val="0"/>
              </a:spcBef>
              <a:spcAft>
                <a:spcPct val="0"/>
              </a:spcAft>
              <a:defRPr>
                <a:solidFill>
                  <a:schemeClr val="tx1"/>
                </a:solidFill>
                <a:latin typeface="Courier New" pitchFamily="49" charset="0"/>
                <a:cs typeface="Arial" charset="0"/>
              </a:defRPr>
            </a:lvl7pPr>
            <a:lvl8pPr marL="3429000" indent="-228600" eaLnBrk="0" fontAlgn="base" hangingPunct="0">
              <a:lnSpc>
                <a:spcPct val="90000"/>
              </a:lnSpc>
              <a:spcBef>
                <a:spcPct val="0"/>
              </a:spcBef>
              <a:spcAft>
                <a:spcPct val="0"/>
              </a:spcAft>
              <a:defRPr>
                <a:solidFill>
                  <a:schemeClr val="tx1"/>
                </a:solidFill>
                <a:latin typeface="Courier New" pitchFamily="49" charset="0"/>
                <a:cs typeface="Arial" charset="0"/>
              </a:defRPr>
            </a:lvl8pPr>
            <a:lvl9pPr marL="3886200" indent="-228600" eaLnBrk="0" fontAlgn="base" hangingPunct="0">
              <a:lnSpc>
                <a:spcPct val="90000"/>
              </a:lnSpc>
              <a:spcBef>
                <a:spcPct val="0"/>
              </a:spcBef>
              <a:spcAft>
                <a:spcPct val="0"/>
              </a:spcAft>
              <a:defRPr>
                <a:solidFill>
                  <a:schemeClr val="tx1"/>
                </a:solidFill>
                <a:latin typeface="Courier New" pitchFamily="49" charset="0"/>
                <a:cs typeface="Arial" charset="0"/>
              </a:defRPr>
            </a:lvl9pPr>
          </a:lstStyle>
          <a:p>
            <a:pPr algn="ctr" eaLnBrk="1" hangingPunct="1">
              <a:defRPr/>
            </a:pPr>
            <a:endParaRPr lang="en-US" sz="1600">
              <a:solidFill>
                <a:schemeClr val="bg1"/>
              </a:solidFill>
              <a:latin typeface="Franklin Gothic Medium Cond" pitchFamily="34" charset="0"/>
              <a:cs typeface="Times New Roman" pitchFamily="18" charset="0"/>
            </a:endParaRPr>
          </a:p>
        </p:txBody>
      </p:sp>
      <p:sp>
        <p:nvSpPr>
          <p:cNvPr id="3" name="Rectangle 2">
            <a:extLst>
              <a:ext uri="{FF2B5EF4-FFF2-40B4-BE49-F238E27FC236}">
                <a16:creationId xmlns:a16="http://schemas.microsoft.com/office/drawing/2014/main" id="{0F89A813-B7CA-14DA-9314-CD198CD24C96}"/>
              </a:ext>
            </a:extLst>
          </p:cNvPr>
          <p:cNvSpPr/>
          <p:nvPr userDrawn="1"/>
        </p:nvSpPr>
        <p:spPr>
          <a:xfrm>
            <a:off x="0" y="6672263"/>
            <a:ext cx="12192000" cy="203200"/>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Tree>
    <p:extLst>
      <p:ext uri="{BB962C8B-B14F-4D97-AF65-F5344CB8AC3E}">
        <p14:creationId xmlns:p14="http://schemas.microsoft.com/office/powerpoint/2010/main" val="38650395"/>
      </p:ext>
    </p:extLst>
  </p:cSld>
  <p:clrMap bg1="lt1" tx1="dk1" bg2="lt2" tx2="dk2" accent1="accent1" accent2="accent2" accent3="accent3" accent4="accent4" accent5="accent5" accent6="accent6" hlink="hlink" folHlink="folHlink"/>
  <p:sldLayoutIdLst>
    <p:sldLayoutId id="2147484789" r:id="rId1"/>
    <p:sldLayoutId id="2147484790" r:id="rId2"/>
    <p:sldLayoutId id="2147484791" r:id="rId3"/>
    <p:sldLayoutId id="2147484792" r:id="rId4"/>
    <p:sldLayoutId id="2147484793" r:id="rId5"/>
    <p:sldLayoutId id="2147484794" r:id="rId6"/>
    <p:sldLayoutId id="2147484795" r:id="rId7"/>
    <p:sldLayoutId id="2147484796" r:id="rId8"/>
    <p:sldLayoutId id="2147484797" r:id="rId9"/>
    <p:sldLayoutId id="2147484798" r:id="rId10"/>
    <p:sldLayoutId id="2147484799" r:id="rId11"/>
    <p:sldLayoutId id="2147484800" r:id="rId12"/>
    <p:sldLayoutId id="2147484801" r:id="rId13"/>
    <p:sldLayoutId id="2147484802" r:id="rId14"/>
    <p:sldLayoutId id="2147484803" r:id="rId15"/>
    <p:sldLayoutId id="2147484804" r:id="rId16"/>
    <p:sldLayoutId id="2147484805" r:id="rId17"/>
    <p:sldLayoutId id="2147484806" r:id="rId18"/>
    <p:sldLayoutId id="2147484807" r:id="rId19"/>
    <p:sldLayoutId id="2147484808" r:id="rId20"/>
    <p:sldLayoutId id="2147484809" r:id="rId21"/>
    <p:sldLayoutId id="2147484810" r:id="rId22"/>
    <p:sldLayoutId id="2147484811" r:id="rId23"/>
    <p:sldLayoutId id="2147484812" r:id="rId24"/>
    <p:sldLayoutId id="2147484813" r:id="rId25"/>
    <p:sldLayoutId id="2147484814" r:id="rId26"/>
    <p:sldLayoutId id="2147484815" r:id="rId27"/>
    <p:sldLayoutId id="2147484816" r:id="rId28"/>
    <p:sldLayoutId id="2147484817" r:id="rId29"/>
    <p:sldLayoutId id="2147484818" r:id="rId30"/>
    <p:sldLayoutId id="2147484819" r:id="rId31"/>
    <p:sldLayoutId id="2147484820" r:id="rId32"/>
    <p:sldLayoutId id="2147484821" r:id="rId33"/>
    <p:sldLayoutId id="2147484822" r:id="rId34"/>
    <p:sldLayoutId id="2147484823" r:id="rId35"/>
    <p:sldLayoutId id="2147484729"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9.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0.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0.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109.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0.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0.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0.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1.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0.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s://www.woah.org/en/disease/anthrax/"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hyperlink" Target="https://www.cdc.gov/anthrax/transmission/index.html?CDC_AA_refVal=https%3A%2F%2Fwww.cdc.gov%2Fanthrax%2Fbasics%2Fhow-people-are-infected.html"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6.xml"/><Relationship Id="rId1" Type="http://schemas.openxmlformats.org/officeDocument/2006/relationships/slideLayout" Target="../slideLayouts/slideLayout4.xml"/><Relationship Id="rId4" Type="http://schemas.openxmlformats.org/officeDocument/2006/relationships/chart" Target="../charts/char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74.xml"/><Relationship Id="rId1" Type="http://schemas.openxmlformats.org/officeDocument/2006/relationships/slideLayout" Target="../slideLayouts/slideLayout4.xml"/><Relationship Id="rId4" Type="http://schemas.openxmlformats.org/officeDocument/2006/relationships/chart" Target="../charts/chart11.xml"/></Relationships>
</file>

<file path=ppt/slides/_rels/slide7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77.xml"/><Relationship Id="rId1" Type="http://schemas.openxmlformats.org/officeDocument/2006/relationships/slideLayout" Target="../slideLayouts/slideLayout5.xml"/><Relationship Id="rId6" Type="http://schemas.openxmlformats.org/officeDocument/2006/relationships/chart" Target="../charts/chart17.xml"/><Relationship Id="rId5" Type="http://schemas.openxmlformats.org/officeDocument/2006/relationships/chart" Target="../charts/chart16.xml"/><Relationship Id="rId4" Type="http://schemas.openxmlformats.org/officeDocument/2006/relationships/chart" Target="../charts/chart15.xml"/></Relationships>
</file>

<file path=ppt/slides/_rels/slide78.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hyperlink" Target="https://www.cdc.gov/training/QuickLearns/exposure/" TargetMode="External"/><Relationship Id="rId2" Type="http://schemas.openxmlformats.org/officeDocument/2006/relationships/notesSlide" Target="../notesSlides/notesSlide79.xml"/><Relationship Id="rId1" Type="http://schemas.openxmlformats.org/officeDocument/2006/relationships/slideLayout" Target="../slideLayouts/slideLayout7.xml"/><Relationship Id="rId4" Type="http://schemas.openxmlformats.org/officeDocument/2006/relationships/chart" Target="../charts/char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3" Type="http://schemas.openxmlformats.org/officeDocument/2006/relationships/hyperlink" Target="https://www.rbe.fli.de/site-page/occurrence-rabies" TargetMode="External"/><Relationship Id="rId2" Type="http://schemas.openxmlformats.org/officeDocument/2006/relationships/notesSlide" Target="../notesSlides/notesSlide90.xml"/><Relationship Id="rId1" Type="http://schemas.openxmlformats.org/officeDocument/2006/relationships/slideLayout" Target="../slideLayouts/slideLayout26.xml"/><Relationship Id="rId4" Type="http://schemas.openxmlformats.org/officeDocument/2006/relationships/image" Target="../media/image18.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Placeholder 27"/>
          <p:cNvSpPr>
            <a:spLocks noGrp="1"/>
          </p:cNvSpPr>
          <p:nvPr>
            <p:ph type="body" sz="quarter" idx="17"/>
          </p:nvPr>
        </p:nvSpPr>
        <p:spPr>
          <a:xfrm>
            <a:off x="518159" y="2110490"/>
            <a:ext cx="8269705" cy="1588535"/>
          </a:xfrm>
          <a:prstGeom prst="rect">
            <a:avLst/>
          </a:prstGeom>
        </p:spPr>
        <p:txBody>
          <a:bodyPr/>
          <a:lstStyle/>
          <a:p>
            <a:pPr>
              <a:spcBef>
                <a:spcPct val="0"/>
              </a:spcBef>
              <a:spcAft>
                <a:spcPct val="0"/>
              </a:spcAft>
            </a:pPr>
            <a:r>
              <a:rPr lang="es-ES" altLang="en-US" dirty="0"/>
              <a:t>Investigación del brote Parte 2: Fase descriptiva</a:t>
            </a:r>
          </a:p>
        </p:txBody>
      </p:sp>
      <p:sp>
        <p:nvSpPr>
          <p:cNvPr id="2" name="Google Shape;254;p1">
            <a:extLst>
              <a:ext uri="{FF2B5EF4-FFF2-40B4-BE49-F238E27FC236}">
                <a16:creationId xmlns:a16="http://schemas.microsoft.com/office/drawing/2014/main" id="{0FA9717A-B05B-5FF7-28B5-F4ACF6852A88}"/>
              </a:ext>
            </a:extLst>
          </p:cNvPr>
          <p:cNvSpPr txBox="1">
            <a:spLocks noGrp="1"/>
          </p:cNvSpPr>
          <p:nvPr>
            <p:ph type="body" sz="quarter" idx="16"/>
          </p:nvPr>
        </p:nvSpPr>
        <p:spPr>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0"/>
              </a:spcBef>
              <a:spcAft>
                <a:spcPts val="0"/>
              </a:spcAft>
              <a:buClr>
                <a:schemeClr val="dk1"/>
              </a:buClr>
              <a:buSzPts val="2800"/>
              <a:buNone/>
            </a:pPr>
            <a:r>
              <a:rPr lang="es-ES" dirty="0"/>
              <a:t>Taller 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2B78C8D-67A0-43A5-A56A-32250277CA68}"/>
              </a:ext>
            </a:extLst>
          </p:cNvPr>
          <p:cNvSpPr>
            <a:spLocks noGrp="1"/>
          </p:cNvSpPr>
          <p:nvPr>
            <p:ph type="title"/>
          </p:nvPr>
        </p:nvSpPr>
        <p:spPr/>
        <p:txBody>
          <a:bodyPr lIns="91440" tIns="45720" rIns="91440" bIns="45720" anchor="t"/>
          <a:lstStyle/>
          <a:p>
            <a:r>
              <a:rPr lang="es-ES" altLang="en-US" dirty="0"/>
              <a:t>Paso 1: Prepararse </a:t>
            </a:r>
            <a:r>
              <a:rPr lang="es-ES" altLang="en-US" sz="4400" dirty="0"/>
              <a:t>para el trabajo </a:t>
            </a:r>
            <a:br>
              <a:rPr lang="es-ES" altLang="en-US" sz="4400" dirty="0"/>
            </a:br>
            <a:r>
              <a:rPr lang="es-ES" altLang="en-US" sz="4400" dirty="0"/>
              <a:t>de campo (3/3)</a:t>
            </a:r>
            <a:endParaRPr lang="es-ES" sz="4400" dirty="0"/>
          </a:p>
        </p:txBody>
      </p:sp>
      <p:sp>
        <p:nvSpPr>
          <p:cNvPr id="2" name="Text Placeholder 1"/>
          <p:cNvSpPr>
            <a:spLocks noGrp="1"/>
          </p:cNvSpPr>
          <p:nvPr>
            <p:ph sz="half" idx="2"/>
          </p:nvPr>
        </p:nvSpPr>
        <p:spPr>
          <a:xfrm>
            <a:off x="838200" y="1380537"/>
            <a:ext cx="10515600" cy="4639309"/>
          </a:xfrm>
        </p:spPr>
        <p:txBody>
          <a:bodyPr/>
          <a:lstStyle/>
          <a:p>
            <a:pPr marL="514350" indent="-514350">
              <a:spcBef>
                <a:spcPts val="672"/>
              </a:spcBef>
              <a:buFont typeface="+mj-lt"/>
              <a:buAutoNum type="arabicPeriod"/>
            </a:pPr>
            <a:r>
              <a:rPr lang="es-ES" altLang="en-US" sz="2800" dirty="0">
                <a:solidFill>
                  <a:schemeClr val="accent3"/>
                </a:solidFill>
              </a:rPr>
              <a:t>Formar un equipo</a:t>
            </a:r>
            <a:endParaRPr lang="es-ES" sz="2800" dirty="0">
              <a:solidFill>
                <a:schemeClr val="accent3"/>
              </a:solidFill>
            </a:endParaRPr>
          </a:p>
          <a:p>
            <a:pPr marL="514350" indent="-514350">
              <a:spcBef>
                <a:spcPts val="672"/>
              </a:spcBef>
              <a:buFont typeface="+mj-lt"/>
              <a:buAutoNum type="arabicPeriod"/>
            </a:pPr>
            <a:r>
              <a:rPr lang="es-ES" altLang="en-US" sz="2800" dirty="0">
                <a:solidFill>
                  <a:schemeClr val="accent3"/>
                </a:solidFill>
              </a:rPr>
              <a:t>Adoptar las medidas administrativas, de personal, financieras y logísticas necesarias.</a:t>
            </a:r>
          </a:p>
          <a:p>
            <a:pPr marL="514350" indent="-514350">
              <a:spcBef>
                <a:spcPts val="672"/>
              </a:spcBef>
              <a:buFont typeface="+mj-lt"/>
              <a:buAutoNum type="arabicPeriod"/>
            </a:pPr>
            <a:r>
              <a:rPr lang="es-ES" altLang="en-US" sz="2800" dirty="0">
                <a:solidFill>
                  <a:schemeClr val="accent3"/>
                </a:solidFill>
              </a:rPr>
              <a:t>Conozca la enfermedad confirmada o las enfermedades sospechosas</a:t>
            </a:r>
          </a:p>
          <a:p>
            <a:pPr marL="514350" indent="-514350">
              <a:spcBef>
                <a:spcPts val="672"/>
              </a:spcBef>
              <a:buFont typeface="+mj-lt"/>
              <a:buAutoNum type="arabicPeriod"/>
            </a:pPr>
            <a:r>
              <a:rPr lang="es-ES" sz="2800" dirty="0"/>
              <a:t>Determinar si es necesaria una investigación multisectorial de Una Sola Salud, como en el caso de enfermedades zoonóticas o transmitidas por vectores, o de un incidente medioambiental adverso.</a:t>
            </a:r>
            <a:endParaRPr lang="es-ES" altLang="en-US" sz="2800" dirty="0"/>
          </a:p>
          <a:p>
            <a:pPr marL="514350" indent="-514350">
              <a:spcBef>
                <a:spcPts val="672"/>
              </a:spcBef>
              <a:buFont typeface="+mj-lt"/>
              <a:buAutoNum type="arabicPeriod"/>
            </a:pPr>
            <a:r>
              <a:rPr lang="es-ES" altLang="en-US" sz="2800" dirty="0"/>
              <a:t>Colaborar con otros ministerios, organismos asociados y </a:t>
            </a:r>
            <a:br>
              <a:rPr lang="es-ES" altLang="en-US" sz="2800" dirty="0"/>
            </a:br>
            <a:r>
              <a:rPr lang="es-ES" altLang="en-US" sz="2800" dirty="0"/>
              <a:t>contactos locales</a:t>
            </a:r>
          </a:p>
          <a:p>
            <a:pPr marL="287020" indent="-287020">
              <a:spcBef>
                <a:spcPts val="672"/>
              </a:spcBef>
            </a:pPr>
            <a:endParaRPr lang="es-ES" altLang="en-US" dirty="0"/>
          </a:p>
        </p:txBody>
      </p:sp>
    </p:spTree>
    <p:extLst>
      <p:ext uri="{BB962C8B-B14F-4D97-AF65-F5344CB8AC3E}">
        <p14:creationId xmlns:p14="http://schemas.microsoft.com/office/powerpoint/2010/main" val="411064529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C7C2CA-7471-70F1-A164-EE0CB719E2A5}"/>
              </a:ext>
            </a:extLst>
          </p:cNvPr>
          <p:cNvSpPr>
            <a:spLocks noGrp="1"/>
          </p:cNvSpPr>
          <p:nvPr>
            <p:ph type="title"/>
          </p:nvPr>
        </p:nvSpPr>
        <p:spPr>
          <a:xfrm>
            <a:off x="838200" y="447368"/>
            <a:ext cx="9752215" cy="800100"/>
          </a:xfrm>
        </p:spPr>
        <p:txBody>
          <a:bodyPr/>
          <a:lstStyle/>
          <a:p>
            <a:pPr lvl="0"/>
            <a:r>
              <a:rPr lang="es-ES" dirty="0"/>
              <a:t>Desarrollar un plan de análisis (1/3)</a:t>
            </a:r>
          </a:p>
        </p:txBody>
      </p:sp>
    </p:spTree>
    <p:extLst>
      <p:ext uri="{BB962C8B-B14F-4D97-AF65-F5344CB8AC3E}">
        <p14:creationId xmlns:p14="http://schemas.microsoft.com/office/powerpoint/2010/main" val="132794848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4C2D0BD-D4EB-C965-8D2D-E35B3D344A1E}"/>
              </a:ext>
            </a:extLst>
          </p:cNvPr>
          <p:cNvSpPr>
            <a:spLocks noGrp="1"/>
          </p:cNvSpPr>
          <p:nvPr>
            <p:ph sz="half" idx="2"/>
          </p:nvPr>
        </p:nvSpPr>
        <p:spPr>
          <a:xfrm>
            <a:off x="838199" y="1478857"/>
            <a:ext cx="10872019" cy="4639309"/>
          </a:xfrm>
        </p:spPr>
        <p:txBody>
          <a:bodyPr/>
          <a:lstStyle/>
          <a:p>
            <a:r>
              <a:rPr lang="es-ES" dirty="0"/>
              <a:t>Sexo (persona): Calcular proporción</a:t>
            </a:r>
          </a:p>
          <a:p>
            <a:r>
              <a:rPr lang="es-ES" dirty="0"/>
              <a:t>Edad (persona): Calcular media/mediana, o proporción</a:t>
            </a:r>
          </a:p>
          <a:p>
            <a:r>
              <a:rPr lang="es-ES" dirty="0"/>
              <a:t>Fecha de inicio síntomas (hora): Gráfico en curva epidémica</a:t>
            </a:r>
          </a:p>
          <a:p>
            <a:r>
              <a:rPr lang="es-ES" dirty="0"/>
              <a:t>Diarrea, calambres, fiebre (clínica): Calcular proporción</a:t>
            </a:r>
          </a:p>
          <a:p>
            <a:r>
              <a:rPr lang="es-ES" dirty="0"/>
              <a:t>Prueba de laboratorio positiva (clínica): Calcular proporción</a:t>
            </a:r>
          </a:p>
          <a:p>
            <a:r>
              <a:rPr lang="es-ES" dirty="0"/>
              <a:t>Posibles exposiciones (factores de riesgo): Calcular proporción</a:t>
            </a:r>
          </a:p>
          <a:p>
            <a:endParaRPr lang="es-ES" dirty="0"/>
          </a:p>
        </p:txBody>
      </p:sp>
      <p:sp>
        <p:nvSpPr>
          <p:cNvPr id="5" name="Title 4">
            <a:extLst>
              <a:ext uri="{FF2B5EF4-FFF2-40B4-BE49-F238E27FC236}">
                <a16:creationId xmlns:a16="http://schemas.microsoft.com/office/drawing/2014/main" id="{9F184A1C-ACAF-745C-2E71-A2A568001FA5}"/>
              </a:ext>
            </a:extLst>
          </p:cNvPr>
          <p:cNvSpPr>
            <a:spLocks noGrp="1"/>
          </p:cNvSpPr>
          <p:nvPr>
            <p:ph type="title"/>
          </p:nvPr>
        </p:nvSpPr>
        <p:spPr>
          <a:noFill/>
        </p:spPr>
        <p:txBody>
          <a:bodyPr/>
          <a:lstStyle/>
          <a:p>
            <a:r>
              <a:rPr lang="es-ES" dirty="0"/>
              <a:t>Desarrollar un plan de análisis (2/3)</a:t>
            </a:r>
          </a:p>
        </p:txBody>
      </p:sp>
    </p:spTree>
    <p:extLst>
      <p:ext uri="{BB962C8B-B14F-4D97-AF65-F5344CB8AC3E}">
        <p14:creationId xmlns:p14="http://schemas.microsoft.com/office/powerpoint/2010/main" val="336729224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a:extLst>
              <a:ext uri="{FF2B5EF4-FFF2-40B4-BE49-F238E27FC236}">
                <a16:creationId xmlns:a16="http://schemas.microsoft.com/office/drawing/2014/main" id="{3F4776BE-3679-3331-6A7E-42A168D9F50B}"/>
              </a:ext>
            </a:extLst>
          </p:cNvPr>
          <p:cNvGraphicFramePr>
            <a:graphicFrameLocks noGrp="1"/>
          </p:cNvGraphicFramePr>
          <p:nvPr>
            <p:ph sz="half" idx="2"/>
            <p:extLst>
              <p:ext uri="{D42A27DB-BD31-4B8C-83A1-F6EECF244321}">
                <p14:modId xmlns:p14="http://schemas.microsoft.com/office/powerpoint/2010/main" val="2650415530"/>
              </p:ext>
            </p:extLst>
          </p:nvPr>
        </p:nvGraphicFramePr>
        <p:xfrm>
          <a:off x="4014321" y="1318958"/>
          <a:ext cx="3399971" cy="5334000"/>
        </p:xfrm>
        <a:graphic>
          <a:graphicData uri="http://schemas.openxmlformats.org/drawingml/2006/table">
            <a:tbl>
              <a:tblPr firstRow="1" bandRow="1">
                <a:tableStyleId>{5C22544A-7EE6-4342-B048-85BDC9FD1C3A}</a:tableStyleId>
              </a:tblPr>
              <a:tblGrid>
                <a:gridCol w="2927253">
                  <a:extLst>
                    <a:ext uri="{9D8B030D-6E8A-4147-A177-3AD203B41FA5}">
                      <a16:colId xmlns:a16="http://schemas.microsoft.com/office/drawing/2014/main" val="3911473339"/>
                    </a:ext>
                  </a:extLst>
                </a:gridCol>
                <a:gridCol w="472718">
                  <a:extLst>
                    <a:ext uri="{9D8B030D-6E8A-4147-A177-3AD203B41FA5}">
                      <a16:colId xmlns:a16="http://schemas.microsoft.com/office/drawing/2014/main" val="69343921"/>
                    </a:ext>
                  </a:extLst>
                </a:gridCol>
              </a:tblGrid>
              <a:tr h="349122">
                <a:tc>
                  <a:txBody>
                    <a:bodyPr/>
                    <a:lstStyle/>
                    <a:p>
                      <a:r>
                        <a:rPr lang="es-ES" b="1" noProof="0" dirty="0">
                          <a:solidFill>
                            <a:schemeClr val="tx1"/>
                          </a:solidFill>
                          <a:latin typeface="+mn-lt"/>
                        </a:rPr>
                        <a:t>Característica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solidFill>
                            <a:schemeClr val="tx1"/>
                          </a:solidFill>
                          <a:latin typeface="+mn-lt"/>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3791644"/>
                  </a:ext>
                </a:extLst>
              </a:tr>
              <a:tr h="349122">
                <a:tc>
                  <a:txBody>
                    <a:bodyPr/>
                    <a:lstStyle/>
                    <a:p>
                      <a:r>
                        <a:rPr lang="es-ES" noProof="0" dirty="0">
                          <a:solidFill>
                            <a:schemeClr val="tx1"/>
                          </a:solidFill>
                          <a:latin typeface="+mn-lt"/>
                        </a:rPr>
                        <a:t>Sexo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6484613"/>
                  </a:ext>
                </a:extLst>
              </a:tr>
              <a:tr h="349122">
                <a:tc>
                  <a:txBody>
                    <a:bodyPr/>
                    <a:lstStyle/>
                    <a:p>
                      <a:r>
                        <a:rPr lang="es-ES" sz="1600" noProof="0" dirty="0">
                          <a:solidFill>
                            <a:schemeClr val="tx1"/>
                          </a:solidFill>
                          <a:latin typeface="+mn-lt"/>
                        </a:rPr>
                        <a:t>     Hombre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34919979"/>
                  </a:ext>
                </a:extLst>
              </a:tr>
              <a:tr h="349122">
                <a:tc>
                  <a:txBody>
                    <a:bodyPr/>
                    <a:lstStyle/>
                    <a:p>
                      <a:r>
                        <a:rPr lang="es-ES" sz="1600" noProof="0" dirty="0">
                          <a:solidFill>
                            <a:schemeClr val="tx1"/>
                          </a:solidFill>
                          <a:latin typeface="+mn-lt"/>
                        </a:rPr>
                        <a:t>     Mujer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6635725"/>
                  </a:ext>
                </a:extLst>
              </a:tr>
              <a:tr h="349122">
                <a:tc>
                  <a:txBody>
                    <a:bodyPr/>
                    <a:lstStyle/>
                    <a:p>
                      <a:r>
                        <a:rPr lang="es-ES" noProof="0" dirty="0">
                          <a:solidFill>
                            <a:schemeClr val="tx1"/>
                          </a:solidFill>
                          <a:latin typeface="+mn-lt"/>
                        </a:rPr>
                        <a:t>Síntomas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51358740"/>
                  </a:ext>
                </a:extLst>
              </a:tr>
              <a:tr h="349122">
                <a:tc>
                  <a:txBody>
                    <a:bodyPr/>
                    <a:lstStyle/>
                    <a:p>
                      <a:r>
                        <a:rPr lang="es-ES" sz="1600" noProof="0" dirty="0">
                          <a:solidFill>
                            <a:schemeClr val="tx1"/>
                          </a:solidFill>
                          <a:latin typeface="+mn-lt"/>
                        </a:rPr>
                        <a:t>     Diarrea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7665362"/>
                  </a:ext>
                </a:extLst>
              </a:tr>
              <a:tr h="349122">
                <a:tc>
                  <a:txBody>
                    <a:bodyPr/>
                    <a:lstStyle/>
                    <a:p>
                      <a:r>
                        <a:rPr lang="es-ES" sz="1600" noProof="0" dirty="0">
                          <a:solidFill>
                            <a:schemeClr val="tx1"/>
                          </a:solidFill>
                          <a:latin typeface="+mn-lt"/>
                        </a:rPr>
                        <a:t>     Calambres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0235280"/>
                  </a:ext>
                </a:extLst>
              </a:tr>
              <a:tr h="349122">
                <a:tc>
                  <a:txBody>
                    <a:bodyPr/>
                    <a:lstStyle/>
                    <a:p>
                      <a:r>
                        <a:rPr lang="es-ES" sz="1600" noProof="0" dirty="0">
                          <a:solidFill>
                            <a:schemeClr val="tx1"/>
                          </a:solidFill>
                          <a:latin typeface="+mn-lt"/>
                        </a:rPr>
                        <a:t>     Fiebre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7681872"/>
                  </a:ext>
                </a:extLst>
              </a:tr>
              <a:tr h="349122">
                <a:tc>
                  <a:txBody>
                    <a:bodyPr/>
                    <a:lstStyle/>
                    <a:p>
                      <a:r>
                        <a:rPr lang="es-ES" noProof="0" dirty="0">
                          <a:solidFill>
                            <a:schemeClr val="tx1"/>
                          </a:solidFill>
                          <a:latin typeface="+mn-lt"/>
                        </a:rPr>
                        <a:t>Exposiciones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94519694"/>
                  </a:ext>
                </a:extLst>
              </a:tr>
              <a:tr h="552777">
                <a:tc>
                  <a:txBody>
                    <a:bodyPr/>
                    <a:lstStyle/>
                    <a:p>
                      <a:pPr algn="l"/>
                      <a:r>
                        <a:rPr lang="es-ES" sz="1600" noProof="0" dirty="0">
                          <a:solidFill>
                            <a:schemeClr val="tx1"/>
                          </a:solidFill>
                          <a:latin typeface="+mn-lt"/>
                        </a:rPr>
                        <a:t>     Contacto con </a:t>
                      </a:r>
                      <a:br>
                        <a:rPr lang="es-ES" sz="1600" noProof="0" dirty="0">
                          <a:solidFill>
                            <a:schemeClr val="tx1"/>
                          </a:solidFill>
                          <a:latin typeface="+mn-lt"/>
                        </a:rPr>
                      </a:br>
                      <a:r>
                        <a:rPr lang="es-ES" sz="1600" noProof="0" dirty="0">
                          <a:solidFill>
                            <a:schemeClr val="tx1"/>
                          </a:solidFill>
                          <a:latin typeface="+mn-lt"/>
                        </a:rPr>
                        <a:t>     persona enferma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0585949"/>
                  </a:ext>
                </a:extLst>
              </a:tr>
              <a:tr h="349122">
                <a:tc>
                  <a:txBody>
                    <a:bodyPr/>
                    <a:lstStyle/>
                    <a:p>
                      <a:r>
                        <a:rPr lang="es-ES" sz="1600" noProof="0" dirty="0">
                          <a:solidFill>
                            <a:schemeClr val="tx1"/>
                          </a:solidFill>
                          <a:latin typeface="+mn-lt"/>
                        </a:rPr>
                        <a:t>     Niño en pañales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2626150"/>
                  </a:ext>
                </a:extLst>
              </a:tr>
              <a:tr h="349122">
                <a:tc>
                  <a:txBody>
                    <a:bodyPr/>
                    <a:lstStyle/>
                    <a:p>
                      <a:r>
                        <a:rPr lang="es-ES" sz="1600" noProof="0" dirty="0">
                          <a:solidFill>
                            <a:schemeClr val="tx1"/>
                          </a:solidFill>
                          <a:latin typeface="+mn-lt"/>
                        </a:rPr>
                        <a:t>     Vendedor ambulante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68562293"/>
                  </a:ext>
                </a:extLst>
              </a:tr>
              <a:tr h="349122">
                <a:tc>
                  <a:txBody>
                    <a:bodyPr/>
                    <a:lstStyle/>
                    <a:p>
                      <a:r>
                        <a:rPr lang="es-ES" sz="1600" noProof="0" dirty="0">
                          <a:solidFill>
                            <a:schemeClr val="tx1"/>
                          </a:solidFill>
                          <a:latin typeface="+mn-lt"/>
                        </a:rPr>
                        <a:t>     Agua pública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07616788"/>
                  </a:ext>
                </a:extLst>
              </a:tr>
              <a:tr h="349122">
                <a:tc>
                  <a:txBody>
                    <a:bodyPr/>
                    <a:lstStyle/>
                    <a:p>
                      <a:r>
                        <a:rPr lang="es-ES" sz="1600" noProof="0" dirty="0">
                          <a:solidFill>
                            <a:schemeClr val="tx1"/>
                          </a:solidFill>
                          <a:latin typeface="+mn-lt"/>
                        </a:rPr>
                        <a:t>     Agua del río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6960343"/>
                  </a:ext>
                </a:extLst>
              </a:tr>
            </a:tbl>
          </a:graphicData>
        </a:graphic>
      </p:graphicFrame>
      <p:sp>
        <p:nvSpPr>
          <p:cNvPr id="5" name="Title 4">
            <a:extLst>
              <a:ext uri="{FF2B5EF4-FFF2-40B4-BE49-F238E27FC236}">
                <a16:creationId xmlns:a16="http://schemas.microsoft.com/office/drawing/2014/main" id="{9F184A1C-ACAF-745C-2E71-A2A568001FA5}"/>
              </a:ext>
            </a:extLst>
          </p:cNvPr>
          <p:cNvSpPr>
            <a:spLocks noGrp="1"/>
          </p:cNvSpPr>
          <p:nvPr>
            <p:ph type="title"/>
          </p:nvPr>
        </p:nvSpPr>
        <p:spPr>
          <a:noFill/>
        </p:spPr>
        <p:txBody>
          <a:bodyPr/>
          <a:lstStyle/>
          <a:p>
            <a:r>
              <a:rPr lang="es-ES" dirty="0"/>
              <a:t>Desarrollar un plan de análisis (3/3)</a:t>
            </a:r>
          </a:p>
        </p:txBody>
      </p:sp>
    </p:spTree>
    <p:extLst>
      <p:ext uri="{BB962C8B-B14F-4D97-AF65-F5344CB8AC3E}">
        <p14:creationId xmlns:p14="http://schemas.microsoft.com/office/powerpoint/2010/main" val="190390439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C7C2CA-7471-70F1-A164-EE0CB719E2A5}"/>
              </a:ext>
            </a:extLst>
          </p:cNvPr>
          <p:cNvSpPr>
            <a:spLocks noGrp="1"/>
          </p:cNvSpPr>
          <p:nvPr>
            <p:ph type="title"/>
          </p:nvPr>
        </p:nvSpPr>
        <p:spPr/>
        <p:txBody>
          <a:bodyPr/>
          <a:lstStyle/>
          <a:p>
            <a:pPr lvl="0"/>
            <a:r>
              <a:rPr lang="es-ES" dirty="0"/>
              <a:t>Epidemiología descriptiva (1/2)</a:t>
            </a:r>
          </a:p>
        </p:txBody>
      </p:sp>
    </p:spTree>
    <p:extLst>
      <p:ext uri="{BB962C8B-B14F-4D97-AF65-F5344CB8AC3E}">
        <p14:creationId xmlns:p14="http://schemas.microsoft.com/office/powerpoint/2010/main" val="103844310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3E894E9-7694-4D6F-ACF5-077F7374BE79}"/>
              </a:ext>
            </a:extLst>
          </p:cNvPr>
          <p:cNvSpPr>
            <a:spLocks noGrp="1"/>
          </p:cNvSpPr>
          <p:nvPr>
            <p:ph sz="half" idx="2"/>
          </p:nvPr>
        </p:nvSpPr>
        <p:spPr/>
        <p:txBody>
          <a:bodyPr/>
          <a:lstStyle/>
          <a:p>
            <a:r>
              <a:rPr lang="es-ES" b="1" u="sng" dirty="0">
                <a:latin typeface="Arial" panose="020B0604020202020204" pitchFamily="34" charset="0"/>
                <a:ea typeface="Times New Roman" panose="02020603050405020304" pitchFamily="18" charset="0"/>
                <a:cs typeface="Arial" panose="020B0604020202020204" pitchFamily="34" charset="0"/>
              </a:rPr>
              <a:t>Pregunta 1</a:t>
            </a:r>
            <a:r>
              <a:rPr lang="es-ES" u="sng" dirty="0">
                <a:latin typeface="Arial" panose="020B0604020202020204" pitchFamily="34" charset="0"/>
                <a:ea typeface="Times New Roman" panose="02020603050405020304" pitchFamily="18" charset="0"/>
                <a:cs typeface="Arial" panose="020B0604020202020204" pitchFamily="34" charset="0"/>
              </a:rPr>
              <a:t>: </a:t>
            </a:r>
            <a:r>
              <a:rPr lang="es-ES" dirty="0">
                <a:latin typeface="Arial" panose="020B0604020202020204" pitchFamily="34" charset="0"/>
                <a:ea typeface="Times New Roman" panose="02020603050405020304" pitchFamily="18" charset="0"/>
                <a:cs typeface="Arial" panose="020B0604020202020204" pitchFamily="34" charset="0"/>
              </a:rPr>
              <a:t>¿Cuántos casos de diarrea se han identificado hasta la fecha? ¿Cuántos son los casos confirmados, probables y sospechosos de cólera?</a:t>
            </a:r>
            <a:endParaRPr lang="es-ES" b="1" u="sng"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es-ES" dirty="0"/>
          </a:p>
        </p:txBody>
      </p:sp>
      <p:sp>
        <p:nvSpPr>
          <p:cNvPr id="4" name="Title 6">
            <a:extLst>
              <a:ext uri="{FF2B5EF4-FFF2-40B4-BE49-F238E27FC236}">
                <a16:creationId xmlns:a16="http://schemas.microsoft.com/office/drawing/2014/main" id="{92CE1CA9-EEBC-0EA2-0643-DACAD51C9BFE}"/>
              </a:ext>
            </a:extLst>
          </p:cNvPr>
          <p:cNvSpPr txBox="1">
            <a:spLocks/>
          </p:cNvSpPr>
          <p:nvPr/>
        </p:nvSpPr>
        <p:spPr>
          <a:xfrm>
            <a:off x="838200" y="447675"/>
            <a:ext cx="9752215" cy="800100"/>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Epidemiología descriptiva (2/2)</a:t>
            </a:r>
          </a:p>
        </p:txBody>
      </p:sp>
    </p:spTree>
    <p:extLst>
      <p:ext uri="{BB962C8B-B14F-4D97-AF65-F5344CB8AC3E}">
        <p14:creationId xmlns:p14="http://schemas.microsoft.com/office/powerpoint/2010/main" val="221565388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3E894E9-7694-4D6F-ACF5-077F7374BE79}"/>
              </a:ext>
            </a:extLst>
          </p:cNvPr>
          <p:cNvSpPr>
            <a:spLocks noGrp="1"/>
          </p:cNvSpPr>
          <p:nvPr>
            <p:ph sz="half" idx="2"/>
          </p:nvPr>
        </p:nvSpPr>
        <p:spPr/>
        <p:txBody>
          <a:bodyPr/>
          <a:lstStyle/>
          <a:p>
            <a:r>
              <a:rPr lang="es-ES" b="1" u="sng" dirty="0">
                <a:latin typeface="Arial" panose="020B0604020202020204" pitchFamily="34" charset="0"/>
                <a:ea typeface="Times New Roman" panose="02020603050405020304" pitchFamily="18" charset="0"/>
                <a:cs typeface="Arial" panose="020B0604020202020204" pitchFamily="34" charset="0"/>
              </a:rPr>
              <a:t>Pregunta 1</a:t>
            </a:r>
            <a:r>
              <a:rPr lang="es-ES" u="sng" dirty="0">
                <a:latin typeface="Arial" panose="020B0604020202020204" pitchFamily="34" charset="0"/>
                <a:ea typeface="Times New Roman" panose="02020603050405020304" pitchFamily="18" charset="0"/>
                <a:cs typeface="Arial" panose="020B0604020202020204" pitchFamily="34" charset="0"/>
              </a:rPr>
              <a:t>: </a:t>
            </a:r>
            <a:r>
              <a:rPr lang="es-ES" dirty="0">
                <a:latin typeface="Arial" panose="020B0604020202020204" pitchFamily="34" charset="0"/>
                <a:ea typeface="Times New Roman" panose="02020603050405020304" pitchFamily="18" charset="0"/>
                <a:cs typeface="Arial" panose="020B0604020202020204" pitchFamily="34" charset="0"/>
              </a:rPr>
              <a:t>¿Cuántos casos de diarrea se han identificado hasta la fecha? ¿Cuántos son los casos confirmados, probables y sospechosos de cólera?</a:t>
            </a:r>
          </a:p>
          <a:p>
            <a:r>
              <a:rPr lang="es-ES" b="1" u="sng" dirty="0">
                <a:latin typeface="Arial" panose="020B0604020202020204" pitchFamily="34" charset="0"/>
                <a:ea typeface="Times New Roman" panose="02020603050405020304" pitchFamily="18" charset="0"/>
                <a:cs typeface="Arial" panose="020B0604020202020204" pitchFamily="34" charset="0"/>
              </a:rPr>
              <a:t>Respuesta:</a:t>
            </a:r>
            <a:r>
              <a:rPr lang="es-ES" dirty="0">
                <a:latin typeface="Arial" panose="020B0604020202020204" pitchFamily="34" charset="0"/>
                <a:ea typeface="Times New Roman" panose="02020603050405020304" pitchFamily="18" charset="0"/>
                <a:cs typeface="Arial" panose="020B0604020202020204" pitchFamily="34" charset="0"/>
              </a:rPr>
              <a:t> Se han identificado 12 casos de diarrea (sospechosos, probables o confirmados).</a:t>
            </a:r>
          </a:p>
          <a:p>
            <a:pPr lvl="1"/>
            <a:r>
              <a:rPr lang="es-ES" dirty="0">
                <a:latin typeface="Arial" panose="020B0604020202020204" pitchFamily="34" charset="0"/>
                <a:ea typeface="Times New Roman" panose="02020603050405020304" pitchFamily="18" charset="0"/>
                <a:cs typeface="Arial" panose="020B0604020202020204" pitchFamily="34" charset="0"/>
              </a:rPr>
              <a:t>Seis casos confirmados de cólera por Vibrio </a:t>
            </a:r>
            <a:r>
              <a:rPr lang="es-ES" dirty="0" err="1">
                <a:latin typeface="Arial" panose="020B0604020202020204" pitchFamily="34" charset="0"/>
                <a:ea typeface="Times New Roman" panose="02020603050405020304" pitchFamily="18" charset="0"/>
                <a:cs typeface="Arial" panose="020B0604020202020204" pitchFamily="34" charset="0"/>
              </a:rPr>
              <a:t>cholerae</a:t>
            </a:r>
            <a:r>
              <a:rPr lang="es-ES" dirty="0">
                <a:latin typeface="Arial" panose="020B0604020202020204" pitchFamily="34" charset="0"/>
                <a:ea typeface="Times New Roman" panose="02020603050405020304" pitchFamily="18" charset="0"/>
                <a:cs typeface="Arial" panose="020B0604020202020204" pitchFamily="34" charset="0"/>
              </a:rPr>
              <a:t> 01 aislado </a:t>
            </a:r>
            <a:br>
              <a:rPr lang="es-ES" dirty="0">
                <a:latin typeface="Arial" panose="020B0604020202020204" pitchFamily="34" charset="0"/>
                <a:ea typeface="Times New Roman" panose="02020603050405020304" pitchFamily="18" charset="0"/>
                <a:cs typeface="Arial" panose="020B0604020202020204" pitchFamily="34" charset="0"/>
              </a:rPr>
            </a:br>
            <a:r>
              <a:rPr lang="es-ES" dirty="0">
                <a:latin typeface="Arial" panose="020B0604020202020204" pitchFamily="34" charset="0"/>
                <a:ea typeface="Times New Roman" panose="02020603050405020304" pitchFamily="18" charset="0"/>
                <a:cs typeface="Arial" panose="020B0604020202020204" pitchFamily="34" charset="0"/>
              </a:rPr>
              <a:t>de heces.</a:t>
            </a:r>
          </a:p>
          <a:p>
            <a:pPr lvl="1"/>
            <a:r>
              <a:rPr lang="es-ES" dirty="0">
                <a:latin typeface="Arial" panose="020B0604020202020204" pitchFamily="34" charset="0"/>
                <a:ea typeface="Times New Roman" panose="02020603050405020304" pitchFamily="18" charset="0"/>
                <a:cs typeface="Arial" panose="020B0604020202020204" pitchFamily="34" charset="0"/>
              </a:rPr>
              <a:t>Uno de los casos es probable debido a los síntomas y al contacto con un caso confirmado.</a:t>
            </a:r>
          </a:p>
          <a:p>
            <a:pPr lvl="1"/>
            <a:r>
              <a:rPr lang="es-ES" dirty="0">
                <a:latin typeface="Arial" panose="020B0604020202020204" pitchFamily="34" charset="0"/>
                <a:ea typeface="Times New Roman" panose="02020603050405020304" pitchFamily="18" charset="0"/>
                <a:cs typeface="Arial" panose="020B0604020202020204" pitchFamily="34" charset="0"/>
              </a:rPr>
              <a:t>Cinco son casos sospechosos por sus síntomas.</a:t>
            </a:r>
          </a:p>
          <a:p>
            <a:endParaRPr lang="es-ES" u="sng"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es-ES" dirty="0"/>
          </a:p>
        </p:txBody>
      </p:sp>
      <p:sp>
        <p:nvSpPr>
          <p:cNvPr id="4" name="Title 6">
            <a:extLst>
              <a:ext uri="{FF2B5EF4-FFF2-40B4-BE49-F238E27FC236}">
                <a16:creationId xmlns:a16="http://schemas.microsoft.com/office/drawing/2014/main" id="{6E554C2A-6EC8-11E8-67DD-6FE7DC7C1FC4}"/>
              </a:ext>
            </a:extLst>
          </p:cNvPr>
          <p:cNvSpPr txBox="1">
            <a:spLocks/>
          </p:cNvSpPr>
          <p:nvPr/>
        </p:nvSpPr>
        <p:spPr>
          <a:xfrm>
            <a:off x="838200" y="447675"/>
            <a:ext cx="9752215" cy="800100"/>
          </a:xfrm>
          <a:prstGeom prst="rect">
            <a:avLst/>
          </a:prstGeom>
          <a:solidFill>
            <a:schemeClr val="accent4">
              <a:lumMod val="40000"/>
              <a:lumOff val="60000"/>
            </a:schemeClr>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Epidemiología descriptiva: Respuesta</a:t>
            </a:r>
          </a:p>
        </p:txBody>
      </p:sp>
    </p:spTree>
    <p:extLst>
      <p:ext uri="{BB962C8B-B14F-4D97-AF65-F5344CB8AC3E}">
        <p14:creationId xmlns:p14="http://schemas.microsoft.com/office/powerpoint/2010/main" val="366430464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B178F9E7-3AF2-DEF5-0A40-64B698D7925E}"/>
              </a:ext>
            </a:extLst>
          </p:cNvPr>
          <p:cNvSpPr>
            <a:spLocks noGrp="1"/>
          </p:cNvSpPr>
          <p:nvPr>
            <p:ph sz="half" idx="2"/>
          </p:nvPr>
        </p:nvSpPr>
        <p:spPr/>
        <p:txBody>
          <a:bodyPr/>
          <a:lstStyle/>
          <a:p>
            <a:r>
              <a:rPr lang="es-ES" b="1" u="sng" dirty="0"/>
              <a:t>Pregunta 2: </a:t>
            </a:r>
            <a:r>
              <a:rPr lang="es-ES" dirty="0"/>
              <a:t>Calcule la tasa de incidencia de casos de cólera confirmados. La tasa puede calcularse por 1,000, 10,000 o 100,000 personas. ¿Qué factor multiplicador recomendaría?</a:t>
            </a:r>
          </a:p>
        </p:txBody>
      </p:sp>
      <p:sp>
        <p:nvSpPr>
          <p:cNvPr id="4" name="Title 6">
            <a:extLst>
              <a:ext uri="{FF2B5EF4-FFF2-40B4-BE49-F238E27FC236}">
                <a16:creationId xmlns:a16="http://schemas.microsoft.com/office/drawing/2014/main" id="{67F4DE1A-3140-1771-6FEC-8E37139D6403}"/>
              </a:ext>
            </a:extLst>
          </p:cNvPr>
          <p:cNvSpPr txBox="1">
            <a:spLocks/>
          </p:cNvSpPr>
          <p:nvPr/>
        </p:nvSpPr>
        <p:spPr>
          <a:xfrm>
            <a:off x="838200" y="447675"/>
            <a:ext cx="9752215" cy="800100"/>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Epidemiología descriptiva</a:t>
            </a:r>
          </a:p>
        </p:txBody>
      </p:sp>
    </p:spTree>
    <p:extLst>
      <p:ext uri="{BB962C8B-B14F-4D97-AF65-F5344CB8AC3E}">
        <p14:creationId xmlns:p14="http://schemas.microsoft.com/office/powerpoint/2010/main" val="343564583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B178F9E7-3AF2-DEF5-0A40-64B698D7925E}"/>
              </a:ext>
            </a:extLst>
          </p:cNvPr>
          <p:cNvSpPr>
            <a:spLocks noGrp="1"/>
          </p:cNvSpPr>
          <p:nvPr>
            <p:ph sz="half" idx="2"/>
          </p:nvPr>
        </p:nvSpPr>
        <p:spPr>
          <a:xfrm>
            <a:off x="838200" y="1478857"/>
            <a:ext cx="10515600" cy="4931468"/>
          </a:xfrm>
        </p:spPr>
        <p:txBody>
          <a:bodyPr/>
          <a:lstStyle/>
          <a:p>
            <a:r>
              <a:rPr lang="es-ES" sz="2600" b="1" u="sng" dirty="0"/>
              <a:t>Pregunta 2: </a:t>
            </a:r>
            <a:r>
              <a:rPr lang="es-ES" sz="2600" dirty="0"/>
              <a:t>Calcule la tasa de incidencia de casos de cólera confirmados. La tasa puede calcularse por 1,000, 10,000 o 100,000 personas. ¿Qué factor multiplicador recomendaría?</a:t>
            </a:r>
          </a:p>
          <a:p>
            <a:r>
              <a:rPr lang="es-ES" sz="2600" b="1" u="sng" dirty="0"/>
              <a:t>Respuesta:</a:t>
            </a:r>
          </a:p>
          <a:p>
            <a:pPr lvl="1"/>
            <a:r>
              <a:rPr lang="es-ES" sz="2200" dirty="0"/>
              <a:t>Incidencia = 6 / 150,000 = 0.00004</a:t>
            </a:r>
          </a:p>
          <a:p>
            <a:pPr lvl="2">
              <a:buFont typeface="Courier New" panose="02070309020205020404" pitchFamily="49" charset="0"/>
              <a:buChar char="o"/>
            </a:pPr>
            <a:r>
              <a:rPr lang="es-ES" sz="1800" dirty="0"/>
              <a:t>(6 / 150.000) x 1,000 = </a:t>
            </a:r>
            <a:r>
              <a:rPr lang="es-ES" sz="1800" u="sng" dirty="0"/>
              <a:t>0.04 </a:t>
            </a:r>
            <a:r>
              <a:rPr lang="es-ES" sz="1800" dirty="0"/>
              <a:t>casos por </a:t>
            </a:r>
            <a:r>
              <a:rPr lang="es-ES" sz="1800" u="sng" dirty="0"/>
              <a:t>1,000 </a:t>
            </a:r>
            <a:r>
              <a:rPr lang="es-ES" sz="1800" dirty="0"/>
              <a:t>habitantes</a:t>
            </a:r>
          </a:p>
          <a:p>
            <a:pPr lvl="2">
              <a:buFont typeface="Courier New" panose="02070309020205020404" pitchFamily="49" charset="0"/>
              <a:buChar char="o"/>
            </a:pPr>
            <a:r>
              <a:rPr lang="es-ES" sz="1800" dirty="0"/>
              <a:t>(6 / 150.000) x 10,000 = </a:t>
            </a:r>
            <a:r>
              <a:rPr lang="es-ES" sz="1800" u="sng" dirty="0"/>
              <a:t>0.4 </a:t>
            </a:r>
            <a:r>
              <a:rPr lang="es-ES" sz="1800" dirty="0"/>
              <a:t>casos por </a:t>
            </a:r>
            <a:r>
              <a:rPr lang="es-ES" sz="1800" u="sng" dirty="0"/>
              <a:t>10,000 </a:t>
            </a:r>
            <a:r>
              <a:rPr lang="es-ES" sz="1800" dirty="0"/>
              <a:t>habitantes</a:t>
            </a:r>
          </a:p>
          <a:p>
            <a:pPr lvl="2">
              <a:buFont typeface="Courier New" panose="02070309020205020404" pitchFamily="49" charset="0"/>
              <a:buChar char="o"/>
            </a:pPr>
            <a:r>
              <a:rPr lang="es-ES" sz="1800" dirty="0"/>
              <a:t>(6 / 150.000) x 100,000 = </a:t>
            </a:r>
            <a:r>
              <a:rPr lang="es-ES" sz="1800" u="sng" dirty="0"/>
              <a:t>4 </a:t>
            </a:r>
            <a:r>
              <a:rPr lang="es-ES" sz="1800" dirty="0"/>
              <a:t>casos por </a:t>
            </a:r>
            <a:r>
              <a:rPr lang="es-ES" sz="1800" u="sng" dirty="0"/>
              <a:t>100,000 </a:t>
            </a:r>
            <a:r>
              <a:rPr lang="es-ES" sz="1800" dirty="0"/>
              <a:t>habitantes*.</a:t>
            </a:r>
          </a:p>
          <a:p>
            <a:pPr lvl="1"/>
            <a:r>
              <a:rPr lang="es-ES" sz="2200" dirty="0"/>
              <a:t>Si el Ministerio de Sanidad utiliza un multiplicador estándar, utilícelo. En caso contrario, utilice el que proporcione un número entero (4 por 100,000).</a:t>
            </a:r>
          </a:p>
          <a:p>
            <a:endParaRPr lang="es-ES" b="1" dirty="0"/>
          </a:p>
        </p:txBody>
      </p:sp>
      <p:sp>
        <p:nvSpPr>
          <p:cNvPr id="4" name="Title 6">
            <a:extLst>
              <a:ext uri="{FF2B5EF4-FFF2-40B4-BE49-F238E27FC236}">
                <a16:creationId xmlns:a16="http://schemas.microsoft.com/office/drawing/2014/main" id="{B46857C5-34AD-2913-E470-B389ADEB9296}"/>
              </a:ext>
            </a:extLst>
          </p:cNvPr>
          <p:cNvSpPr txBox="1">
            <a:spLocks/>
          </p:cNvSpPr>
          <p:nvPr/>
        </p:nvSpPr>
        <p:spPr>
          <a:xfrm>
            <a:off x="838200" y="447675"/>
            <a:ext cx="9752215" cy="800100"/>
          </a:xfrm>
          <a:prstGeom prst="rect">
            <a:avLst/>
          </a:prstGeom>
          <a:solidFill>
            <a:schemeClr val="accent4">
              <a:lumMod val="40000"/>
              <a:lumOff val="60000"/>
            </a:schemeClr>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Epidemiología descriptive: Respuesta</a:t>
            </a:r>
          </a:p>
        </p:txBody>
      </p:sp>
    </p:spTree>
    <p:extLst>
      <p:ext uri="{BB962C8B-B14F-4D97-AF65-F5344CB8AC3E}">
        <p14:creationId xmlns:p14="http://schemas.microsoft.com/office/powerpoint/2010/main" val="2589262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761EBA0-99E7-4F30-A9C3-3F6DD8B619EC}"/>
              </a:ext>
            </a:extLst>
          </p:cNvPr>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Content Placeholder 5">
            <a:extLst>
              <a:ext uri="{FF2B5EF4-FFF2-40B4-BE49-F238E27FC236}">
                <a16:creationId xmlns:a16="http://schemas.microsoft.com/office/drawing/2014/main" id="{0F40D404-9FF9-959F-30C7-57674BF2C321}"/>
              </a:ext>
            </a:extLst>
          </p:cNvPr>
          <p:cNvSpPr>
            <a:spLocks noGrp="1"/>
          </p:cNvSpPr>
          <p:nvPr>
            <p:ph sz="half" idx="2"/>
          </p:nvPr>
        </p:nvSpPr>
        <p:spPr/>
        <p:txBody>
          <a:bodyPr/>
          <a:lstStyle/>
          <a:p>
            <a:r>
              <a:rPr lang="es-ES" b="1" u="sng" dirty="0"/>
              <a:t>Pregunta 3: </a:t>
            </a:r>
            <a:r>
              <a:rPr lang="es-ES" dirty="0"/>
              <a:t>Cree una curva epidémica.</a:t>
            </a:r>
            <a:endParaRPr lang="es-ES" b="1" dirty="0"/>
          </a:p>
        </p:txBody>
      </p:sp>
      <p:sp>
        <p:nvSpPr>
          <p:cNvPr id="5" name="Title 6">
            <a:extLst>
              <a:ext uri="{FF2B5EF4-FFF2-40B4-BE49-F238E27FC236}">
                <a16:creationId xmlns:a16="http://schemas.microsoft.com/office/drawing/2014/main" id="{7026EF2E-FEF3-936D-DAC9-6E7748A03A6D}"/>
              </a:ext>
            </a:extLst>
          </p:cNvPr>
          <p:cNvSpPr txBox="1">
            <a:spLocks/>
          </p:cNvSpPr>
          <p:nvPr/>
        </p:nvSpPr>
        <p:spPr>
          <a:xfrm>
            <a:off x="838200" y="447675"/>
            <a:ext cx="9752215" cy="800100"/>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Epidemiología descriptiva</a:t>
            </a:r>
          </a:p>
        </p:txBody>
      </p:sp>
    </p:spTree>
    <p:extLst>
      <p:ext uri="{BB962C8B-B14F-4D97-AF65-F5344CB8AC3E}">
        <p14:creationId xmlns:p14="http://schemas.microsoft.com/office/powerpoint/2010/main" val="131307999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8A9AD1ED-F3C0-4D41-BDEB-8D37456C4D23}"/>
              </a:ext>
            </a:extLst>
          </p:cNvPr>
          <p:cNvGraphicFramePr>
            <a:graphicFrameLocks noGrp="1"/>
          </p:cNvGraphicFramePr>
          <p:nvPr>
            <p:ph sz="half" idx="2"/>
            <p:extLst>
              <p:ext uri="{D42A27DB-BD31-4B8C-83A1-F6EECF244321}">
                <p14:modId xmlns:p14="http://schemas.microsoft.com/office/powerpoint/2010/main" val="2207452444"/>
              </p:ext>
            </p:extLst>
          </p:nvPr>
        </p:nvGraphicFramePr>
        <p:xfrm>
          <a:off x="901996" y="2229574"/>
          <a:ext cx="9741195" cy="3924483"/>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a:extLst>
              <a:ext uri="{FF2B5EF4-FFF2-40B4-BE49-F238E27FC236}">
                <a16:creationId xmlns:a16="http://schemas.microsoft.com/office/drawing/2014/main" id="{1761EBA0-99E7-4F30-A9C3-3F6DD8B619EC}"/>
              </a:ext>
            </a:extLst>
          </p:cNvPr>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a:extLst>
              <a:ext uri="{FF2B5EF4-FFF2-40B4-BE49-F238E27FC236}">
                <a16:creationId xmlns:a16="http://schemas.microsoft.com/office/drawing/2014/main" id="{3A7DF736-4860-4B6D-871D-B34B6A86C605}"/>
              </a:ext>
            </a:extLst>
          </p:cNvPr>
          <p:cNvSpPr>
            <a:spLocks noChangeArrowheads="1"/>
          </p:cNvSpPr>
          <p:nvPr/>
        </p:nvSpPr>
        <p:spPr bwMode="auto">
          <a:xfrm>
            <a:off x="2541142" y="1353954"/>
            <a:ext cx="7489861"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s-ES" altLang="en-US" sz="2200" b="1" dirty="0">
                <a:solidFill>
                  <a:srgbClr val="000000"/>
                </a:solidFill>
                <a:latin typeface="Arial" panose="020B0604020202020204" pitchFamily="34" charset="0"/>
                <a:ea typeface="MS Gothic" panose="020B0609070205080204" pitchFamily="49" charset="-128"/>
                <a:cs typeface="Arial" panose="020B0604020202020204" pitchFamily="34" charset="0"/>
              </a:rPr>
              <a:t>Número de casos de cólera por fecha de inicio de síntomas-Lugar X, enero de 2025</a:t>
            </a:r>
            <a:endParaRPr lang="es-ES" altLang="en-US" sz="2200" b="1" dirty="0">
              <a:latin typeface="Arial" panose="020B0604020202020204" pitchFamily="34" charset="0"/>
            </a:endParaRPr>
          </a:p>
        </p:txBody>
      </p:sp>
      <p:sp>
        <p:nvSpPr>
          <p:cNvPr id="7" name="Title 6">
            <a:extLst>
              <a:ext uri="{FF2B5EF4-FFF2-40B4-BE49-F238E27FC236}">
                <a16:creationId xmlns:a16="http://schemas.microsoft.com/office/drawing/2014/main" id="{C11CCC66-31BE-169D-CD68-EA1B57CED770}"/>
              </a:ext>
            </a:extLst>
          </p:cNvPr>
          <p:cNvSpPr txBox="1">
            <a:spLocks/>
          </p:cNvSpPr>
          <p:nvPr/>
        </p:nvSpPr>
        <p:spPr>
          <a:xfrm>
            <a:off x="838200" y="447675"/>
            <a:ext cx="9752215" cy="800100"/>
          </a:xfrm>
          <a:prstGeom prst="rect">
            <a:avLst/>
          </a:prstGeom>
          <a:solidFill>
            <a:schemeClr val="accent4">
              <a:lumMod val="40000"/>
              <a:lumOff val="60000"/>
            </a:schemeClr>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Epidemiología descriptiva: Respuesta</a:t>
            </a:r>
          </a:p>
        </p:txBody>
      </p:sp>
    </p:spTree>
    <p:extLst>
      <p:ext uri="{BB962C8B-B14F-4D97-AF65-F5344CB8AC3E}">
        <p14:creationId xmlns:p14="http://schemas.microsoft.com/office/powerpoint/2010/main" val="1248276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sz="half" idx="2"/>
          </p:nvPr>
        </p:nvSpPr>
        <p:spPr/>
        <p:txBody>
          <a:bodyPr lIns="91440" tIns="45720" rIns="91440" bIns="45720" anchor="t"/>
          <a:lstStyle/>
          <a:p>
            <a:pPr marL="0" indent="0">
              <a:spcBef>
                <a:spcPts val="672"/>
              </a:spcBef>
              <a:buSzPct val="100000"/>
              <a:buNone/>
            </a:pPr>
            <a:r>
              <a:rPr lang="es-ES" altLang="en-US" dirty="0">
                <a:solidFill>
                  <a:srgbClr val="909C9C"/>
                </a:solidFill>
                <a:ea typeface="ＭＳ Ｐゴシック"/>
              </a:rPr>
              <a:t>Paso 1: Prepararse para el trabajo de campo</a:t>
            </a:r>
            <a:endParaRPr lang="es-ES" dirty="0">
              <a:ea typeface="ＭＳ Ｐゴシック"/>
            </a:endParaRPr>
          </a:p>
          <a:p>
            <a:pPr marL="0" indent="0">
              <a:spcBef>
                <a:spcPts val="672"/>
              </a:spcBef>
              <a:buSzPct val="100000"/>
              <a:buNone/>
            </a:pPr>
            <a:r>
              <a:rPr lang="es-ES" altLang="en-US" dirty="0">
                <a:ea typeface="ＭＳ Ｐゴシック"/>
              </a:rPr>
              <a:t>Paso 2: Confirmar el brote</a:t>
            </a:r>
            <a:endParaRPr lang="es-ES" altLang="en-US" dirty="0">
              <a:ea typeface="ＭＳ Ｐゴシック"/>
              <a:cs typeface="Arial"/>
            </a:endParaRPr>
          </a:p>
          <a:p>
            <a:pPr marL="0" indent="0">
              <a:spcBef>
                <a:spcPts val="672"/>
              </a:spcBef>
              <a:buSzPct val="100000"/>
              <a:buNone/>
            </a:pPr>
            <a:r>
              <a:rPr lang="es-ES" altLang="en-US" dirty="0">
                <a:solidFill>
                  <a:srgbClr val="909C9C"/>
                </a:solidFill>
                <a:ea typeface="ＭＳ Ｐゴシック"/>
              </a:rPr>
              <a:t>Paso 3: Verificar el diagnóstico</a:t>
            </a:r>
            <a:endParaRPr lang="es-ES" altLang="en-US" dirty="0">
              <a:solidFill>
                <a:srgbClr val="909C9C"/>
              </a:solidFill>
              <a:ea typeface="ＭＳ Ｐゴシック"/>
              <a:cs typeface="Arial"/>
            </a:endParaRPr>
          </a:p>
          <a:p>
            <a:pPr marL="0" indent="0">
              <a:spcBef>
                <a:spcPts val="672"/>
              </a:spcBef>
              <a:buSzPct val="100000"/>
              <a:buNone/>
            </a:pPr>
            <a:r>
              <a:rPr lang="es-ES" altLang="en-US" dirty="0">
                <a:solidFill>
                  <a:srgbClr val="909C9C"/>
                </a:solidFill>
                <a:ea typeface="ＭＳ Ｐゴシック"/>
              </a:rPr>
              <a:t>Paso 4: Construir una definición del caso</a:t>
            </a:r>
            <a:endParaRPr lang="es-ES" altLang="en-US" dirty="0">
              <a:solidFill>
                <a:srgbClr val="909C9C"/>
              </a:solidFill>
              <a:ea typeface="ＭＳ Ｐゴシック"/>
              <a:cs typeface="Arial"/>
            </a:endParaRPr>
          </a:p>
          <a:p>
            <a:pPr marL="0" indent="0">
              <a:spcBef>
                <a:spcPts val="672"/>
              </a:spcBef>
              <a:buSzPct val="100000"/>
              <a:buNone/>
            </a:pPr>
            <a:r>
              <a:rPr lang="es-ES" altLang="en-US" dirty="0">
                <a:solidFill>
                  <a:srgbClr val="909C9C"/>
                </a:solidFill>
                <a:ea typeface="ＭＳ Ｐゴシック"/>
              </a:rPr>
              <a:t>Paso 5: Buscar casos sistemáticamente y registrar la información</a:t>
            </a:r>
            <a:endParaRPr lang="es-ES" altLang="en-US" dirty="0">
              <a:solidFill>
                <a:srgbClr val="909C9C"/>
              </a:solidFill>
              <a:ea typeface="ＭＳ Ｐゴシック"/>
              <a:cs typeface="Arial"/>
            </a:endParaRPr>
          </a:p>
          <a:p>
            <a:pPr marL="0" indent="0">
              <a:spcBef>
                <a:spcPts val="672"/>
              </a:spcBef>
              <a:buSzPct val="100000"/>
              <a:buNone/>
            </a:pPr>
            <a:r>
              <a:rPr lang="es-ES" altLang="en-US" dirty="0">
                <a:solidFill>
                  <a:srgbClr val="909C9C"/>
                </a:solidFill>
                <a:ea typeface="ＭＳ Ｐゴシック"/>
              </a:rPr>
              <a:t>Paso 6: Realizar epidemiología descriptiva</a:t>
            </a:r>
            <a:endParaRPr lang="es-ES" altLang="en-US" dirty="0">
              <a:solidFill>
                <a:srgbClr val="909C9C"/>
              </a:solidFill>
              <a:ea typeface="ＭＳ Ｐゴシック"/>
              <a:cs typeface="Arial"/>
            </a:endParaRPr>
          </a:p>
        </p:txBody>
      </p:sp>
      <p:sp>
        <p:nvSpPr>
          <p:cNvPr id="2" name="Title 1">
            <a:extLst>
              <a:ext uri="{FF2B5EF4-FFF2-40B4-BE49-F238E27FC236}">
                <a16:creationId xmlns:a16="http://schemas.microsoft.com/office/drawing/2014/main" id="{E6C02433-9AC2-4252-87C8-6235F2E11FD7}"/>
              </a:ext>
            </a:extLst>
          </p:cNvPr>
          <p:cNvSpPr>
            <a:spLocks noGrp="1"/>
          </p:cNvSpPr>
          <p:nvPr>
            <p:ph type="title"/>
          </p:nvPr>
        </p:nvSpPr>
        <p:spPr/>
        <p:txBody>
          <a:bodyPr/>
          <a:lstStyle/>
          <a:p>
            <a:r>
              <a:rPr lang="es-ES" altLang="en-US" dirty="0"/>
              <a:t>Paso 2: Confirmar el brote </a:t>
            </a:r>
            <a:endParaRPr lang="es-ES" dirty="0"/>
          </a:p>
        </p:txBody>
      </p:sp>
      <p:grpSp>
        <p:nvGrpSpPr>
          <p:cNvPr id="5" name="Group 4">
            <a:extLst>
              <a:ext uri="{FF2B5EF4-FFF2-40B4-BE49-F238E27FC236}">
                <a16:creationId xmlns:a16="http://schemas.microsoft.com/office/drawing/2014/main" id="{982EF0CA-6340-2003-0708-F235428811EE}"/>
              </a:ext>
            </a:extLst>
          </p:cNvPr>
          <p:cNvGrpSpPr/>
          <p:nvPr/>
        </p:nvGrpSpPr>
        <p:grpSpPr>
          <a:xfrm>
            <a:off x="7985982" y="1478857"/>
            <a:ext cx="3681979" cy="1782420"/>
            <a:chOff x="7529599" y="1478857"/>
            <a:chExt cx="3681979" cy="1782420"/>
          </a:xfrm>
        </p:grpSpPr>
        <p:sp>
          <p:nvSpPr>
            <p:cNvPr id="6" name="TextBox 5">
              <a:extLst>
                <a:ext uri="{FF2B5EF4-FFF2-40B4-BE49-F238E27FC236}">
                  <a16:creationId xmlns:a16="http://schemas.microsoft.com/office/drawing/2014/main" id="{D1A0E947-77EB-087D-1265-278F602D6F62}"/>
                </a:ext>
              </a:extLst>
            </p:cNvPr>
            <p:cNvSpPr txBox="1"/>
            <p:nvPr/>
          </p:nvSpPr>
          <p:spPr>
            <a:xfrm>
              <a:off x="8129021" y="1691617"/>
              <a:ext cx="3082557" cy="1569660"/>
            </a:xfrm>
            <a:prstGeom prst="rect">
              <a:avLst/>
            </a:prstGeom>
            <a:noFill/>
          </p:spPr>
          <p:txBody>
            <a:bodyPr wrap="square" rtlCol="0">
              <a:spAutoFit/>
            </a:bodyPr>
            <a:lstStyle/>
            <a:p>
              <a:pPr defTabSz="914400">
                <a:defRPr/>
              </a:pPr>
              <a:r>
                <a:rPr lang="es-ES" sz="2400" kern="0" dirty="0">
                  <a:latin typeface="Arial" panose="020B0604020202020204" pitchFamily="34" charset="0"/>
                  <a:cs typeface="Arial" panose="020B0604020202020204" pitchFamily="34" charset="0"/>
                </a:rPr>
                <a:t>Los pasos 1-3 pueden realizarse simultáneamente o en cualquier orden</a:t>
              </a:r>
            </a:p>
          </p:txBody>
        </p:sp>
        <p:sp>
          <p:nvSpPr>
            <p:cNvPr id="15" name="Right Brace 14">
              <a:extLst>
                <a:ext uri="{FF2B5EF4-FFF2-40B4-BE49-F238E27FC236}">
                  <a16:creationId xmlns:a16="http://schemas.microsoft.com/office/drawing/2014/main" id="{7D2AD9F4-63D1-A885-D47F-8BB66466CB55}"/>
                </a:ext>
              </a:extLst>
            </p:cNvPr>
            <p:cNvSpPr/>
            <p:nvPr/>
          </p:nvSpPr>
          <p:spPr>
            <a:xfrm>
              <a:off x="7529599" y="1478857"/>
              <a:ext cx="457200" cy="1625850"/>
            </a:xfrm>
            <a:prstGeom prst="rightBrace">
              <a:avLst/>
            </a:prstGeom>
            <a:noFill/>
            <a:ln w="38100" cap="flat" cmpd="sng" algn="ctr">
              <a:solidFill>
                <a:srgbClr val="00A94F"/>
              </a:solidFill>
              <a:prstDash val="solid"/>
            </a:ln>
            <a:effectLst/>
          </p:spPr>
          <p:txBody>
            <a:bodyPr rtlCol="0" anchor="ctr"/>
            <a:lstStyle/>
            <a:p>
              <a:pPr algn="ctr" defTabSz="914400">
                <a:defRPr/>
              </a:pPr>
              <a:endParaRPr lang="es-ES" kern="0" dirty="0">
                <a:solidFill>
                  <a:sysClr val="windowText" lastClr="000000"/>
                </a:solidFill>
                <a:latin typeface="Calibri"/>
              </a:endParaRPr>
            </a:p>
          </p:txBody>
        </p:sp>
      </p:grpSp>
      <p:grpSp>
        <p:nvGrpSpPr>
          <p:cNvPr id="22" name="Group 21">
            <a:extLst>
              <a:ext uri="{FF2B5EF4-FFF2-40B4-BE49-F238E27FC236}">
                <a16:creationId xmlns:a16="http://schemas.microsoft.com/office/drawing/2014/main" id="{3578D169-3593-934B-3741-2AAE7F933EAA}"/>
              </a:ext>
            </a:extLst>
          </p:cNvPr>
          <p:cNvGrpSpPr/>
          <p:nvPr/>
        </p:nvGrpSpPr>
        <p:grpSpPr>
          <a:xfrm>
            <a:off x="2030817" y="5167422"/>
            <a:ext cx="8000173" cy="1142750"/>
            <a:chOff x="1969411" y="5140567"/>
            <a:chExt cx="8104111" cy="1201504"/>
          </a:xfrm>
        </p:grpSpPr>
        <p:sp>
          <p:nvSpPr>
            <p:cNvPr id="23" name="Rounded Rectangle 13">
              <a:extLst>
                <a:ext uri="{FF2B5EF4-FFF2-40B4-BE49-F238E27FC236}">
                  <a16:creationId xmlns:a16="http://schemas.microsoft.com/office/drawing/2014/main" id="{12E7EF8C-AA3F-8A45-CFF6-AFD0E3E72C0F}"/>
                </a:ext>
              </a:extLst>
            </p:cNvPr>
            <p:cNvSpPr/>
            <p:nvPr/>
          </p:nvSpPr>
          <p:spPr>
            <a:xfrm>
              <a:off x="1969411" y="5140567"/>
              <a:ext cx="2071577" cy="1199156"/>
            </a:xfrm>
            <a:prstGeom prst="roundRect">
              <a:avLst/>
            </a:prstGeom>
            <a:solidFill>
              <a:srgbClr val="00953A"/>
            </a:solidFill>
            <a:ln w="25400" cap="flat" cmpd="sng" algn="ctr">
              <a:noFill/>
              <a:prstDash val="solid"/>
            </a:ln>
            <a:effectLst/>
          </p:spPr>
          <p:txBody>
            <a:bodyPr rtlCol="0" anchor="ctr"/>
            <a:lstStyle/>
            <a:p>
              <a:pPr algn="ctr" defTabSz="914400">
                <a:defRPr/>
              </a:pPr>
              <a:r>
                <a:rPr lang="es-ES" altLang="en-US" sz="2400" b="1" kern="0" dirty="0">
                  <a:latin typeface="Arial" panose="020B0604020202020204" pitchFamily="34" charset="0"/>
                  <a:ea typeface="ＭＳ Ｐゴシック" pitchFamily="34" charset="-128"/>
                  <a:cs typeface="Arial" panose="020B0604020202020204" pitchFamily="34" charset="0"/>
                </a:rPr>
                <a:t>Descriptiva</a:t>
              </a:r>
            </a:p>
            <a:p>
              <a:pPr algn="ctr" defTabSz="914400">
                <a:defRPr/>
              </a:pPr>
              <a:r>
                <a:rPr lang="es-ES" sz="2400" kern="0" dirty="0">
                  <a:latin typeface="Arial" panose="020B0604020202020204" pitchFamily="34" charset="0"/>
                  <a:ea typeface="ＭＳ Ｐゴシック" pitchFamily="34" charset="-128"/>
                  <a:cs typeface="Arial" panose="020B0604020202020204" pitchFamily="34" charset="0"/>
                </a:rPr>
                <a:t>Pasos 1-6</a:t>
              </a:r>
              <a:endParaRPr lang="es-ES" sz="2400" kern="0" dirty="0">
                <a:latin typeface="Arial" panose="020B0604020202020204" pitchFamily="34" charset="0"/>
                <a:cs typeface="Arial" panose="020B0604020202020204" pitchFamily="34" charset="0"/>
              </a:endParaRPr>
            </a:p>
          </p:txBody>
        </p:sp>
        <p:sp>
          <p:nvSpPr>
            <p:cNvPr id="24" name="Rounded Rectangle 14">
              <a:extLst>
                <a:ext uri="{FF2B5EF4-FFF2-40B4-BE49-F238E27FC236}">
                  <a16:creationId xmlns:a16="http://schemas.microsoft.com/office/drawing/2014/main" id="{437135C4-58C4-CD35-BDF2-ADEE4E13DDFC}"/>
                </a:ext>
              </a:extLst>
            </p:cNvPr>
            <p:cNvSpPr/>
            <p:nvPr/>
          </p:nvSpPr>
          <p:spPr>
            <a:xfrm>
              <a:off x="4985678" y="5140567"/>
              <a:ext cx="2071577" cy="1201504"/>
            </a:xfrm>
            <a:prstGeom prst="roundRect">
              <a:avLst/>
            </a:prstGeom>
            <a:solidFill>
              <a:schemeClr val="bg2"/>
            </a:solidFill>
            <a:ln w="25400" cap="flat" cmpd="sng" algn="ctr">
              <a:noFill/>
              <a:prstDash val="solid"/>
            </a:ln>
            <a:effectLst/>
          </p:spPr>
          <p:txBody>
            <a:bodyPr rtlCol="0" anchor="ctr"/>
            <a:lstStyle/>
            <a:p>
              <a:pPr algn="ctr" defTabSz="914400"/>
              <a:r>
                <a:rPr lang="es-ES" altLang="en-US" sz="2400" b="1" kern="0" dirty="0">
                  <a:latin typeface="Arial" panose="020B0604020202020204" pitchFamily="34" charset="0"/>
                  <a:ea typeface="ＭＳ Ｐゴシック" pitchFamily="34" charset="-128"/>
                  <a:cs typeface="Arial" panose="020B0604020202020204" pitchFamily="34" charset="0"/>
                </a:rPr>
                <a:t>Analítica</a:t>
              </a:r>
            </a:p>
            <a:p>
              <a:pPr algn="ctr" defTabSz="914400"/>
              <a:r>
                <a:rPr lang="es-ES" sz="2400" kern="0" dirty="0">
                  <a:latin typeface="Arial" panose="020B0604020202020204" pitchFamily="34" charset="0"/>
                  <a:ea typeface="ＭＳ Ｐゴシック" pitchFamily="34" charset="-128"/>
                  <a:cs typeface="Arial" panose="020B0604020202020204" pitchFamily="34" charset="0"/>
                </a:rPr>
                <a:t>Pasos 7-10</a:t>
              </a:r>
            </a:p>
          </p:txBody>
        </p:sp>
        <p:sp>
          <p:nvSpPr>
            <p:cNvPr id="25" name="Rounded Rectangle 18">
              <a:extLst>
                <a:ext uri="{FF2B5EF4-FFF2-40B4-BE49-F238E27FC236}">
                  <a16:creationId xmlns:a16="http://schemas.microsoft.com/office/drawing/2014/main" id="{3EFF6024-7CE3-F587-912E-3E38B116F864}"/>
                </a:ext>
              </a:extLst>
            </p:cNvPr>
            <p:cNvSpPr/>
            <p:nvPr/>
          </p:nvSpPr>
          <p:spPr>
            <a:xfrm>
              <a:off x="8001945" y="5140567"/>
              <a:ext cx="2071577" cy="120033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s-ES" altLang="en-US" sz="2400" b="1" dirty="0">
                  <a:solidFill>
                    <a:schemeClr val="tx1"/>
                  </a:solidFill>
                  <a:latin typeface="Arial" panose="020B0604020202020204" pitchFamily="34" charset="0"/>
                  <a:ea typeface="ＭＳ Ｐゴシック" pitchFamily="34" charset="-128"/>
                  <a:cs typeface="Arial" panose="020B0604020202020204" pitchFamily="34" charset="0"/>
                </a:rPr>
                <a:t>Respuesta</a:t>
              </a:r>
            </a:p>
            <a:p>
              <a:pPr marL="0" lvl="1" algn="ctr"/>
              <a:r>
                <a:rPr lang="es-ES" altLang="en-US" sz="2400" dirty="0">
                  <a:solidFill>
                    <a:schemeClr val="tx1"/>
                  </a:solidFill>
                  <a:latin typeface="Arial" panose="020B0604020202020204" pitchFamily="34" charset="0"/>
                  <a:ea typeface="ＭＳ Ｐゴシック" pitchFamily="34" charset="-128"/>
                  <a:cs typeface="Arial" panose="020B0604020202020204" pitchFamily="34" charset="0"/>
                </a:rPr>
                <a:t>Pasos 11-13</a:t>
              </a:r>
            </a:p>
          </p:txBody>
        </p:sp>
        <p:sp>
          <p:nvSpPr>
            <p:cNvPr id="26" name="Right Arrow 26">
              <a:extLst>
                <a:ext uri="{FF2B5EF4-FFF2-40B4-BE49-F238E27FC236}">
                  <a16:creationId xmlns:a16="http://schemas.microsoft.com/office/drawing/2014/main" id="{399C86A9-008F-7F35-F33A-BC492BC66ADF}"/>
                </a:ext>
              </a:extLst>
            </p:cNvPr>
            <p:cNvSpPr/>
            <p:nvPr/>
          </p:nvSpPr>
          <p:spPr>
            <a:xfrm>
              <a:off x="4192418" y="5499855"/>
              <a:ext cx="573485" cy="442604"/>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sp>
          <p:nvSpPr>
            <p:cNvPr id="27" name="Right Arrow 27">
              <a:extLst>
                <a:ext uri="{FF2B5EF4-FFF2-40B4-BE49-F238E27FC236}">
                  <a16:creationId xmlns:a16="http://schemas.microsoft.com/office/drawing/2014/main" id="{E473E5FA-DD42-09F5-D522-998E33605420}"/>
                </a:ext>
              </a:extLst>
            </p:cNvPr>
            <p:cNvSpPr/>
            <p:nvPr/>
          </p:nvSpPr>
          <p:spPr>
            <a:xfrm>
              <a:off x="7242857" y="5437143"/>
              <a:ext cx="573485" cy="465608"/>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grpSp>
    </p:spTree>
    <p:extLst>
      <p:ext uri="{BB962C8B-B14F-4D97-AF65-F5344CB8AC3E}">
        <p14:creationId xmlns:p14="http://schemas.microsoft.com/office/powerpoint/2010/main" val="16321481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3FADC17-8C32-46E8-8109-1CFF6B2F9141}"/>
              </a:ext>
            </a:extLst>
          </p:cNvPr>
          <p:cNvSpPr>
            <a:spLocks noChangeArrowheads="1"/>
          </p:cNvSpPr>
          <p:nvPr/>
        </p:nvSpPr>
        <p:spPr bwMode="auto">
          <a:xfrm>
            <a:off x="1524001" y="117169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Content Placeholder 8">
            <a:extLst>
              <a:ext uri="{FF2B5EF4-FFF2-40B4-BE49-F238E27FC236}">
                <a16:creationId xmlns:a16="http://schemas.microsoft.com/office/drawing/2014/main" id="{C5879232-48F8-3FBC-BA64-C8E6DFB60CE0}"/>
              </a:ext>
            </a:extLst>
          </p:cNvPr>
          <p:cNvSpPr>
            <a:spLocks noGrp="1"/>
          </p:cNvSpPr>
          <p:nvPr>
            <p:ph sz="half" idx="2"/>
          </p:nvPr>
        </p:nvSpPr>
        <p:spPr/>
        <p:txBody>
          <a:bodyPr/>
          <a:lstStyle/>
          <a:p>
            <a:r>
              <a:rPr lang="es-ES" sz="2800" b="1" u="sng" dirty="0">
                <a:latin typeface="Arial" panose="020B0604020202020204" pitchFamily="34" charset="0"/>
                <a:ea typeface="Times New Roman" panose="02020603050405020304" pitchFamily="18" charset="0"/>
                <a:cs typeface="Arial" panose="020B0604020202020204" pitchFamily="34" charset="0"/>
              </a:rPr>
              <a:t>Pregunta 4</a:t>
            </a:r>
            <a:r>
              <a:rPr lang="es-ES" sz="2800" dirty="0">
                <a:latin typeface="Arial" panose="020B0604020202020204" pitchFamily="34" charset="0"/>
                <a:ea typeface="Times New Roman" panose="02020603050405020304" pitchFamily="18" charset="0"/>
              </a:rPr>
              <a:t>: ¿El número observado de casos confirmados de diarrea acuosa en enero de 2025 es mayor de lo esperado?</a:t>
            </a:r>
            <a:endParaRPr lang="es-ES" dirty="0"/>
          </a:p>
        </p:txBody>
      </p:sp>
      <p:sp>
        <p:nvSpPr>
          <p:cNvPr id="5" name="Title 6">
            <a:extLst>
              <a:ext uri="{FF2B5EF4-FFF2-40B4-BE49-F238E27FC236}">
                <a16:creationId xmlns:a16="http://schemas.microsoft.com/office/drawing/2014/main" id="{42DB49C8-33E6-AF63-7D06-7BFE4E693F46}"/>
              </a:ext>
            </a:extLst>
          </p:cNvPr>
          <p:cNvSpPr txBox="1">
            <a:spLocks/>
          </p:cNvSpPr>
          <p:nvPr/>
        </p:nvSpPr>
        <p:spPr>
          <a:xfrm>
            <a:off x="838200" y="447675"/>
            <a:ext cx="9752215" cy="800100"/>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Epidemiología descriptiva</a:t>
            </a:r>
          </a:p>
        </p:txBody>
      </p:sp>
    </p:spTree>
    <p:extLst>
      <p:ext uri="{BB962C8B-B14F-4D97-AF65-F5344CB8AC3E}">
        <p14:creationId xmlns:p14="http://schemas.microsoft.com/office/powerpoint/2010/main" val="403072961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3FADC17-8C32-46E8-8109-1CFF6B2F9141}"/>
              </a:ext>
            </a:extLst>
          </p:cNvPr>
          <p:cNvSpPr>
            <a:spLocks noChangeArrowheads="1"/>
          </p:cNvSpPr>
          <p:nvPr/>
        </p:nvSpPr>
        <p:spPr bwMode="auto">
          <a:xfrm>
            <a:off x="1524001" y="117169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Content Placeholder 8">
            <a:extLst>
              <a:ext uri="{FF2B5EF4-FFF2-40B4-BE49-F238E27FC236}">
                <a16:creationId xmlns:a16="http://schemas.microsoft.com/office/drawing/2014/main" id="{C5879232-48F8-3FBC-BA64-C8E6DFB60CE0}"/>
              </a:ext>
            </a:extLst>
          </p:cNvPr>
          <p:cNvSpPr>
            <a:spLocks noGrp="1"/>
          </p:cNvSpPr>
          <p:nvPr>
            <p:ph sz="half" idx="2"/>
          </p:nvPr>
        </p:nvSpPr>
        <p:spPr/>
        <p:txBody>
          <a:bodyPr/>
          <a:lstStyle/>
          <a:p>
            <a:r>
              <a:rPr lang="es-ES" sz="2800" b="1" u="sng" dirty="0">
                <a:latin typeface="Arial" panose="020B0604020202020204" pitchFamily="34" charset="0"/>
                <a:ea typeface="Times New Roman" panose="02020603050405020304" pitchFamily="18" charset="0"/>
                <a:cs typeface="Arial" panose="020B0604020202020204" pitchFamily="34" charset="0"/>
              </a:rPr>
              <a:t>Pregunta 4</a:t>
            </a:r>
            <a:r>
              <a:rPr lang="es-ES" dirty="0"/>
              <a:t>: ¿El número observado de casos confirmados de diarrea acuosa en enero de 2025 es mayor de lo esperado?</a:t>
            </a:r>
          </a:p>
          <a:p>
            <a:r>
              <a:rPr lang="es-ES" sz="2800" b="1" u="sng" dirty="0">
                <a:ea typeface="MS PGothic" panose="020B0600070205080204" pitchFamily="34" charset="-128"/>
              </a:rPr>
              <a:t>Respuesta: </a:t>
            </a:r>
            <a:r>
              <a:rPr lang="es-ES" dirty="0">
                <a:ea typeface="MS PGothic" panose="020B0600070205080204" pitchFamily="34" charset="-128"/>
              </a:rPr>
              <a:t>Sí. </a:t>
            </a:r>
          </a:p>
          <a:p>
            <a:pPr lvl="1"/>
            <a:r>
              <a:rPr lang="es-ES" dirty="0">
                <a:ea typeface="MS PGothic" panose="020B0600070205080204" pitchFamily="34" charset="-128"/>
              </a:rPr>
              <a:t>Los seis casos confirmados de cólera ocurridos durante unos días de enero de 2019 superan la mediana ("esperada") de tres casos para todo el mes de enero. </a:t>
            </a:r>
            <a:endParaRPr lang="es-ES" dirty="0"/>
          </a:p>
          <a:p>
            <a:endParaRPr lang="es-ES" dirty="0"/>
          </a:p>
        </p:txBody>
      </p:sp>
      <p:sp>
        <p:nvSpPr>
          <p:cNvPr id="5" name="Title 6">
            <a:extLst>
              <a:ext uri="{FF2B5EF4-FFF2-40B4-BE49-F238E27FC236}">
                <a16:creationId xmlns:a16="http://schemas.microsoft.com/office/drawing/2014/main" id="{9A866C65-5D18-549F-C6C4-113F796B69EF}"/>
              </a:ext>
            </a:extLst>
          </p:cNvPr>
          <p:cNvSpPr txBox="1">
            <a:spLocks/>
          </p:cNvSpPr>
          <p:nvPr/>
        </p:nvSpPr>
        <p:spPr>
          <a:xfrm>
            <a:off x="838200" y="447675"/>
            <a:ext cx="9752215" cy="800100"/>
          </a:xfrm>
          <a:prstGeom prst="rect">
            <a:avLst/>
          </a:prstGeom>
          <a:solidFill>
            <a:schemeClr val="accent4">
              <a:lumMod val="40000"/>
              <a:lumOff val="60000"/>
            </a:schemeClr>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Epidemiología descriptiva: Respuesta</a:t>
            </a:r>
          </a:p>
        </p:txBody>
      </p:sp>
    </p:spTree>
    <p:extLst>
      <p:ext uri="{BB962C8B-B14F-4D97-AF65-F5344CB8AC3E}">
        <p14:creationId xmlns:p14="http://schemas.microsoft.com/office/powerpoint/2010/main" val="3243393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3FADC17-8C32-46E8-8109-1CFF6B2F9141}"/>
              </a:ext>
            </a:extLst>
          </p:cNvPr>
          <p:cNvSpPr>
            <a:spLocks noChangeArrowheads="1"/>
          </p:cNvSpPr>
          <p:nvPr/>
        </p:nvSpPr>
        <p:spPr bwMode="auto">
          <a:xfrm>
            <a:off x="1524001" y="117169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Content Placeholder 7">
            <a:extLst>
              <a:ext uri="{FF2B5EF4-FFF2-40B4-BE49-F238E27FC236}">
                <a16:creationId xmlns:a16="http://schemas.microsoft.com/office/drawing/2014/main" id="{14A9F2F0-DC74-43A1-0CF1-84DBC2C4DD9D}"/>
              </a:ext>
            </a:extLst>
          </p:cNvPr>
          <p:cNvSpPr>
            <a:spLocks noGrp="1"/>
          </p:cNvSpPr>
          <p:nvPr>
            <p:ph sz="half" idx="2"/>
          </p:nvPr>
        </p:nvSpPr>
        <p:spPr/>
        <p:txBody>
          <a:bodyPr/>
          <a:lstStyle/>
          <a:p>
            <a:r>
              <a:rPr lang="es-ES" b="1" u="sng" dirty="0"/>
              <a:t>Pregunta 5: </a:t>
            </a:r>
            <a:r>
              <a:rPr lang="es-ES" dirty="0"/>
              <a:t>¿Qué le dice la curva epidémica sobre </a:t>
            </a:r>
            <a:br>
              <a:rPr lang="es-ES" dirty="0"/>
            </a:br>
            <a:r>
              <a:rPr lang="es-ES" dirty="0"/>
              <a:t>el brote?</a:t>
            </a:r>
          </a:p>
        </p:txBody>
      </p:sp>
      <p:sp>
        <p:nvSpPr>
          <p:cNvPr id="6" name="Title 6">
            <a:extLst>
              <a:ext uri="{FF2B5EF4-FFF2-40B4-BE49-F238E27FC236}">
                <a16:creationId xmlns:a16="http://schemas.microsoft.com/office/drawing/2014/main" id="{4A0D0272-4EB9-D558-998A-552A43ABB29A}"/>
              </a:ext>
            </a:extLst>
          </p:cNvPr>
          <p:cNvSpPr txBox="1">
            <a:spLocks/>
          </p:cNvSpPr>
          <p:nvPr/>
        </p:nvSpPr>
        <p:spPr>
          <a:xfrm>
            <a:off x="838200" y="447675"/>
            <a:ext cx="9752215" cy="800100"/>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Epidemiología descriptiva</a:t>
            </a:r>
          </a:p>
        </p:txBody>
      </p:sp>
    </p:spTree>
    <p:extLst>
      <p:ext uri="{BB962C8B-B14F-4D97-AF65-F5344CB8AC3E}">
        <p14:creationId xmlns:p14="http://schemas.microsoft.com/office/powerpoint/2010/main" val="213078592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3FADC17-8C32-46E8-8109-1CFF6B2F9141}"/>
              </a:ext>
            </a:extLst>
          </p:cNvPr>
          <p:cNvSpPr>
            <a:spLocks noChangeArrowheads="1"/>
          </p:cNvSpPr>
          <p:nvPr/>
        </p:nvSpPr>
        <p:spPr bwMode="auto">
          <a:xfrm>
            <a:off x="1524001" y="117169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Content Placeholder 7">
            <a:extLst>
              <a:ext uri="{FF2B5EF4-FFF2-40B4-BE49-F238E27FC236}">
                <a16:creationId xmlns:a16="http://schemas.microsoft.com/office/drawing/2014/main" id="{14A9F2F0-DC74-43A1-0CF1-84DBC2C4DD9D}"/>
              </a:ext>
            </a:extLst>
          </p:cNvPr>
          <p:cNvSpPr>
            <a:spLocks noGrp="1"/>
          </p:cNvSpPr>
          <p:nvPr>
            <p:ph sz="half" idx="2"/>
          </p:nvPr>
        </p:nvSpPr>
        <p:spPr/>
        <p:txBody>
          <a:bodyPr/>
          <a:lstStyle/>
          <a:p>
            <a:r>
              <a:rPr lang="es-ES" b="1" u="sng" dirty="0"/>
              <a:t>Pregunta 5: </a:t>
            </a:r>
            <a:r>
              <a:rPr lang="es-ES" dirty="0"/>
              <a:t>¿Qué le dice la curva epidémica sobre </a:t>
            </a:r>
            <a:br>
              <a:rPr lang="es-ES" dirty="0"/>
            </a:br>
            <a:r>
              <a:rPr lang="es-ES" dirty="0"/>
              <a:t>el brote?</a:t>
            </a:r>
          </a:p>
          <a:p>
            <a:r>
              <a:rPr lang="es-ES" b="1" u="sng" dirty="0"/>
              <a:t>Respuesta:</a:t>
            </a:r>
          </a:p>
          <a:p>
            <a:pPr lvl="1"/>
            <a:r>
              <a:rPr lang="es-ES" dirty="0"/>
              <a:t>El inicio más temprano de los síntomas fue el 12 de enero, por lo que la primera exposición probable se produjo entre el 7 y el 10 de enero.</a:t>
            </a:r>
          </a:p>
          <a:p>
            <a:pPr lvl="1"/>
            <a:r>
              <a:rPr lang="es-ES" dirty="0"/>
              <a:t>El número de casos parece estar aumentando en este momento. Aunque se observa un descenso en el número de casos el día 15, este parece volver a aumentar el día 16.</a:t>
            </a:r>
          </a:p>
          <a:p>
            <a:pPr lvl="1"/>
            <a:r>
              <a:rPr lang="es-ES" dirty="0"/>
              <a:t>Se puede deducir que seguirá haciéndolo sin intervención alguna. Es probable que la exposición también continúe.</a:t>
            </a:r>
          </a:p>
          <a:p>
            <a:endParaRPr lang="es-ES" dirty="0"/>
          </a:p>
        </p:txBody>
      </p:sp>
      <p:sp>
        <p:nvSpPr>
          <p:cNvPr id="6" name="Title 6">
            <a:extLst>
              <a:ext uri="{FF2B5EF4-FFF2-40B4-BE49-F238E27FC236}">
                <a16:creationId xmlns:a16="http://schemas.microsoft.com/office/drawing/2014/main" id="{2AC19273-A979-B2CA-8C49-B3DAC3110091}"/>
              </a:ext>
            </a:extLst>
          </p:cNvPr>
          <p:cNvSpPr txBox="1">
            <a:spLocks/>
          </p:cNvSpPr>
          <p:nvPr/>
        </p:nvSpPr>
        <p:spPr>
          <a:xfrm>
            <a:off x="838200" y="447675"/>
            <a:ext cx="9752215" cy="800100"/>
          </a:xfrm>
          <a:prstGeom prst="rect">
            <a:avLst/>
          </a:prstGeom>
          <a:solidFill>
            <a:schemeClr val="accent4">
              <a:lumMod val="40000"/>
              <a:lumOff val="60000"/>
            </a:schemeClr>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Epidemiología descriptive: Respuesta</a:t>
            </a:r>
          </a:p>
        </p:txBody>
      </p:sp>
    </p:spTree>
    <p:extLst>
      <p:ext uri="{BB962C8B-B14F-4D97-AF65-F5344CB8AC3E}">
        <p14:creationId xmlns:p14="http://schemas.microsoft.com/office/powerpoint/2010/main" val="2968825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08428A37-3810-ABC2-2CA3-CDA24025755B}"/>
              </a:ext>
            </a:extLst>
          </p:cNvPr>
          <p:cNvSpPr>
            <a:spLocks noGrp="1"/>
          </p:cNvSpPr>
          <p:nvPr>
            <p:ph sz="half" idx="2"/>
          </p:nvPr>
        </p:nvSpPr>
        <p:spPr>
          <a:xfrm>
            <a:off x="838200" y="1478857"/>
            <a:ext cx="10825976" cy="4639309"/>
          </a:xfrm>
        </p:spPr>
        <p:txBody>
          <a:bodyPr/>
          <a:lstStyle/>
          <a:p>
            <a:pPr>
              <a:lnSpc>
                <a:spcPct val="115000"/>
              </a:lnSpc>
              <a:spcBef>
                <a:spcPts val="0"/>
              </a:spcBef>
              <a:spcAft>
                <a:spcPts val="1200"/>
              </a:spcAft>
            </a:pPr>
            <a:r>
              <a:rPr lang="es-ES" sz="2800" b="1" u="sng" dirty="0">
                <a:ea typeface="Times New Roman" panose="02020603050405020304" pitchFamily="18" charset="0"/>
                <a:cs typeface="Times New Roman" panose="02020603050405020304" pitchFamily="18" charset="0"/>
              </a:rPr>
              <a:t>Pregunta 6: </a:t>
            </a:r>
            <a:r>
              <a:rPr lang="es-ES" sz="2800" dirty="0">
                <a:ea typeface="Times New Roman" panose="02020603050405020304" pitchFamily="18" charset="0"/>
                <a:cs typeface="Times New Roman" panose="02020603050405020304" pitchFamily="18" charset="0"/>
              </a:rPr>
              <a:t>Alrededor de la mitad de los casos (58%) eran hombres. La edad de los casos oscilaba entre 3 meses y 65 años; la mediana era de 43 años. ¿Qué le dice esta información?</a:t>
            </a:r>
          </a:p>
        </p:txBody>
      </p:sp>
      <p:sp>
        <p:nvSpPr>
          <p:cNvPr id="4" name="Title 6">
            <a:extLst>
              <a:ext uri="{FF2B5EF4-FFF2-40B4-BE49-F238E27FC236}">
                <a16:creationId xmlns:a16="http://schemas.microsoft.com/office/drawing/2014/main" id="{9E9D8FD8-9F6A-30F7-11E5-BC1C57DBB476}"/>
              </a:ext>
            </a:extLst>
          </p:cNvPr>
          <p:cNvSpPr txBox="1">
            <a:spLocks/>
          </p:cNvSpPr>
          <p:nvPr/>
        </p:nvSpPr>
        <p:spPr>
          <a:xfrm>
            <a:off x="838200" y="447675"/>
            <a:ext cx="9752215" cy="800100"/>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Epidemiología descriptiva</a:t>
            </a:r>
          </a:p>
        </p:txBody>
      </p:sp>
    </p:spTree>
    <p:extLst>
      <p:ext uri="{BB962C8B-B14F-4D97-AF65-F5344CB8AC3E}">
        <p14:creationId xmlns:p14="http://schemas.microsoft.com/office/powerpoint/2010/main" val="67180925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08428A37-3810-ABC2-2CA3-CDA24025755B}"/>
              </a:ext>
            </a:extLst>
          </p:cNvPr>
          <p:cNvSpPr>
            <a:spLocks noGrp="1"/>
          </p:cNvSpPr>
          <p:nvPr>
            <p:ph sz="half" idx="2"/>
          </p:nvPr>
        </p:nvSpPr>
        <p:spPr/>
        <p:txBody>
          <a:bodyPr/>
          <a:lstStyle/>
          <a:p>
            <a:pPr>
              <a:lnSpc>
                <a:spcPct val="115000"/>
              </a:lnSpc>
              <a:spcBef>
                <a:spcPts val="0"/>
              </a:spcBef>
              <a:spcAft>
                <a:spcPts val="1200"/>
              </a:spcAft>
            </a:pPr>
            <a:r>
              <a:rPr lang="es-ES" sz="2800" b="1" u="sng" dirty="0">
                <a:ea typeface="Times New Roman" panose="02020603050405020304" pitchFamily="18" charset="0"/>
                <a:cs typeface="Times New Roman" panose="02020603050405020304" pitchFamily="18" charset="0"/>
              </a:rPr>
              <a:t>Pregunta 6:</a:t>
            </a:r>
            <a:r>
              <a:rPr lang="es-ES" dirty="0">
                <a:ea typeface="Times New Roman" panose="02020603050405020304" pitchFamily="18" charset="0"/>
                <a:cs typeface="Times New Roman" panose="02020603050405020304" pitchFamily="18" charset="0"/>
              </a:rPr>
              <a:t> Alrededor de la mitad de los casos (58%) eran hombres. La edad de los casos oscilaba entre 3 meses y 65 años; la mediana era de 43 años. ¿Qué le dice </a:t>
            </a:r>
            <a:br>
              <a:rPr lang="es-ES" dirty="0">
                <a:ea typeface="Times New Roman" panose="02020603050405020304" pitchFamily="18" charset="0"/>
                <a:cs typeface="Times New Roman" panose="02020603050405020304" pitchFamily="18" charset="0"/>
              </a:rPr>
            </a:br>
            <a:r>
              <a:rPr lang="es-ES" dirty="0">
                <a:ea typeface="Times New Roman" panose="02020603050405020304" pitchFamily="18" charset="0"/>
                <a:cs typeface="Times New Roman" panose="02020603050405020304" pitchFamily="18" charset="0"/>
              </a:rPr>
              <a:t>esta información? </a:t>
            </a:r>
          </a:p>
          <a:p>
            <a:pPr>
              <a:lnSpc>
                <a:spcPct val="115000"/>
              </a:lnSpc>
              <a:spcBef>
                <a:spcPts val="0"/>
              </a:spcBef>
              <a:spcAft>
                <a:spcPts val="1200"/>
              </a:spcAft>
            </a:pPr>
            <a:r>
              <a:rPr lang="es-ES" b="1" u="sng" dirty="0">
                <a:ea typeface="Times New Roman" panose="02020603050405020304" pitchFamily="18" charset="0"/>
                <a:cs typeface="Times New Roman" panose="02020603050405020304" pitchFamily="18" charset="0"/>
              </a:rPr>
              <a:t>Respuesta:</a:t>
            </a:r>
          </a:p>
          <a:p>
            <a:pPr lvl="1">
              <a:lnSpc>
                <a:spcPct val="115000"/>
              </a:lnSpc>
              <a:spcBef>
                <a:spcPts val="0"/>
              </a:spcBef>
              <a:spcAft>
                <a:spcPts val="1200"/>
              </a:spcAft>
            </a:pPr>
            <a:r>
              <a:rPr lang="es-ES" dirty="0">
                <a:ea typeface="Times New Roman" panose="02020603050405020304" pitchFamily="18" charset="0"/>
                <a:cs typeface="Times New Roman" panose="02020603050405020304" pitchFamily="18" charset="0"/>
              </a:rPr>
              <a:t>Vemos que </a:t>
            </a:r>
            <a:r>
              <a:rPr lang="es-MX" dirty="0">
                <a:ea typeface="Times New Roman" panose="02020603050405020304" pitchFamily="18" charset="0"/>
                <a:cs typeface="Times New Roman" panose="02020603050405020304" pitchFamily="18" charset="0"/>
              </a:rPr>
              <a:t>ambos sexos y todas las edades se ven afectados, lo que significa que la exposición</a:t>
            </a:r>
            <a:r>
              <a:rPr lang="es-ES" dirty="0">
                <a:ea typeface="Times New Roman" panose="02020603050405020304" pitchFamily="18" charset="0"/>
                <a:cs typeface="Times New Roman" panose="02020603050405020304" pitchFamily="18" charset="0"/>
              </a:rPr>
              <a:t> afecta a todos. </a:t>
            </a:r>
          </a:p>
        </p:txBody>
      </p:sp>
      <p:sp>
        <p:nvSpPr>
          <p:cNvPr id="4" name="Title 6">
            <a:extLst>
              <a:ext uri="{FF2B5EF4-FFF2-40B4-BE49-F238E27FC236}">
                <a16:creationId xmlns:a16="http://schemas.microsoft.com/office/drawing/2014/main" id="{E9D1FD5B-1EFB-C026-5A92-3AAA353EA831}"/>
              </a:ext>
            </a:extLst>
          </p:cNvPr>
          <p:cNvSpPr txBox="1">
            <a:spLocks/>
          </p:cNvSpPr>
          <p:nvPr/>
        </p:nvSpPr>
        <p:spPr>
          <a:xfrm>
            <a:off x="838200" y="447675"/>
            <a:ext cx="9752215" cy="800100"/>
          </a:xfrm>
          <a:prstGeom prst="rect">
            <a:avLst/>
          </a:prstGeom>
          <a:solidFill>
            <a:schemeClr val="accent4">
              <a:lumMod val="40000"/>
              <a:lumOff val="60000"/>
            </a:schemeClr>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Epidemiología descriptive: Respuesta</a:t>
            </a:r>
          </a:p>
        </p:txBody>
      </p:sp>
    </p:spTree>
    <p:extLst>
      <p:ext uri="{BB962C8B-B14F-4D97-AF65-F5344CB8AC3E}">
        <p14:creationId xmlns:p14="http://schemas.microsoft.com/office/powerpoint/2010/main" val="237101924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86B54B72-B1A4-268D-07A8-94FE48B4CF07}"/>
              </a:ext>
            </a:extLst>
          </p:cNvPr>
          <p:cNvSpPr>
            <a:spLocks noGrp="1"/>
          </p:cNvSpPr>
          <p:nvPr>
            <p:ph sz="half" idx="2"/>
          </p:nvPr>
        </p:nvSpPr>
        <p:spPr/>
        <p:txBody>
          <a:bodyPr/>
          <a:lstStyle/>
          <a:p>
            <a:r>
              <a:rPr lang="es-ES" b="1" u="sng" dirty="0"/>
              <a:t>Pregunta 7: </a:t>
            </a:r>
            <a:r>
              <a:rPr lang="es-ES" dirty="0"/>
              <a:t>Complete la plantilla de la tabla de exposiciones. </a:t>
            </a:r>
          </a:p>
        </p:txBody>
      </p:sp>
      <p:sp>
        <p:nvSpPr>
          <p:cNvPr id="4" name="Title 6">
            <a:extLst>
              <a:ext uri="{FF2B5EF4-FFF2-40B4-BE49-F238E27FC236}">
                <a16:creationId xmlns:a16="http://schemas.microsoft.com/office/drawing/2014/main" id="{C1915B9E-079A-4272-B3DD-8D40AA0F128C}"/>
              </a:ext>
            </a:extLst>
          </p:cNvPr>
          <p:cNvSpPr txBox="1">
            <a:spLocks/>
          </p:cNvSpPr>
          <p:nvPr/>
        </p:nvSpPr>
        <p:spPr>
          <a:xfrm>
            <a:off x="838200" y="447675"/>
            <a:ext cx="9752215" cy="800100"/>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Epidemiología descriptiva</a:t>
            </a:r>
          </a:p>
        </p:txBody>
      </p:sp>
      <p:graphicFrame>
        <p:nvGraphicFramePr>
          <p:cNvPr id="6" name="Content Placeholder 1">
            <a:extLst>
              <a:ext uri="{FF2B5EF4-FFF2-40B4-BE49-F238E27FC236}">
                <a16:creationId xmlns:a16="http://schemas.microsoft.com/office/drawing/2014/main" id="{A3BBC157-CCD3-095F-EA92-82577FAC8C40}"/>
              </a:ext>
            </a:extLst>
          </p:cNvPr>
          <p:cNvGraphicFramePr>
            <a:graphicFrameLocks/>
          </p:cNvGraphicFramePr>
          <p:nvPr>
            <p:extLst>
              <p:ext uri="{D42A27DB-BD31-4B8C-83A1-F6EECF244321}">
                <p14:modId xmlns:p14="http://schemas.microsoft.com/office/powerpoint/2010/main" val="2387479583"/>
              </p:ext>
            </p:extLst>
          </p:nvPr>
        </p:nvGraphicFramePr>
        <p:xfrm>
          <a:off x="3189249" y="2514023"/>
          <a:ext cx="5664819" cy="2773680"/>
        </p:xfrm>
        <a:graphic>
          <a:graphicData uri="http://schemas.openxmlformats.org/drawingml/2006/table">
            <a:tbl>
              <a:tblPr firstRow="1" bandRow="1">
                <a:tableStyleId>{5C22544A-7EE6-4342-B048-85BDC9FD1C3A}</a:tableStyleId>
              </a:tblPr>
              <a:tblGrid>
                <a:gridCol w="4526925">
                  <a:extLst>
                    <a:ext uri="{9D8B030D-6E8A-4147-A177-3AD203B41FA5}">
                      <a16:colId xmlns:a16="http://schemas.microsoft.com/office/drawing/2014/main" val="3911473339"/>
                    </a:ext>
                  </a:extLst>
                </a:gridCol>
                <a:gridCol w="1137894">
                  <a:extLst>
                    <a:ext uri="{9D8B030D-6E8A-4147-A177-3AD203B41FA5}">
                      <a16:colId xmlns:a16="http://schemas.microsoft.com/office/drawing/2014/main" val="69343921"/>
                    </a:ext>
                  </a:extLst>
                </a:gridCol>
              </a:tblGrid>
              <a:tr h="0">
                <a:tc>
                  <a:txBody>
                    <a:bodyPr/>
                    <a:lstStyle/>
                    <a:p>
                      <a:r>
                        <a:rPr lang="es-ES" sz="2000" noProof="0" dirty="0">
                          <a:solidFill>
                            <a:schemeClr val="tx1"/>
                          </a:solidFill>
                          <a:latin typeface="+mn-lt"/>
                        </a:rPr>
                        <a:t>Exposiciones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ES" sz="2000" noProof="0" dirty="0">
                          <a:solidFill>
                            <a:schemeClr val="tx1"/>
                          </a:solidFill>
                          <a:latin typeface="+mn-lt"/>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3791644"/>
                  </a:ext>
                </a:extLst>
              </a:tr>
              <a:tr h="0">
                <a:tc>
                  <a:txBody>
                    <a:bodyPr/>
                    <a:lstStyle/>
                    <a:p>
                      <a:r>
                        <a:rPr lang="es-ES" sz="2000" noProof="0" dirty="0">
                          <a:solidFill>
                            <a:schemeClr val="tx1"/>
                          </a:solidFill>
                          <a:latin typeface="+mn-lt"/>
                        </a:rPr>
                        <a:t>     Contacto con persona enferma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ES" sz="2000" noProof="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0585949"/>
                  </a:ext>
                </a:extLst>
              </a:tr>
              <a:tr h="0">
                <a:tc>
                  <a:txBody>
                    <a:bodyPr/>
                    <a:lstStyle/>
                    <a:p>
                      <a:r>
                        <a:rPr lang="es-ES" sz="2000" noProof="0" dirty="0">
                          <a:solidFill>
                            <a:schemeClr val="tx1"/>
                          </a:solidFill>
                          <a:latin typeface="+mn-lt"/>
                        </a:rPr>
                        <a:t>     Niño en pañales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ES" sz="2000" noProof="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2626150"/>
                  </a:ext>
                </a:extLst>
              </a:tr>
              <a:tr h="0">
                <a:tc>
                  <a:txBody>
                    <a:bodyPr/>
                    <a:lstStyle/>
                    <a:p>
                      <a:r>
                        <a:rPr lang="es-ES" sz="2000" noProof="0" dirty="0">
                          <a:solidFill>
                            <a:schemeClr val="tx1"/>
                          </a:solidFill>
                          <a:latin typeface="+mn-lt"/>
                        </a:rPr>
                        <a:t>     Vendedor ambulante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ES" sz="2000" noProof="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68562293"/>
                  </a:ext>
                </a:extLst>
              </a:tr>
              <a:tr h="0">
                <a:tc>
                  <a:txBody>
                    <a:bodyPr/>
                    <a:lstStyle/>
                    <a:p>
                      <a:r>
                        <a:rPr lang="es-ES" sz="2000" noProof="0" dirty="0">
                          <a:solidFill>
                            <a:schemeClr val="tx1"/>
                          </a:solidFill>
                          <a:latin typeface="+mn-lt"/>
                        </a:rPr>
                        <a:t>     Pozo compartido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ES" sz="2000" noProof="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32789095"/>
                  </a:ext>
                </a:extLst>
              </a:tr>
              <a:tr h="0">
                <a:tc>
                  <a:txBody>
                    <a:bodyPr/>
                    <a:lstStyle/>
                    <a:p>
                      <a:r>
                        <a:rPr lang="es-ES" sz="2000" noProof="0" dirty="0">
                          <a:solidFill>
                            <a:schemeClr val="tx1"/>
                          </a:solidFill>
                          <a:latin typeface="+mn-lt"/>
                        </a:rPr>
                        <a:t>     Agua pública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ES" sz="2000" noProof="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07616788"/>
                  </a:ext>
                </a:extLst>
              </a:tr>
              <a:tr h="0">
                <a:tc>
                  <a:txBody>
                    <a:bodyPr/>
                    <a:lstStyle/>
                    <a:p>
                      <a:r>
                        <a:rPr lang="es-ES" sz="2000" noProof="0" dirty="0">
                          <a:solidFill>
                            <a:schemeClr val="tx1"/>
                          </a:solidFill>
                          <a:latin typeface="+mn-lt"/>
                        </a:rPr>
                        <a:t>     Agua del río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ES" sz="2000" noProof="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6960343"/>
                  </a:ext>
                </a:extLst>
              </a:tr>
            </a:tbl>
          </a:graphicData>
        </a:graphic>
      </p:graphicFrame>
    </p:spTree>
    <p:extLst>
      <p:ext uri="{BB962C8B-B14F-4D97-AF65-F5344CB8AC3E}">
        <p14:creationId xmlns:p14="http://schemas.microsoft.com/office/powerpoint/2010/main" val="306095205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86B54B72-B1A4-268D-07A8-94FE48B4CF07}"/>
              </a:ext>
            </a:extLst>
          </p:cNvPr>
          <p:cNvSpPr>
            <a:spLocks noGrp="1"/>
          </p:cNvSpPr>
          <p:nvPr>
            <p:ph sz="half" idx="2"/>
          </p:nvPr>
        </p:nvSpPr>
        <p:spPr/>
        <p:txBody>
          <a:bodyPr/>
          <a:lstStyle/>
          <a:p>
            <a:r>
              <a:rPr lang="es-ES" b="1" u="sng" dirty="0"/>
              <a:t>Pregunta 7: </a:t>
            </a:r>
            <a:r>
              <a:rPr lang="es-ES" dirty="0"/>
              <a:t>Complete la plantilla de la tabla de exposiciones. </a:t>
            </a:r>
          </a:p>
          <a:p>
            <a:endParaRPr lang="es-ES" b="1" u="sng" dirty="0"/>
          </a:p>
          <a:p>
            <a:r>
              <a:rPr lang="es-ES" b="1" u="sng" dirty="0"/>
              <a:t>Respuesta:</a:t>
            </a:r>
            <a:endParaRPr lang="es-ES" dirty="0"/>
          </a:p>
        </p:txBody>
      </p:sp>
      <p:sp>
        <p:nvSpPr>
          <p:cNvPr id="4" name="Title 6">
            <a:extLst>
              <a:ext uri="{FF2B5EF4-FFF2-40B4-BE49-F238E27FC236}">
                <a16:creationId xmlns:a16="http://schemas.microsoft.com/office/drawing/2014/main" id="{68EE3CB1-8CA1-BDE6-D12D-6CD7F031C74B}"/>
              </a:ext>
            </a:extLst>
          </p:cNvPr>
          <p:cNvSpPr txBox="1">
            <a:spLocks/>
          </p:cNvSpPr>
          <p:nvPr/>
        </p:nvSpPr>
        <p:spPr>
          <a:xfrm>
            <a:off x="838199" y="444665"/>
            <a:ext cx="9752215" cy="800100"/>
          </a:xfrm>
          <a:prstGeom prst="rect">
            <a:avLst/>
          </a:prstGeom>
          <a:solidFill>
            <a:schemeClr val="accent4">
              <a:lumMod val="40000"/>
              <a:lumOff val="60000"/>
            </a:schemeClr>
          </a:solidFill>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Epidemiología descriptive: Respuesta</a:t>
            </a:r>
          </a:p>
        </p:txBody>
      </p:sp>
      <p:graphicFrame>
        <p:nvGraphicFramePr>
          <p:cNvPr id="2" name="Content Placeholder 1">
            <a:extLst>
              <a:ext uri="{FF2B5EF4-FFF2-40B4-BE49-F238E27FC236}">
                <a16:creationId xmlns:a16="http://schemas.microsoft.com/office/drawing/2014/main" id="{38038B75-C9CE-949E-8658-544F73744BBD}"/>
              </a:ext>
            </a:extLst>
          </p:cNvPr>
          <p:cNvGraphicFramePr>
            <a:graphicFrameLocks/>
          </p:cNvGraphicFramePr>
          <p:nvPr>
            <p:extLst>
              <p:ext uri="{D42A27DB-BD31-4B8C-83A1-F6EECF244321}">
                <p14:modId xmlns:p14="http://schemas.microsoft.com/office/powerpoint/2010/main" val="2297907521"/>
              </p:ext>
            </p:extLst>
          </p:nvPr>
        </p:nvGraphicFramePr>
        <p:xfrm>
          <a:off x="3323063" y="3135958"/>
          <a:ext cx="5754029" cy="2773680"/>
        </p:xfrm>
        <a:graphic>
          <a:graphicData uri="http://schemas.openxmlformats.org/drawingml/2006/table">
            <a:tbl>
              <a:tblPr firstRow="1" bandRow="1">
                <a:tableStyleId>{5C22544A-7EE6-4342-B048-85BDC9FD1C3A}</a:tableStyleId>
              </a:tblPr>
              <a:tblGrid>
                <a:gridCol w="4598216">
                  <a:extLst>
                    <a:ext uri="{9D8B030D-6E8A-4147-A177-3AD203B41FA5}">
                      <a16:colId xmlns:a16="http://schemas.microsoft.com/office/drawing/2014/main" val="3911473339"/>
                    </a:ext>
                  </a:extLst>
                </a:gridCol>
                <a:gridCol w="1155813">
                  <a:extLst>
                    <a:ext uri="{9D8B030D-6E8A-4147-A177-3AD203B41FA5}">
                      <a16:colId xmlns:a16="http://schemas.microsoft.com/office/drawing/2014/main" val="69343921"/>
                    </a:ext>
                  </a:extLst>
                </a:gridCol>
              </a:tblGrid>
              <a:tr h="370840">
                <a:tc>
                  <a:txBody>
                    <a:bodyPr/>
                    <a:lstStyle/>
                    <a:p>
                      <a:pPr algn="ctr"/>
                      <a:r>
                        <a:rPr lang="es-ES" sz="2000" noProof="0" dirty="0">
                          <a:solidFill>
                            <a:schemeClr val="tx1"/>
                          </a:solidFill>
                          <a:latin typeface="+mn-lt"/>
                        </a:rPr>
                        <a:t>Exposiciones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noProof="0" dirty="0">
                          <a:solidFill>
                            <a:schemeClr val="tx1"/>
                          </a:solidFill>
                          <a:latin typeface="+mn-lt"/>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3791644"/>
                  </a:ext>
                </a:extLst>
              </a:tr>
              <a:tr h="370840">
                <a:tc>
                  <a:txBody>
                    <a:bodyPr/>
                    <a:lstStyle/>
                    <a:p>
                      <a:r>
                        <a:rPr lang="es-ES" sz="2000" noProof="0" dirty="0">
                          <a:solidFill>
                            <a:schemeClr val="tx1"/>
                          </a:solidFill>
                          <a:latin typeface="+mn-lt"/>
                        </a:rPr>
                        <a:t>     Contacto con persona enferma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s-ES" sz="2000" noProof="0" dirty="0">
                          <a:solidFill>
                            <a:schemeClr val="tx1"/>
                          </a:solidFill>
                          <a:latin typeface="+mn-lt"/>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0585949"/>
                  </a:ext>
                </a:extLst>
              </a:tr>
              <a:tr h="370840">
                <a:tc>
                  <a:txBody>
                    <a:bodyPr/>
                    <a:lstStyle/>
                    <a:p>
                      <a:r>
                        <a:rPr lang="es-ES" sz="2000" noProof="0" dirty="0">
                          <a:solidFill>
                            <a:schemeClr val="tx1"/>
                          </a:solidFill>
                          <a:latin typeface="+mn-lt"/>
                        </a:rPr>
                        <a:t>     Niño en pañales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s-ES" sz="2000" noProof="0" dirty="0">
                          <a:solidFill>
                            <a:schemeClr val="tx1"/>
                          </a:solidFill>
                          <a:latin typeface="+mn-lt"/>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2626150"/>
                  </a:ext>
                </a:extLst>
              </a:tr>
              <a:tr h="370840">
                <a:tc>
                  <a:txBody>
                    <a:bodyPr/>
                    <a:lstStyle/>
                    <a:p>
                      <a:r>
                        <a:rPr lang="es-ES" sz="2000" noProof="0" dirty="0">
                          <a:solidFill>
                            <a:schemeClr val="tx1"/>
                          </a:solidFill>
                          <a:latin typeface="+mn-lt"/>
                        </a:rPr>
                        <a:t>     Vendedor ambulante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s-ES" sz="2000" noProof="0" dirty="0">
                          <a:solidFill>
                            <a:schemeClr val="tx1"/>
                          </a:solidFill>
                          <a:latin typeface="+mn-lt"/>
                        </a:rPr>
                        <a:t>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68562293"/>
                  </a:ext>
                </a:extLst>
              </a:tr>
              <a:tr h="370840">
                <a:tc>
                  <a:txBody>
                    <a:bodyPr/>
                    <a:lstStyle/>
                    <a:p>
                      <a:r>
                        <a:rPr lang="es-ES" sz="2000" noProof="0" dirty="0">
                          <a:solidFill>
                            <a:schemeClr val="tx1"/>
                          </a:solidFill>
                          <a:latin typeface="+mn-lt"/>
                        </a:rPr>
                        <a:t>     Pozo compartido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s-ES" sz="2000" noProof="0" dirty="0">
                          <a:solidFill>
                            <a:schemeClr val="tx1"/>
                          </a:solidFill>
                          <a:latin typeface="+mn-lt"/>
                        </a:rPr>
                        <a:t>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32789095"/>
                  </a:ext>
                </a:extLst>
              </a:tr>
              <a:tr h="370840">
                <a:tc>
                  <a:txBody>
                    <a:bodyPr/>
                    <a:lstStyle/>
                    <a:p>
                      <a:r>
                        <a:rPr lang="es-ES" sz="2000" noProof="0" dirty="0">
                          <a:solidFill>
                            <a:schemeClr val="tx1"/>
                          </a:solidFill>
                          <a:latin typeface="+mn-lt"/>
                        </a:rPr>
                        <a:t>     Agua pública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s-ES" sz="2000" noProof="0" dirty="0">
                          <a:solidFill>
                            <a:schemeClr val="tx1"/>
                          </a:solidFill>
                          <a:latin typeface="+mn-lt"/>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07616788"/>
                  </a:ext>
                </a:extLst>
              </a:tr>
              <a:tr h="370840">
                <a:tc>
                  <a:txBody>
                    <a:bodyPr/>
                    <a:lstStyle/>
                    <a:p>
                      <a:r>
                        <a:rPr lang="es-ES" sz="2000" noProof="0" dirty="0">
                          <a:solidFill>
                            <a:schemeClr val="tx1"/>
                          </a:solidFill>
                          <a:latin typeface="+mn-lt"/>
                        </a:rPr>
                        <a:t>     Agua del río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s-ES" sz="2000" noProof="0" dirty="0">
                          <a:solidFill>
                            <a:schemeClr val="tx1"/>
                          </a:solidFill>
                          <a:latin typeface="+mn-lt"/>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6960343"/>
                  </a:ext>
                </a:extLst>
              </a:tr>
            </a:tbl>
          </a:graphicData>
        </a:graphic>
      </p:graphicFrame>
    </p:spTree>
    <p:extLst>
      <p:ext uri="{BB962C8B-B14F-4D97-AF65-F5344CB8AC3E}">
        <p14:creationId xmlns:p14="http://schemas.microsoft.com/office/powerpoint/2010/main" val="280193729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86B54B72-B1A4-268D-07A8-94FE48B4CF07}"/>
              </a:ext>
            </a:extLst>
          </p:cNvPr>
          <p:cNvSpPr>
            <a:spLocks noGrp="1"/>
          </p:cNvSpPr>
          <p:nvPr>
            <p:ph sz="half" idx="2"/>
          </p:nvPr>
        </p:nvSpPr>
        <p:spPr/>
        <p:txBody>
          <a:bodyPr/>
          <a:lstStyle/>
          <a:p>
            <a:r>
              <a:rPr lang="es-ES" b="1" u="sng" dirty="0"/>
              <a:t>Pregunta 8: </a:t>
            </a:r>
            <a:r>
              <a:rPr lang="es-ES" dirty="0"/>
              <a:t>¿Qué le dicen los datos sobre las exposiciones? </a:t>
            </a:r>
          </a:p>
        </p:txBody>
      </p:sp>
      <p:sp>
        <p:nvSpPr>
          <p:cNvPr id="4" name="Title 6">
            <a:extLst>
              <a:ext uri="{FF2B5EF4-FFF2-40B4-BE49-F238E27FC236}">
                <a16:creationId xmlns:a16="http://schemas.microsoft.com/office/drawing/2014/main" id="{C1915B9E-079A-4272-B3DD-8D40AA0F128C}"/>
              </a:ext>
            </a:extLst>
          </p:cNvPr>
          <p:cNvSpPr txBox="1">
            <a:spLocks/>
          </p:cNvSpPr>
          <p:nvPr/>
        </p:nvSpPr>
        <p:spPr>
          <a:xfrm>
            <a:off x="838200" y="447675"/>
            <a:ext cx="9752215" cy="800100"/>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Epidemiología descriptiva</a:t>
            </a:r>
          </a:p>
        </p:txBody>
      </p:sp>
    </p:spTree>
    <p:extLst>
      <p:ext uri="{BB962C8B-B14F-4D97-AF65-F5344CB8AC3E}">
        <p14:creationId xmlns:p14="http://schemas.microsoft.com/office/powerpoint/2010/main" val="371524688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86B54B72-B1A4-268D-07A8-94FE48B4CF07}"/>
              </a:ext>
            </a:extLst>
          </p:cNvPr>
          <p:cNvSpPr>
            <a:spLocks noGrp="1"/>
          </p:cNvSpPr>
          <p:nvPr>
            <p:ph sz="half" idx="2"/>
          </p:nvPr>
        </p:nvSpPr>
        <p:spPr>
          <a:xfrm>
            <a:off x="597519" y="1523462"/>
            <a:ext cx="10996961" cy="4639309"/>
          </a:xfrm>
        </p:spPr>
        <p:txBody>
          <a:bodyPr/>
          <a:lstStyle/>
          <a:p>
            <a:r>
              <a:rPr lang="es-ES" b="1" u="sng" dirty="0"/>
              <a:t>Pregunta 8: </a:t>
            </a:r>
            <a:r>
              <a:rPr lang="es-ES" dirty="0"/>
              <a:t>¿Qué le dicen los datos sobre las exposiciones? </a:t>
            </a:r>
          </a:p>
          <a:p>
            <a:endParaRPr lang="es-ES" b="1" u="sng" dirty="0"/>
          </a:p>
          <a:p>
            <a:r>
              <a:rPr lang="es-ES" b="1" u="sng" dirty="0"/>
              <a:t>Respuesta:</a:t>
            </a:r>
            <a:endParaRPr lang="es-ES" dirty="0"/>
          </a:p>
          <a:p>
            <a:pPr marL="628650" lvl="1" indent="-171450">
              <a:buFont typeface="Arial" panose="020B0604020202020204" pitchFamily="34" charset="0"/>
              <a:buChar char="•"/>
            </a:pPr>
            <a:r>
              <a:rPr lang="es-ES" dirty="0">
                <a:latin typeface="Arial" panose="020B0604020202020204" pitchFamily="34" charset="0"/>
                <a:cs typeface="Arial" panose="020B0604020202020204" pitchFamily="34" charset="0"/>
              </a:rPr>
              <a:t>Las exposiciones más comunes compartidas entre los casos fueron un pozo compartido y un vendedor ambulante; estas deben explorarse más a fondo como posibles fuentes del brote. </a:t>
            </a:r>
          </a:p>
          <a:p>
            <a:pPr marL="628650" lvl="1" indent="-171450">
              <a:buFont typeface="Arial" panose="020B0604020202020204" pitchFamily="34" charset="0"/>
              <a:buChar char="•"/>
            </a:pPr>
            <a:r>
              <a:rPr lang="es-ES" dirty="0">
                <a:latin typeface="Arial" panose="020B0604020202020204" pitchFamily="34" charset="0"/>
                <a:cs typeface="Arial" panose="020B0604020202020204" pitchFamily="34" charset="0"/>
              </a:rPr>
              <a:t>Dado que el cólera suele provenir de agua contaminada, el pozo compartido debe analizarse inmediatamente, y debe pedirse a la población que deje de beber agua hasta que se obtengan los resultados. </a:t>
            </a:r>
          </a:p>
          <a:p>
            <a:pPr lvl="1"/>
            <a:endParaRPr lang="es-ES" dirty="0"/>
          </a:p>
        </p:txBody>
      </p:sp>
      <p:sp>
        <p:nvSpPr>
          <p:cNvPr id="2" name="Title 1">
            <a:extLst>
              <a:ext uri="{FF2B5EF4-FFF2-40B4-BE49-F238E27FC236}">
                <a16:creationId xmlns:a16="http://schemas.microsoft.com/office/drawing/2014/main" id="{B6227B8D-30AB-52BE-3B2E-A48013D7A229}"/>
              </a:ext>
            </a:extLst>
          </p:cNvPr>
          <p:cNvSpPr>
            <a:spLocks noGrp="1"/>
          </p:cNvSpPr>
          <p:nvPr>
            <p:ph type="title"/>
          </p:nvPr>
        </p:nvSpPr>
        <p:spPr/>
        <p:txBody>
          <a:bodyPr/>
          <a:lstStyle/>
          <a:p>
            <a:r>
              <a:rPr lang="es-ES" dirty="0"/>
              <a:t>Epidemiología descriptive: Respuesta</a:t>
            </a:r>
            <a:br>
              <a:rPr lang="es-ES" dirty="0"/>
            </a:br>
            <a:endParaRPr lang="es-ES" dirty="0"/>
          </a:p>
        </p:txBody>
      </p:sp>
    </p:spTree>
    <p:extLst>
      <p:ext uri="{BB962C8B-B14F-4D97-AF65-F5344CB8AC3E}">
        <p14:creationId xmlns:p14="http://schemas.microsoft.com/office/powerpoint/2010/main" val="3081801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p:txBody>
          <a:bodyPr/>
          <a:lstStyle/>
          <a:p>
            <a:pPr marL="0" lvl="0" indent="0" algn="l" rtl="0">
              <a:lnSpc>
                <a:spcPct val="100000"/>
              </a:lnSpc>
              <a:spcBef>
                <a:spcPts val="0"/>
              </a:spcBef>
              <a:spcAft>
                <a:spcPts val="0"/>
              </a:spcAft>
              <a:buClr>
                <a:srgbClr val="00820C"/>
              </a:buClr>
              <a:buSzPts val="2800"/>
              <a:buNone/>
            </a:pPr>
            <a:r>
              <a:rPr lang="es-ES" b="1" dirty="0">
                <a:solidFill>
                  <a:srgbClr val="00820C"/>
                </a:solidFill>
              </a:rPr>
              <a:t>Brote: </a:t>
            </a:r>
            <a:r>
              <a:rPr lang="es-ES" b="0" dirty="0"/>
              <a:t>Aparición de un número de casos de una enfermedad superior al previsto para un lugar y un momento determinados.</a:t>
            </a:r>
            <a:endParaRPr lang="es-ES" dirty="0"/>
          </a:p>
        </p:txBody>
      </p:sp>
      <p:sp>
        <p:nvSpPr>
          <p:cNvPr id="2" name="Title 1">
            <a:extLst>
              <a:ext uri="{FF2B5EF4-FFF2-40B4-BE49-F238E27FC236}">
                <a16:creationId xmlns:a16="http://schemas.microsoft.com/office/drawing/2014/main" id="{DBFB546A-A22C-4266-ADC7-D0BC7326297C}"/>
              </a:ext>
            </a:extLst>
          </p:cNvPr>
          <p:cNvSpPr>
            <a:spLocks noGrp="1"/>
          </p:cNvSpPr>
          <p:nvPr>
            <p:ph type="title"/>
          </p:nvPr>
        </p:nvSpPr>
        <p:spPr/>
        <p:txBody>
          <a:bodyPr/>
          <a:lstStyle/>
          <a:p>
            <a:r>
              <a:rPr lang="es-ES" altLang="en-US" dirty="0"/>
              <a:t>¿Más de lo esperado?</a:t>
            </a:r>
            <a:endParaRPr lang="es-ES" dirty="0"/>
          </a:p>
        </p:txBody>
      </p:sp>
      <p:grpSp>
        <p:nvGrpSpPr>
          <p:cNvPr id="15" name="Group 14">
            <a:extLst>
              <a:ext uri="{FF2B5EF4-FFF2-40B4-BE49-F238E27FC236}">
                <a16:creationId xmlns:a16="http://schemas.microsoft.com/office/drawing/2014/main" id="{E5A78AC0-75CE-01E1-C9C1-6E55FF30E8F6}"/>
              </a:ext>
            </a:extLst>
          </p:cNvPr>
          <p:cNvGrpSpPr/>
          <p:nvPr/>
        </p:nvGrpSpPr>
        <p:grpSpPr>
          <a:xfrm>
            <a:off x="2867642" y="2949620"/>
            <a:ext cx="6123958" cy="3407638"/>
            <a:chOff x="2867642" y="2949620"/>
            <a:chExt cx="6123958" cy="3407638"/>
          </a:xfrm>
        </p:grpSpPr>
        <p:sp>
          <p:nvSpPr>
            <p:cNvPr id="18" name="Line 3"/>
            <p:cNvSpPr>
              <a:spLocks noChangeShapeType="1"/>
            </p:cNvSpPr>
            <p:nvPr/>
          </p:nvSpPr>
          <p:spPr bwMode="auto">
            <a:xfrm>
              <a:off x="3429000" y="2949623"/>
              <a:ext cx="0" cy="2828244"/>
            </a:xfrm>
            <a:prstGeom prst="line">
              <a:avLst/>
            </a:prstGeom>
            <a:noFill/>
            <a:ln w="9525">
              <a:solidFill>
                <a:sysClr val="windowText" lastClr="000000"/>
              </a:solidFill>
              <a:round/>
              <a:headEnd/>
              <a:tailEnd/>
            </a:ln>
            <a:extLst>
              <a:ext uri="{909E8E84-426E-40DD-AFC4-6F175D3DCCD1}">
                <a14:hiddenFill xmlns:a14="http://schemas.microsoft.com/office/drawing/2010/main">
                  <a:noFill/>
                </a14:hiddenFill>
              </a:ext>
            </a:extLst>
          </p:spPr>
          <p:txBody>
            <a:bodyPr wrap="none" anchor="ctr"/>
            <a:lstStyle/>
            <a:p>
              <a:pPr defTabSz="914400">
                <a:defRPr/>
              </a:pPr>
              <a:endParaRPr lang="es-ES" kern="0" dirty="0">
                <a:solidFill>
                  <a:sysClr val="windowText" lastClr="000000"/>
                </a:solidFill>
              </a:endParaRPr>
            </a:p>
          </p:txBody>
        </p:sp>
        <p:sp>
          <p:nvSpPr>
            <p:cNvPr id="19" name="Line 4"/>
            <p:cNvSpPr>
              <a:spLocks noChangeShapeType="1"/>
            </p:cNvSpPr>
            <p:nvPr/>
          </p:nvSpPr>
          <p:spPr bwMode="auto">
            <a:xfrm>
              <a:off x="3429000" y="5777867"/>
              <a:ext cx="5562600" cy="1336"/>
            </a:xfrm>
            <a:prstGeom prst="line">
              <a:avLst/>
            </a:prstGeom>
            <a:noFill/>
            <a:ln w="9525">
              <a:solidFill>
                <a:sysClr val="windowText" lastClr="000000"/>
              </a:solidFill>
              <a:round/>
              <a:headEnd/>
              <a:tailEnd/>
            </a:ln>
            <a:extLst>
              <a:ext uri="{909E8E84-426E-40DD-AFC4-6F175D3DCCD1}">
                <a14:hiddenFill xmlns:a14="http://schemas.microsoft.com/office/drawing/2010/main">
                  <a:noFill/>
                </a14:hiddenFill>
              </a:ext>
            </a:extLst>
          </p:spPr>
          <p:txBody>
            <a:bodyPr wrap="none" anchor="ctr"/>
            <a:lstStyle/>
            <a:p>
              <a:pPr defTabSz="914400">
                <a:defRPr/>
              </a:pPr>
              <a:endParaRPr lang="es-ES" kern="0" dirty="0">
                <a:solidFill>
                  <a:sysClr val="windowText" lastClr="000000"/>
                </a:solidFill>
              </a:endParaRPr>
            </a:p>
          </p:txBody>
        </p:sp>
        <p:sp>
          <p:nvSpPr>
            <p:cNvPr id="20" name="Freeform 5"/>
            <p:cNvSpPr>
              <a:spLocks/>
            </p:cNvSpPr>
            <p:nvPr/>
          </p:nvSpPr>
          <p:spPr bwMode="auto">
            <a:xfrm>
              <a:off x="3733800" y="3086100"/>
              <a:ext cx="5029200" cy="2828244"/>
            </a:xfrm>
            <a:custGeom>
              <a:avLst/>
              <a:gdLst>
                <a:gd name="T0" fmla="*/ 0 w 3216"/>
                <a:gd name="T1" fmla="*/ 2147483647 h 1832"/>
                <a:gd name="T2" fmla="*/ 2147483647 w 3216"/>
                <a:gd name="T3" fmla="*/ 2147483647 h 1832"/>
                <a:gd name="T4" fmla="*/ 2147483647 w 3216"/>
                <a:gd name="T5" fmla="*/ 2147483647 h 1832"/>
                <a:gd name="T6" fmla="*/ 2147483647 w 3216"/>
                <a:gd name="T7" fmla="*/ 2147483647 h 1832"/>
                <a:gd name="T8" fmla="*/ 2147483647 w 3216"/>
                <a:gd name="T9" fmla="*/ 2147483647 h 1832"/>
                <a:gd name="T10" fmla="*/ 2147483647 w 3216"/>
                <a:gd name="T11" fmla="*/ 2147483647 h 1832"/>
                <a:gd name="T12" fmla="*/ 2147483647 w 3216"/>
                <a:gd name="T13" fmla="*/ 2147483647 h 1832"/>
                <a:gd name="T14" fmla="*/ 2147483647 w 3216"/>
                <a:gd name="T15" fmla="*/ 2147483647 h 1832"/>
                <a:gd name="T16" fmla="*/ 2147483647 w 3216"/>
                <a:gd name="T17" fmla="*/ 2147483647 h 1832"/>
                <a:gd name="T18" fmla="*/ 2147483647 w 3216"/>
                <a:gd name="T19" fmla="*/ 2147483647 h 1832"/>
                <a:gd name="T20" fmla="*/ 2147483647 w 3216"/>
                <a:gd name="T21" fmla="*/ 2147483647 h 1832"/>
                <a:gd name="T22" fmla="*/ 2147483647 w 3216"/>
                <a:gd name="T23" fmla="*/ 2147483647 h 1832"/>
                <a:gd name="T24" fmla="*/ 2147483647 w 3216"/>
                <a:gd name="T25" fmla="*/ 2147483647 h 18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16"/>
                <a:gd name="T40" fmla="*/ 0 h 1832"/>
                <a:gd name="T41" fmla="*/ 3216 w 3216"/>
                <a:gd name="T42" fmla="*/ 1832 h 18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16" h="1832">
                  <a:moveTo>
                    <a:pt x="0" y="1592"/>
                  </a:moveTo>
                  <a:cubicBezTo>
                    <a:pt x="120" y="1516"/>
                    <a:pt x="240" y="1440"/>
                    <a:pt x="336" y="1448"/>
                  </a:cubicBezTo>
                  <a:cubicBezTo>
                    <a:pt x="432" y="1456"/>
                    <a:pt x="480" y="1640"/>
                    <a:pt x="576" y="1640"/>
                  </a:cubicBezTo>
                  <a:cubicBezTo>
                    <a:pt x="672" y="1640"/>
                    <a:pt x="824" y="1456"/>
                    <a:pt x="912" y="1448"/>
                  </a:cubicBezTo>
                  <a:cubicBezTo>
                    <a:pt x="1000" y="1440"/>
                    <a:pt x="1048" y="1584"/>
                    <a:pt x="1104" y="1592"/>
                  </a:cubicBezTo>
                  <a:cubicBezTo>
                    <a:pt x="1160" y="1600"/>
                    <a:pt x="1176" y="1496"/>
                    <a:pt x="1248" y="1496"/>
                  </a:cubicBezTo>
                  <a:cubicBezTo>
                    <a:pt x="1320" y="1496"/>
                    <a:pt x="1448" y="1608"/>
                    <a:pt x="1536" y="1592"/>
                  </a:cubicBezTo>
                  <a:cubicBezTo>
                    <a:pt x="1624" y="1576"/>
                    <a:pt x="1696" y="1408"/>
                    <a:pt x="1776" y="1400"/>
                  </a:cubicBezTo>
                  <a:cubicBezTo>
                    <a:pt x="1856" y="1392"/>
                    <a:pt x="1920" y="1776"/>
                    <a:pt x="2016" y="1544"/>
                  </a:cubicBezTo>
                  <a:cubicBezTo>
                    <a:pt x="2112" y="1312"/>
                    <a:pt x="2224" y="0"/>
                    <a:pt x="2352" y="8"/>
                  </a:cubicBezTo>
                  <a:cubicBezTo>
                    <a:pt x="2480" y="16"/>
                    <a:pt x="2672" y="1352"/>
                    <a:pt x="2784" y="1592"/>
                  </a:cubicBezTo>
                  <a:cubicBezTo>
                    <a:pt x="2896" y="1832"/>
                    <a:pt x="2952" y="1448"/>
                    <a:pt x="3024" y="1448"/>
                  </a:cubicBezTo>
                  <a:cubicBezTo>
                    <a:pt x="3096" y="1448"/>
                    <a:pt x="3184" y="1568"/>
                    <a:pt x="3216" y="1592"/>
                  </a:cubicBezTo>
                </a:path>
              </a:pathLst>
            </a:custGeom>
            <a:noFill/>
            <a:ln w="50800">
              <a:solidFill>
                <a:srgbClr val="00973B"/>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914400">
                <a:defRPr/>
              </a:pPr>
              <a:endParaRPr lang="es-ES" kern="0" dirty="0">
                <a:solidFill>
                  <a:sysClr val="windowText" lastClr="000000"/>
                </a:solidFill>
              </a:endParaRPr>
            </a:p>
          </p:txBody>
        </p:sp>
        <p:sp>
          <p:nvSpPr>
            <p:cNvPr id="21" name="Text Box 6"/>
            <p:cNvSpPr txBox="1">
              <a:spLocks noChangeArrowheads="1"/>
            </p:cNvSpPr>
            <p:nvPr/>
          </p:nvSpPr>
          <p:spPr bwMode="auto">
            <a:xfrm>
              <a:off x="3429000" y="4688795"/>
              <a:ext cx="300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C00000"/>
                </a:buClr>
                <a:buFont typeface="Wingdings" pitchFamily="2" charset="2"/>
                <a:buChar char="§"/>
                <a:defRPr sz="2800">
                  <a:solidFill>
                    <a:schemeClr val="tx1"/>
                  </a:solidFill>
                  <a:latin typeface="Arial" charset="0"/>
                </a:defRPr>
              </a:lvl1pPr>
              <a:lvl2pPr marL="742950" indent="-285750" eaLnBrk="0" hangingPunct="0">
                <a:spcBef>
                  <a:spcPct val="20000"/>
                </a:spcBef>
                <a:buClr>
                  <a:srgbClr val="C00000"/>
                </a:buClr>
                <a:buFont typeface="Arial" charset="0"/>
                <a:buChar char="–"/>
                <a:defRPr sz="2800">
                  <a:solidFill>
                    <a:schemeClr val="tx1"/>
                  </a:solidFill>
                  <a:latin typeface="Arial" charset="0"/>
                </a:defRPr>
              </a:lvl2pPr>
              <a:lvl3pPr marL="1143000" indent="-228600" eaLnBrk="0" hangingPunct="0">
                <a:spcBef>
                  <a:spcPct val="20000"/>
                </a:spcBef>
                <a:buClr>
                  <a:srgbClr val="C00000"/>
                </a:buClr>
                <a:buChar char="•"/>
                <a:defRPr sz="2400">
                  <a:solidFill>
                    <a:schemeClr val="tx1"/>
                  </a:solidFill>
                  <a:latin typeface="Arial" charset="0"/>
                </a:defRPr>
              </a:lvl3pPr>
              <a:lvl4pPr marL="1600200" indent="-228600" eaLnBrk="0" hangingPunct="0">
                <a:spcBef>
                  <a:spcPct val="20000"/>
                </a:spcBef>
                <a:buClr>
                  <a:schemeClr val="accent2"/>
                </a:buClr>
                <a:buFont typeface="Arial" charset="0"/>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defTabSz="914400">
                <a:spcBef>
                  <a:spcPct val="50000"/>
                </a:spcBef>
                <a:buClrTx/>
                <a:buNone/>
                <a:defRPr/>
              </a:pPr>
              <a:r>
                <a:rPr lang="es-ES" altLang="en-US" sz="1800" b="1" kern="0" dirty="0">
                  <a:solidFill>
                    <a:sysClr val="windowText" lastClr="000000"/>
                  </a:solidFill>
                </a:rPr>
                <a:t>Habitual, esperado</a:t>
              </a:r>
            </a:p>
          </p:txBody>
        </p:sp>
        <p:sp>
          <p:nvSpPr>
            <p:cNvPr id="22" name="Text Box 8"/>
            <p:cNvSpPr txBox="1">
              <a:spLocks noChangeArrowheads="1"/>
            </p:cNvSpPr>
            <p:nvPr/>
          </p:nvSpPr>
          <p:spPr bwMode="auto">
            <a:xfrm rot="16200000">
              <a:off x="1638185" y="4179077"/>
              <a:ext cx="28282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C00000"/>
                </a:buClr>
                <a:buFont typeface="Wingdings" pitchFamily="2" charset="2"/>
                <a:buChar char="§"/>
                <a:defRPr sz="2800">
                  <a:solidFill>
                    <a:schemeClr val="tx1"/>
                  </a:solidFill>
                  <a:latin typeface="Arial" charset="0"/>
                </a:defRPr>
              </a:lvl1pPr>
              <a:lvl2pPr marL="742950" indent="-285750" eaLnBrk="0" hangingPunct="0">
                <a:spcBef>
                  <a:spcPct val="20000"/>
                </a:spcBef>
                <a:buClr>
                  <a:srgbClr val="C00000"/>
                </a:buClr>
                <a:buFont typeface="Arial" charset="0"/>
                <a:buChar char="–"/>
                <a:defRPr sz="2800">
                  <a:solidFill>
                    <a:schemeClr val="tx1"/>
                  </a:solidFill>
                  <a:latin typeface="Arial" charset="0"/>
                </a:defRPr>
              </a:lvl2pPr>
              <a:lvl3pPr marL="1143000" indent="-228600" eaLnBrk="0" hangingPunct="0">
                <a:spcBef>
                  <a:spcPct val="20000"/>
                </a:spcBef>
                <a:buClr>
                  <a:srgbClr val="C00000"/>
                </a:buClr>
                <a:buChar char="•"/>
                <a:defRPr sz="2400">
                  <a:solidFill>
                    <a:schemeClr val="tx1"/>
                  </a:solidFill>
                  <a:latin typeface="Arial" charset="0"/>
                </a:defRPr>
              </a:lvl3pPr>
              <a:lvl4pPr marL="1600200" indent="-228600" eaLnBrk="0" hangingPunct="0">
                <a:spcBef>
                  <a:spcPct val="20000"/>
                </a:spcBef>
                <a:buClr>
                  <a:schemeClr val="accent2"/>
                </a:buClr>
                <a:buFont typeface="Arial" charset="0"/>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defTabSz="914400">
                <a:spcBef>
                  <a:spcPct val="50000"/>
                </a:spcBef>
                <a:buClrTx/>
                <a:buNone/>
                <a:defRPr/>
              </a:pPr>
              <a:r>
                <a:rPr lang="es-ES" altLang="en-US" sz="1800" b="1" kern="0" dirty="0">
                  <a:solidFill>
                    <a:sysClr val="windowText" lastClr="000000"/>
                  </a:solidFill>
                </a:rPr>
                <a:t># Casos</a:t>
              </a:r>
            </a:p>
          </p:txBody>
        </p:sp>
        <p:sp>
          <p:nvSpPr>
            <p:cNvPr id="23" name="Text Box 9"/>
            <p:cNvSpPr txBox="1">
              <a:spLocks noChangeArrowheads="1"/>
            </p:cNvSpPr>
            <p:nvPr/>
          </p:nvSpPr>
          <p:spPr bwMode="auto">
            <a:xfrm>
              <a:off x="3429000" y="5990545"/>
              <a:ext cx="1066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C00000"/>
                </a:buClr>
                <a:buFont typeface="Wingdings" pitchFamily="2" charset="2"/>
                <a:buChar char="§"/>
                <a:defRPr sz="2800">
                  <a:solidFill>
                    <a:schemeClr val="tx1"/>
                  </a:solidFill>
                  <a:latin typeface="Arial" charset="0"/>
                </a:defRPr>
              </a:lvl1pPr>
              <a:lvl2pPr marL="742950" indent="-285750" eaLnBrk="0" hangingPunct="0">
                <a:spcBef>
                  <a:spcPct val="20000"/>
                </a:spcBef>
                <a:buClr>
                  <a:srgbClr val="C00000"/>
                </a:buClr>
                <a:buFont typeface="Arial" charset="0"/>
                <a:buChar char="–"/>
                <a:defRPr sz="2800">
                  <a:solidFill>
                    <a:schemeClr val="tx1"/>
                  </a:solidFill>
                  <a:latin typeface="Arial" charset="0"/>
                </a:defRPr>
              </a:lvl2pPr>
              <a:lvl3pPr marL="1143000" indent="-228600" eaLnBrk="0" hangingPunct="0">
                <a:spcBef>
                  <a:spcPct val="20000"/>
                </a:spcBef>
                <a:buClr>
                  <a:srgbClr val="C00000"/>
                </a:buClr>
                <a:buChar char="•"/>
                <a:defRPr sz="2400">
                  <a:solidFill>
                    <a:schemeClr val="tx1"/>
                  </a:solidFill>
                  <a:latin typeface="Arial" charset="0"/>
                </a:defRPr>
              </a:lvl3pPr>
              <a:lvl4pPr marL="1600200" indent="-228600" eaLnBrk="0" hangingPunct="0">
                <a:spcBef>
                  <a:spcPct val="20000"/>
                </a:spcBef>
                <a:buClr>
                  <a:schemeClr val="accent2"/>
                </a:buClr>
                <a:buFont typeface="Arial" charset="0"/>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defTabSz="914400">
                <a:spcBef>
                  <a:spcPct val="50000"/>
                </a:spcBef>
                <a:buClrTx/>
                <a:buNone/>
                <a:defRPr/>
              </a:pPr>
              <a:r>
                <a:rPr lang="es-ES" altLang="en-US" sz="1800" b="1" kern="0" dirty="0">
                  <a:solidFill>
                    <a:sysClr val="windowText" lastClr="000000"/>
                  </a:solidFill>
                </a:rPr>
                <a:t>Tiempo</a:t>
              </a:r>
            </a:p>
          </p:txBody>
        </p:sp>
        <p:sp>
          <p:nvSpPr>
            <p:cNvPr id="24" name="Line 10"/>
            <p:cNvSpPr>
              <a:spLocks noChangeShapeType="1"/>
            </p:cNvSpPr>
            <p:nvPr/>
          </p:nvSpPr>
          <p:spPr bwMode="auto">
            <a:xfrm>
              <a:off x="4343400" y="6215969"/>
              <a:ext cx="3886200" cy="0"/>
            </a:xfrm>
            <a:prstGeom prst="line">
              <a:avLst/>
            </a:prstGeom>
            <a:noFill/>
            <a:ln w="31750">
              <a:solidFill>
                <a:sysClr val="windowText" lastClr="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defTabSz="914400">
                <a:defRPr/>
              </a:pPr>
              <a:endParaRPr lang="es-ES" kern="0" dirty="0">
                <a:solidFill>
                  <a:sysClr val="windowText" lastClr="000000"/>
                </a:solidFill>
              </a:endParaRPr>
            </a:p>
          </p:txBody>
        </p:sp>
        <p:sp>
          <p:nvSpPr>
            <p:cNvPr id="25" name="Left Brace 24"/>
            <p:cNvSpPr/>
            <p:nvPr/>
          </p:nvSpPr>
          <p:spPr>
            <a:xfrm>
              <a:off x="6512450" y="3091770"/>
              <a:ext cx="457207" cy="2204131"/>
            </a:xfrm>
            <a:prstGeom prst="leftBrace">
              <a:avLst/>
            </a:prstGeom>
            <a:noFill/>
            <a:ln w="28575" cap="flat" cmpd="sng" algn="ctr">
              <a:solidFill>
                <a:sysClr val="windowText" lastClr="000000"/>
              </a:solidFill>
              <a:prstDash val="solid"/>
            </a:ln>
            <a:effectLst/>
          </p:spPr>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defTabSz="914400">
                <a:defRPr/>
              </a:pPr>
              <a:endParaRPr lang="es-ES" sz="1000" kern="0" dirty="0">
                <a:solidFill>
                  <a:sysClr val="windowText" lastClr="000000"/>
                </a:solidFill>
                <a:latin typeface="Calibri"/>
              </a:endParaRPr>
            </a:p>
          </p:txBody>
        </p:sp>
        <p:sp>
          <p:nvSpPr>
            <p:cNvPr id="26" name="Text Box 6"/>
            <p:cNvSpPr txBox="1">
              <a:spLocks noChangeArrowheads="1"/>
            </p:cNvSpPr>
            <p:nvPr/>
          </p:nvSpPr>
          <p:spPr bwMode="auto">
            <a:xfrm>
              <a:off x="3848100" y="3469595"/>
              <a:ext cx="30099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C00000"/>
                </a:buClr>
                <a:buFont typeface="Wingdings" pitchFamily="2" charset="2"/>
                <a:buChar char="§"/>
                <a:defRPr sz="2800">
                  <a:solidFill>
                    <a:schemeClr val="tx1"/>
                  </a:solidFill>
                  <a:latin typeface="Arial" charset="0"/>
                </a:defRPr>
              </a:lvl1pPr>
              <a:lvl2pPr marL="742950" indent="-285750" eaLnBrk="0" hangingPunct="0">
                <a:spcBef>
                  <a:spcPct val="20000"/>
                </a:spcBef>
                <a:buClr>
                  <a:srgbClr val="C00000"/>
                </a:buClr>
                <a:buFont typeface="Arial" charset="0"/>
                <a:buChar char="–"/>
                <a:defRPr sz="2800">
                  <a:solidFill>
                    <a:schemeClr val="tx1"/>
                  </a:solidFill>
                  <a:latin typeface="Arial" charset="0"/>
                </a:defRPr>
              </a:lvl2pPr>
              <a:lvl3pPr marL="1143000" indent="-228600" eaLnBrk="0" hangingPunct="0">
                <a:spcBef>
                  <a:spcPct val="20000"/>
                </a:spcBef>
                <a:buClr>
                  <a:srgbClr val="C00000"/>
                </a:buClr>
                <a:buChar char="•"/>
                <a:defRPr sz="2400">
                  <a:solidFill>
                    <a:schemeClr val="tx1"/>
                  </a:solidFill>
                  <a:latin typeface="Arial" charset="0"/>
                </a:defRPr>
              </a:lvl3pPr>
              <a:lvl4pPr marL="1600200" indent="-228600" eaLnBrk="0" hangingPunct="0">
                <a:spcBef>
                  <a:spcPct val="20000"/>
                </a:spcBef>
                <a:buClr>
                  <a:schemeClr val="accent2"/>
                </a:buClr>
                <a:buFont typeface="Arial" charset="0"/>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defTabSz="914400">
                <a:spcBef>
                  <a:spcPts val="0"/>
                </a:spcBef>
                <a:buClrTx/>
                <a:buNone/>
                <a:defRPr/>
              </a:pPr>
              <a:r>
                <a:rPr lang="es-ES" altLang="en-US" sz="1800" b="1" kern="0" dirty="0">
                  <a:solidFill>
                    <a:sysClr val="windowText" lastClr="000000"/>
                  </a:solidFill>
                </a:rPr>
                <a:t>Más de lo esperado</a:t>
              </a:r>
            </a:p>
            <a:p>
              <a:pPr algn="ctr" defTabSz="914400">
                <a:spcBef>
                  <a:spcPts val="0"/>
                </a:spcBef>
                <a:buClrTx/>
                <a:buNone/>
                <a:defRPr/>
              </a:pPr>
              <a:r>
                <a:rPr lang="es-ES" altLang="en-US" sz="1800" b="1" kern="0" dirty="0">
                  <a:solidFill>
                    <a:sysClr val="windowText" lastClr="000000"/>
                  </a:solidFill>
                </a:rPr>
                <a:t>= Brote</a:t>
              </a:r>
            </a:p>
          </p:txBody>
        </p:sp>
      </p:grpSp>
    </p:spTree>
    <p:extLst>
      <p:ext uri="{BB962C8B-B14F-4D97-AF65-F5344CB8AC3E}">
        <p14:creationId xmlns:p14="http://schemas.microsoft.com/office/powerpoint/2010/main" val="350193720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sz="half" idx="2"/>
          </p:nvPr>
        </p:nvSpPr>
        <p:spPr/>
        <p:txBody>
          <a:bodyPr/>
          <a:lstStyle/>
          <a:p>
            <a:pPr marL="0" indent="0">
              <a:spcBef>
                <a:spcPts val="600"/>
              </a:spcBef>
              <a:spcAft>
                <a:spcPts val="600"/>
              </a:spcAft>
              <a:buSzPct val="100000"/>
              <a:buNone/>
            </a:pPr>
            <a:r>
              <a:rPr lang="es-ES" altLang="en-US" dirty="0">
                <a:ea typeface="ＭＳ Ｐゴシック" charset="-128"/>
              </a:rPr>
              <a:t>Paso 1: Prepararse para el trabajo de campo</a:t>
            </a:r>
          </a:p>
          <a:p>
            <a:pPr marL="0" indent="0">
              <a:spcBef>
                <a:spcPts val="600"/>
              </a:spcBef>
              <a:spcAft>
                <a:spcPts val="600"/>
              </a:spcAft>
              <a:buSzPct val="100000"/>
              <a:buNone/>
            </a:pPr>
            <a:r>
              <a:rPr lang="es-ES" altLang="en-US" dirty="0">
                <a:ea typeface="ＭＳ Ｐゴシック" charset="-128"/>
              </a:rPr>
              <a:t>Paso 2: Confirmar la existencia de un brote</a:t>
            </a:r>
          </a:p>
          <a:p>
            <a:pPr marL="0" indent="0">
              <a:spcBef>
                <a:spcPts val="600"/>
              </a:spcBef>
              <a:spcAft>
                <a:spcPts val="600"/>
              </a:spcAft>
              <a:buSzPct val="100000"/>
              <a:buNone/>
            </a:pPr>
            <a:r>
              <a:rPr lang="es-ES" altLang="en-US" dirty="0">
                <a:ea typeface="ＭＳ Ｐゴシック" charset="-128"/>
              </a:rPr>
              <a:t>Paso 3: Verificar el diagnóstico</a:t>
            </a:r>
          </a:p>
          <a:p>
            <a:pPr marL="0" indent="0">
              <a:spcBef>
                <a:spcPts val="600"/>
              </a:spcBef>
              <a:spcAft>
                <a:spcPts val="600"/>
              </a:spcAft>
              <a:buSzPct val="100000"/>
              <a:buNone/>
            </a:pPr>
            <a:r>
              <a:rPr lang="es-ES" altLang="en-US" dirty="0">
                <a:ea typeface="ＭＳ Ｐゴシック" charset="-128"/>
              </a:rPr>
              <a:t>Paso 4: Construir una definición del caso</a:t>
            </a:r>
          </a:p>
          <a:p>
            <a:pPr marL="0" indent="0">
              <a:spcBef>
                <a:spcPts val="600"/>
              </a:spcBef>
              <a:spcAft>
                <a:spcPts val="600"/>
              </a:spcAft>
              <a:buSzPct val="100000"/>
              <a:buNone/>
            </a:pPr>
            <a:r>
              <a:rPr lang="es-ES" altLang="en-US" dirty="0">
                <a:ea typeface="ＭＳ Ｐゴシック" charset="-128"/>
              </a:rPr>
              <a:t>Paso 5: Buscar casos sistemáticamente y registrar la información</a:t>
            </a:r>
          </a:p>
          <a:p>
            <a:pPr marL="0" indent="0">
              <a:spcBef>
                <a:spcPts val="600"/>
              </a:spcBef>
              <a:spcAft>
                <a:spcPts val="600"/>
              </a:spcAft>
              <a:buSzPct val="100000"/>
              <a:buNone/>
            </a:pPr>
            <a:r>
              <a:rPr lang="es-ES" altLang="en-US" dirty="0">
                <a:ea typeface="ＭＳ Ｐゴシック" charset="-128"/>
              </a:rPr>
              <a:t>Paso 6: Realizar epidemiología descriptiva</a:t>
            </a:r>
          </a:p>
        </p:txBody>
      </p:sp>
      <p:grpSp>
        <p:nvGrpSpPr>
          <p:cNvPr id="5" name="Group 4">
            <a:extLst>
              <a:ext uri="{FF2B5EF4-FFF2-40B4-BE49-F238E27FC236}">
                <a16:creationId xmlns:a16="http://schemas.microsoft.com/office/drawing/2014/main" id="{C42A433F-72A5-3D85-13E5-8AC618700D60}"/>
              </a:ext>
            </a:extLst>
          </p:cNvPr>
          <p:cNvGrpSpPr/>
          <p:nvPr/>
        </p:nvGrpSpPr>
        <p:grpSpPr>
          <a:xfrm>
            <a:off x="1969411" y="5140567"/>
            <a:ext cx="8104111" cy="1201504"/>
            <a:chOff x="1969411" y="5140567"/>
            <a:chExt cx="8104111" cy="1201504"/>
          </a:xfrm>
        </p:grpSpPr>
        <p:sp>
          <p:nvSpPr>
            <p:cNvPr id="6" name="Rounded Rectangle 13">
              <a:extLst>
                <a:ext uri="{FF2B5EF4-FFF2-40B4-BE49-F238E27FC236}">
                  <a16:creationId xmlns:a16="http://schemas.microsoft.com/office/drawing/2014/main" id="{E8A2C98A-8A7E-3C22-793E-B4E9744A987B}"/>
                </a:ext>
              </a:extLst>
            </p:cNvPr>
            <p:cNvSpPr/>
            <p:nvPr/>
          </p:nvSpPr>
          <p:spPr>
            <a:xfrm>
              <a:off x="1969411" y="5140567"/>
              <a:ext cx="2071577" cy="1199156"/>
            </a:xfrm>
            <a:prstGeom prst="roundRect">
              <a:avLst/>
            </a:prstGeom>
            <a:solidFill>
              <a:srgbClr val="00953A"/>
            </a:solidFill>
            <a:ln w="25400" cap="flat" cmpd="sng" algn="ctr">
              <a:noFill/>
              <a:prstDash val="solid"/>
            </a:ln>
            <a:effectLst/>
          </p:spPr>
          <p:txBody>
            <a:bodyPr rtlCol="0" anchor="ctr"/>
            <a:lstStyle/>
            <a:p>
              <a:pPr algn="ctr" defTabSz="914400">
                <a:defRPr/>
              </a:pPr>
              <a:r>
                <a:rPr lang="es-ES" altLang="en-US" sz="2400" b="1" kern="0" dirty="0">
                  <a:latin typeface="Arial" panose="020B0604020202020204" pitchFamily="34" charset="0"/>
                  <a:ea typeface="ＭＳ Ｐゴシック" pitchFamily="34" charset="-128"/>
                  <a:cs typeface="Arial" panose="020B0604020202020204" pitchFamily="34" charset="0"/>
                </a:rPr>
                <a:t>Descriptiva</a:t>
              </a:r>
            </a:p>
            <a:p>
              <a:pPr algn="ctr" defTabSz="914400">
                <a:defRPr/>
              </a:pPr>
              <a:r>
                <a:rPr lang="es-ES" sz="2400" kern="0" dirty="0">
                  <a:latin typeface="Arial" panose="020B0604020202020204" pitchFamily="34" charset="0"/>
                  <a:ea typeface="ＭＳ Ｐゴシック" pitchFamily="34" charset="-128"/>
                  <a:cs typeface="Arial" panose="020B0604020202020204" pitchFamily="34" charset="0"/>
                </a:rPr>
                <a:t>Pasos 1-6</a:t>
              </a:r>
              <a:endParaRPr lang="es-ES" sz="2400" kern="0" dirty="0">
                <a:latin typeface="Arial" panose="020B0604020202020204" pitchFamily="34" charset="0"/>
                <a:cs typeface="Arial" panose="020B0604020202020204" pitchFamily="34" charset="0"/>
              </a:endParaRPr>
            </a:p>
          </p:txBody>
        </p:sp>
        <p:sp>
          <p:nvSpPr>
            <p:cNvPr id="7" name="Rounded Rectangle 14">
              <a:extLst>
                <a:ext uri="{FF2B5EF4-FFF2-40B4-BE49-F238E27FC236}">
                  <a16:creationId xmlns:a16="http://schemas.microsoft.com/office/drawing/2014/main" id="{C1FF2FCA-8B82-6E28-E98A-C89A0AA0F40C}"/>
                </a:ext>
              </a:extLst>
            </p:cNvPr>
            <p:cNvSpPr/>
            <p:nvPr/>
          </p:nvSpPr>
          <p:spPr>
            <a:xfrm>
              <a:off x="4985678" y="5140567"/>
              <a:ext cx="2071577" cy="1201504"/>
            </a:xfrm>
            <a:prstGeom prst="roundRect">
              <a:avLst/>
            </a:prstGeom>
            <a:solidFill>
              <a:schemeClr val="bg2"/>
            </a:solidFill>
            <a:ln w="25400" cap="flat" cmpd="sng" algn="ctr">
              <a:noFill/>
              <a:prstDash val="solid"/>
            </a:ln>
            <a:effectLst/>
          </p:spPr>
          <p:txBody>
            <a:bodyPr rtlCol="0" anchor="ctr"/>
            <a:lstStyle/>
            <a:p>
              <a:pPr algn="ctr" defTabSz="914400"/>
              <a:r>
                <a:rPr lang="es-ES" altLang="en-US" sz="2400" b="1" kern="0" dirty="0">
                  <a:latin typeface="Arial" panose="020B0604020202020204" pitchFamily="34" charset="0"/>
                  <a:ea typeface="ＭＳ Ｐゴシック" pitchFamily="34" charset="-128"/>
                  <a:cs typeface="Arial" panose="020B0604020202020204" pitchFamily="34" charset="0"/>
                </a:rPr>
                <a:t>Analítica</a:t>
              </a:r>
            </a:p>
            <a:p>
              <a:pPr algn="ctr" defTabSz="914400"/>
              <a:r>
                <a:rPr lang="es-ES" sz="2400" kern="0" dirty="0">
                  <a:latin typeface="Arial" panose="020B0604020202020204" pitchFamily="34" charset="0"/>
                  <a:ea typeface="ＭＳ Ｐゴシック" pitchFamily="34" charset="-128"/>
                  <a:cs typeface="Arial" panose="020B0604020202020204" pitchFamily="34" charset="0"/>
                </a:rPr>
                <a:t>Pasos 7-10</a:t>
              </a:r>
            </a:p>
          </p:txBody>
        </p:sp>
        <p:sp>
          <p:nvSpPr>
            <p:cNvPr id="8" name="Rounded Rectangle 18">
              <a:extLst>
                <a:ext uri="{FF2B5EF4-FFF2-40B4-BE49-F238E27FC236}">
                  <a16:creationId xmlns:a16="http://schemas.microsoft.com/office/drawing/2014/main" id="{3CF22422-F25E-6742-C2AD-84EE5A45B0EB}"/>
                </a:ext>
              </a:extLst>
            </p:cNvPr>
            <p:cNvSpPr/>
            <p:nvPr/>
          </p:nvSpPr>
          <p:spPr>
            <a:xfrm>
              <a:off x="8001945" y="5140567"/>
              <a:ext cx="2071577" cy="120033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s-ES" altLang="en-US" sz="2400" b="1" dirty="0">
                  <a:solidFill>
                    <a:schemeClr val="tx1"/>
                  </a:solidFill>
                  <a:latin typeface="Arial" panose="020B0604020202020204" pitchFamily="34" charset="0"/>
                  <a:ea typeface="ＭＳ Ｐゴシック" pitchFamily="34" charset="-128"/>
                  <a:cs typeface="Arial" panose="020B0604020202020204" pitchFamily="34" charset="0"/>
                </a:rPr>
                <a:t>Respuesta</a:t>
              </a:r>
            </a:p>
            <a:p>
              <a:pPr marL="0" lvl="1" algn="ctr"/>
              <a:r>
                <a:rPr lang="es-ES" altLang="en-US" sz="2400" dirty="0">
                  <a:solidFill>
                    <a:schemeClr val="tx1"/>
                  </a:solidFill>
                  <a:latin typeface="Arial" panose="020B0604020202020204" pitchFamily="34" charset="0"/>
                  <a:ea typeface="ＭＳ Ｐゴシック" pitchFamily="34" charset="-128"/>
                  <a:cs typeface="Arial" panose="020B0604020202020204" pitchFamily="34" charset="0"/>
                </a:rPr>
                <a:t>Pasos 11-13</a:t>
              </a:r>
            </a:p>
          </p:txBody>
        </p:sp>
        <p:sp>
          <p:nvSpPr>
            <p:cNvPr id="17" name="Right Arrow 26">
              <a:extLst>
                <a:ext uri="{FF2B5EF4-FFF2-40B4-BE49-F238E27FC236}">
                  <a16:creationId xmlns:a16="http://schemas.microsoft.com/office/drawing/2014/main" id="{49D89988-88B8-99A3-19F7-AE8FF9D45682}"/>
                </a:ext>
              </a:extLst>
            </p:cNvPr>
            <p:cNvSpPr/>
            <p:nvPr/>
          </p:nvSpPr>
          <p:spPr>
            <a:xfrm>
              <a:off x="4192418" y="5499855"/>
              <a:ext cx="573485" cy="442604"/>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sp>
          <p:nvSpPr>
            <p:cNvPr id="18" name="Right Arrow 27">
              <a:extLst>
                <a:ext uri="{FF2B5EF4-FFF2-40B4-BE49-F238E27FC236}">
                  <a16:creationId xmlns:a16="http://schemas.microsoft.com/office/drawing/2014/main" id="{FDF39D66-6969-4C32-3CFC-E59251206A79}"/>
                </a:ext>
              </a:extLst>
            </p:cNvPr>
            <p:cNvSpPr/>
            <p:nvPr/>
          </p:nvSpPr>
          <p:spPr>
            <a:xfrm>
              <a:off x="7242857" y="5437143"/>
              <a:ext cx="573485" cy="465608"/>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grpSp>
      <p:sp>
        <p:nvSpPr>
          <p:cNvPr id="3" name="Title 6">
            <a:extLst>
              <a:ext uri="{FF2B5EF4-FFF2-40B4-BE49-F238E27FC236}">
                <a16:creationId xmlns:a16="http://schemas.microsoft.com/office/drawing/2014/main" id="{DC641679-1486-D4AB-40F7-2D297E75380B}"/>
              </a:ext>
            </a:extLst>
          </p:cNvPr>
          <p:cNvSpPr txBox="1">
            <a:spLocks/>
          </p:cNvSpPr>
          <p:nvPr/>
        </p:nvSpPr>
        <p:spPr>
          <a:xfrm>
            <a:off x="838200" y="0"/>
            <a:ext cx="10835936" cy="1247775"/>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altLang="en-US" dirty="0"/>
              <a:t>Revisión de los pasos 1-6 de la investigación del brote</a:t>
            </a:r>
            <a:endParaRPr lang="es-ES" dirty="0"/>
          </a:p>
        </p:txBody>
      </p:sp>
    </p:spTree>
    <p:extLst>
      <p:ext uri="{BB962C8B-B14F-4D97-AF65-F5344CB8AC3E}">
        <p14:creationId xmlns:p14="http://schemas.microsoft.com/office/powerpoint/2010/main" val="375070884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sz="half" idx="2"/>
          </p:nvPr>
        </p:nvSpPr>
        <p:spPr>
          <a:xfrm>
            <a:off x="642124" y="1340747"/>
            <a:ext cx="10907751" cy="4639309"/>
          </a:xfrm>
        </p:spPr>
        <p:txBody>
          <a:bodyPr/>
          <a:lstStyle/>
          <a:p>
            <a:pPr marL="0" indent="0">
              <a:spcBef>
                <a:spcPts val="600"/>
              </a:spcBef>
              <a:spcAft>
                <a:spcPts val="600"/>
              </a:spcAft>
              <a:buSzPct val="100000"/>
              <a:buNone/>
            </a:pPr>
            <a:r>
              <a:rPr lang="es-ES" altLang="ja-JP" sz="2400" dirty="0">
                <a:ea typeface="ＭＳ Ｐゴシック" charset="-128"/>
              </a:rPr>
              <a:t>Paso 7: Desarrollar hipótesis</a:t>
            </a:r>
          </a:p>
          <a:p>
            <a:pPr marL="0" indent="0">
              <a:spcBef>
                <a:spcPts val="600"/>
              </a:spcBef>
              <a:spcAft>
                <a:spcPts val="600"/>
              </a:spcAft>
              <a:buSzPct val="100000"/>
              <a:buNone/>
            </a:pPr>
            <a:r>
              <a:rPr lang="es-ES" altLang="ja-JP" sz="2400" dirty="0">
                <a:ea typeface="ＭＳ Ｐゴシック" charset="-128"/>
              </a:rPr>
              <a:t>Paso 8: Evaluación epidemiológica de las hipótesis</a:t>
            </a:r>
          </a:p>
          <a:p>
            <a:pPr marL="0" indent="0">
              <a:spcBef>
                <a:spcPts val="600"/>
              </a:spcBef>
              <a:spcAft>
                <a:spcPts val="600"/>
              </a:spcAft>
              <a:buSzPct val="100000"/>
              <a:buNone/>
            </a:pPr>
            <a:r>
              <a:rPr lang="es-ES" altLang="ja-JP" sz="2400" dirty="0">
                <a:ea typeface="ＭＳ Ｐゴシック" charset="-128"/>
              </a:rPr>
              <a:t>Paso 9: Conciliar la epidemiología con los resultados de laboratorio </a:t>
            </a:r>
            <a:br>
              <a:rPr lang="es-ES" altLang="ja-JP" sz="2400" dirty="0">
                <a:ea typeface="ＭＳ Ｐゴシック" charset="-128"/>
              </a:rPr>
            </a:br>
            <a:r>
              <a:rPr lang="es-ES" altLang="ja-JP" sz="2400" dirty="0">
                <a:ea typeface="ＭＳ Ｐゴシック" charset="-128"/>
              </a:rPr>
              <a:t>y medioambientales</a:t>
            </a:r>
          </a:p>
          <a:p>
            <a:pPr marL="0" indent="0">
              <a:spcBef>
                <a:spcPts val="600"/>
              </a:spcBef>
              <a:spcAft>
                <a:spcPts val="600"/>
              </a:spcAft>
              <a:buSzPct val="100000"/>
              <a:buNone/>
            </a:pPr>
            <a:r>
              <a:rPr lang="es-ES" altLang="ja-JP" sz="2400" dirty="0">
                <a:ea typeface="ＭＳ Ｐゴシック" charset="-128"/>
              </a:rPr>
              <a:t>Paso 10: Realizar </a:t>
            </a:r>
            <a:r>
              <a:rPr lang="es-ES" altLang="en-US" sz="2400" dirty="0"/>
              <a:t>los estudios adicionales necesarios</a:t>
            </a:r>
          </a:p>
          <a:p>
            <a:pPr marL="0" indent="0">
              <a:spcBef>
                <a:spcPts val="600"/>
              </a:spcBef>
              <a:spcAft>
                <a:spcPts val="600"/>
              </a:spcAft>
              <a:buSzPct val="100000"/>
              <a:buNone/>
            </a:pPr>
            <a:r>
              <a:rPr lang="es-ES" altLang="en-US" sz="2400" dirty="0"/>
              <a:t>Etapa 11: Implementación y evaluación de las medidas de prevención y control</a:t>
            </a:r>
          </a:p>
          <a:p>
            <a:pPr marL="0" indent="0">
              <a:spcBef>
                <a:spcPts val="600"/>
              </a:spcBef>
              <a:spcAft>
                <a:spcPts val="600"/>
              </a:spcAft>
              <a:buSzPct val="100000"/>
              <a:buNone/>
            </a:pPr>
            <a:r>
              <a:rPr lang="es-ES" altLang="en-US" sz="2400" dirty="0"/>
              <a:t>Paso 12: Iniciar o mantener la vigilancia</a:t>
            </a:r>
          </a:p>
          <a:p>
            <a:pPr marL="0" indent="0">
              <a:spcBef>
                <a:spcPts val="600"/>
              </a:spcBef>
              <a:spcAft>
                <a:spcPts val="600"/>
              </a:spcAft>
              <a:buSzPct val="100000"/>
              <a:buNone/>
            </a:pPr>
            <a:r>
              <a:rPr lang="es-ES" altLang="en-US" sz="2400" dirty="0"/>
              <a:t>Paso 13: Comunicar los resultados</a:t>
            </a:r>
          </a:p>
        </p:txBody>
      </p:sp>
      <p:sp>
        <p:nvSpPr>
          <p:cNvPr id="6" name="Title 5">
            <a:extLst>
              <a:ext uri="{FF2B5EF4-FFF2-40B4-BE49-F238E27FC236}">
                <a16:creationId xmlns:a16="http://schemas.microsoft.com/office/drawing/2014/main" id="{DFFB7815-B2E7-42FF-99AB-400111781FD5}"/>
              </a:ext>
            </a:extLst>
          </p:cNvPr>
          <p:cNvSpPr>
            <a:spLocks noGrp="1"/>
          </p:cNvSpPr>
          <p:nvPr>
            <p:ph type="title"/>
          </p:nvPr>
        </p:nvSpPr>
        <p:spPr>
          <a:xfrm>
            <a:off x="838200" y="192159"/>
            <a:ext cx="10515600" cy="800100"/>
          </a:xfrm>
        </p:spPr>
        <p:txBody>
          <a:bodyPr/>
          <a:lstStyle/>
          <a:p>
            <a:r>
              <a:rPr lang="es-ES" altLang="en-US" dirty="0"/>
              <a:t>Investigación del brote Pasos 7-13</a:t>
            </a:r>
            <a:endParaRPr lang="es-ES" dirty="0"/>
          </a:p>
        </p:txBody>
      </p:sp>
      <p:grpSp>
        <p:nvGrpSpPr>
          <p:cNvPr id="7" name="Group 6">
            <a:extLst>
              <a:ext uri="{FF2B5EF4-FFF2-40B4-BE49-F238E27FC236}">
                <a16:creationId xmlns:a16="http://schemas.microsoft.com/office/drawing/2014/main" id="{9CF95270-76C6-14F4-5B9F-465FF329386A}"/>
              </a:ext>
            </a:extLst>
          </p:cNvPr>
          <p:cNvGrpSpPr/>
          <p:nvPr/>
        </p:nvGrpSpPr>
        <p:grpSpPr>
          <a:xfrm>
            <a:off x="1712625" y="5399466"/>
            <a:ext cx="8104111" cy="1201504"/>
            <a:chOff x="1969411" y="5140567"/>
            <a:chExt cx="8104111" cy="1201504"/>
          </a:xfrm>
        </p:grpSpPr>
        <p:sp>
          <p:nvSpPr>
            <p:cNvPr id="8" name="Rounded Rectangle 13">
              <a:extLst>
                <a:ext uri="{FF2B5EF4-FFF2-40B4-BE49-F238E27FC236}">
                  <a16:creationId xmlns:a16="http://schemas.microsoft.com/office/drawing/2014/main" id="{50D37FB3-E4F6-9E06-0D49-939EB893F326}"/>
                </a:ext>
              </a:extLst>
            </p:cNvPr>
            <p:cNvSpPr/>
            <p:nvPr/>
          </p:nvSpPr>
          <p:spPr>
            <a:xfrm>
              <a:off x="1969411" y="5140567"/>
              <a:ext cx="2071577" cy="1199156"/>
            </a:xfrm>
            <a:prstGeom prst="roundRect">
              <a:avLst/>
            </a:prstGeom>
            <a:solidFill>
              <a:schemeClr val="bg2"/>
            </a:solidFill>
            <a:ln w="25400" cap="flat" cmpd="sng" algn="ctr">
              <a:noFill/>
              <a:prstDash val="solid"/>
            </a:ln>
            <a:effectLst/>
          </p:spPr>
          <p:txBody>
            <a:bodyPr rtlCol="0" anchor="ctr"/>
            <a:lstStyle/>
            <a:p>
              <a:pPr algn="ctr" defTabSz="914400">
                <a:defRPr/>
              </a:pPr>
              <a:r>
                <a:rPr lang="es-ES" altLang="en-US" sz="2400" b="1" kern="0" dirty="0">
                  <a:latin typeface="Arial" panose="020B0604020202020204" pitchFamily="34" charset="0"/>
                  <a:ea typeface="ＭＳ Ｐゴシック" pitchFamily="34" charset="-128"/>
                  <a:cs typeface="Arial" panose="020B0604020202020204" pitchFamily="34" charset="0"/>
                </a:rPr>
                <a:t>Descriptiva</a:t>
              </a:r>
            </a:p>
            <a:p>
              <a:pPr algn="ctr" defTabSz="914400">
                <a:defRPr/>
              </a:pPr>
              <a:r>
                <a:rPr lang="es-ES" sz="2400" kern="0" dirty="0">
                  <a:latin typeface="Arial" panose="020B0604020202020204" pitchFamily="34" charset="0"/>
                  <a:ea typeface="ＭＳ Ｐゴシック" pitchFamily="34" charset="-128"/>
                  <a:cs typeface="Arial" panose="020B0604020202020204" pitchFamily="34" charset="0"/>
                </a:rPr>
                <a:t>Pasos 1-6</a:t>
              </a:r>
              <a:endParaRPr lang="es-ES" sz="2400" kern="0" dirty="0">
                <a:latin typeface="Arial" panose="020B0604020202020204" pitchFamily="34" charset="0"/>
                <a:cs typeface="Arial" panose="020B0604020202020204" pitchFamily="34" charset="0"/>
              </a:endParaRPr>
            </a:p>
          </p:txBody>
        </p:sp>
        <p:sp>
          <p:nvSpPr>
            <p:cNvPr id="9" name="Rounded Rectangle 14">
              <a:extLst>
                <a:ext uri="{FF2B5EF4-FFF2-40B4-BE49-F238E27FC236}">
                  <a16:creationId xmlns:a16="http://schemas.microsoft.com/office/drawing/2014/main" id="{5E877063-7919-B8D0-3CB3-CC577369C35C}"/>
                </a:ext>
              </a:extLst>
            </p:cNvPr>
            <p:cNvSpPr/>
            <p:nvPr/>
          </p:nvSpPr>
          <p:spPr>
            <a:xfrm>
              <a:off x="4985678" y="5140567"/>
              <a:ext cx="2071577" cy="1201504"/>
            </a:xfrm>
            <a:prstGeom prst="roundRect">
              <a:avLst/>
            </a:prstGeom>
            <a:solidFill>
              <a:srgbClr val="00953A"/>
            </a:solidFill>
            <a:ln w="25400" cap="flat" cmpd="sng" algn="ctr">
              <a:noFill/>
              <a:prstDash val="solid"/>
            </a:ln>
            <a:effectLst/>
          </p:spPr>
          <p:txBody>
            <a:bodyPr rtlCol="0" anchor="ctr"/>
            <a:lstStyle/>
            <a:p>
              <a:pPr algn="ctr" defTabSz="914400"/>
              <a:r>
                <a:rPr lang="es-ES" altLang="en-US" sz="2400" b="1" kern="0" dirty="0">
                  <a:latin typeface="Arial" panose="020B0604020202020204" pitchFamily="34" charset="0"/>
                  <a:ea typeface="ＭＳ Ｐゴシック" pitchFamily="34" charset="-128"/>
                  <a:cs typeface="Arial" panose="020B0604020202020204" pitchFamily="34" charset="0"/>
                </a:rPr>
                <a:t>Analítica</a:t>
              </a:r>
            </a:p>
            <a:p>
              <a:pPr algn="ctr" defTabSz="914400"/>
              <a:r>
                <a:rPr lang="es-ES" sz="2400" kern="0" dirty="0">
                  <a:latin typeface="Arial" panose="020B0604020202020204" pitchFamily="34" charset="0"/>
                  <a:ea typeface="ＭＳ Ｐゴシック" pitchFamily="34" charset="-128"/>
                  <a:cs typeface="Arial" panose="020B0604020202020204" pitchFamily="34" charset="0"/>
                </a:rPr>
                <a:t>Pasos 7-10</a:t>
              </a:r>
            </a:p>
          </p:txBody>
        </p:sp>
        <p:sp>
          <p:nvSpPr>
            <p:cNvPr id="10" name="Rounded Rectangle 18">
              <a:extLst>
                <a:ext uri="{FF2B5EF4-FFF2-40B4-BE49-F238E27FC236}">
                  <a16:creationId xmlns:a16="http://schemas.microsoft.com/office/drawing/2014/main" id="{73C73177-1F4B-FCC8-E34B-7E725DFA0E0B}"/>
                </a:ext>
              </a:extLst>
            </p:cNvPr>
            <p:cNvSpPr/>
            <p:nvPr/>
          </p:nvSpPr>
          <p:spPr>
            <a:xfrm>
              <a:off x="8001945" y="5140567"/>
              <a:ext cx="2071577" cy="1200330"/>
            </a:xfrm>
            <a:prstGeom prst="roundRect">
              <a:avLst/>
            </a:prstGeom>
            <a:solidFill>
              <a:srgbClr val="009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s-ES" altLang="en-US" sz="2400" b="1" dirty="0">
                  <a:solidFill>
                    <a:schemeClr val="tx1"/>
                  </a:solidFill>
                  <a:latin typeface="Arial" panose="020B0604020202020204" pitchFamily="34" charset="0"/>
                  <a:ea typeface="ＭＳ Ｐゴシック" pitchFamily="34" charset="-128"/>
                  <a:cs typeface="Arial" panose="020B0604020202020204" pitchFamily="34" charset="0"/>
                </a:rPr>
                <a:t>Respuesta</a:t>
              </a:r>
            </a:p>
            <a:p>
              <a:pPr marL="0" lvl="1" algn="ctr"/>
              <a:r>
                <a:rPr lang="es-ES" altLang="en-US" sz="2400" dirty="0">
                  <a:solidFill>
                    <a:schemeClr val="tx1"/>
                  </a:solidFill>
                  <a:latin typeface="Arial" panose="020B0604020202020204" pitchFamily="34" charset="0"/>
                  <a:ea typeface="ＭＳ Ｐゴシック" pitchFamily="34" charset="-128"/>
                  <a:cs typeface="Arial" panose="020B0604020202020204" pitchFamily="34" charset="0"/>
                </a:rPr>
                <a:t>Pasos 11-13</a:t>
              </a:r>
            </a:p>
          </p:txBody>
        </p:sp>
        <p:sp>
          <p:nvSpPr>
            <p:cNvPr id="11" name="Right Arrow 26">
              <a:extLst>
                <a:ext uri="{FF2B5EF4-FFF2-40B4-BE49-F238E27FC236}">
                  <a16:creationId xmlns:a16="http://schemas.microsoft.com/office/drawing/2014/main" id="{24D84D11-533E-E58B-0347-9DAFDD40B95C}"/>
                </a:ext>
              </a:extLst>
            </p:cNvPr>
            <p:cNvSpPr/>
            <p:nvPr/>
          </p:nvSpPr>
          <p:spPr>
            <a:xfrm>
              <a:off x="4192418" y="5499855"/>
              <a:ext cx="573485" cy="442604"/>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sp>
          <p:nvSpPr>
            <p:cNvPr id="15" name="Right Arrow 27">
              <a:extLst>
                <a:ext uri="{FF2B5EF4-FFF2-40B4-BE49-F238E27FC236}">
                  <a16:creationId xmlns:a16="http://schemas.microsoft.com/office/drawing/2014/main" id="{674253C2-11E7-60CC-3AF9-4A9C7D06A11E}"/>
                </a:ext>
              </a:extLst>
            </p:cNvPr>
            <p:cNvSpPr/>
            <p:nvPr/>
          </p:nvSpPr>
          <p:spPr>
            <a:xfrm>
              <a:off x="7242857" y="5437143"/>
              <a:ext cx="573485" cy="465608"/>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grpSp>
    </p:spTree>
    <p:extLst>
      <p:ext uri="{BB962C8B-B14F-4D97-AF65-F5344CB8AC3E}">
        <p14:creationId xmlns:p14="http://schemas.microsoft.com/office/powerpoint/2010/main" val="406633186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8E1B1376-BFC6-1939-A4FE-21B8561D1111}"/>
              </a:ext>
            </a:extLst>
          </p:cNvPr>
          <p:cNvSpPr>
            <a:spLocks noGrp="1"/>
          </p:cNvSpPr>
          <p:nvPr>
            <p:ph sz="half" idx="2"/>
          </p:nvPr>
        </p:nvSpPr>
        <p:spPr/>
        <p:txBody>
          <a:bodyPr/>
          <a:lstStyle/>
          <a:p>
            <a:r>
              <a:rPr lang="es-ES" dirty="0"/>
              <a:t>Identificar a los miembros necesarios para su equipo de investigación</a:t>
            </a:r>
          </a:p>
          <a:p>
            <a:r>
              <a:rPr lang="es-ES" dirty="0"/>
              <a:t>Confirmar la existencia de un brote</a:t>
            </a:r>
          </a:p>
          <a:p>
            <a:r>
              <a:rPr lang="es-ES" dirty="0"/>
              <a:t>Elaborar una definición de caso de brote</a:t>
            </a:r>
          </a:p>
          <a:p>
            <a:r>
              <a:rPr lang="es-ES" dirty="0"/>
              <a:t>Encontrar casos sistemáticamente</a:t>
            </a:r>
          </a:p>
          <a:p>
            <a:r>
              <a:rPr lang="es-ES" dirty="0"/>
              <a:t>Desarrollar un plan de análisis</a:t>
            </a:r>
          </a:p>
          <a:p>
            <a:r>
              <a:rPr lang="es-ES" dirty="0"/>
              <a:t>Resumir los casos por tiempo, lugar y persona</a:t>
            </a:r>
          </a:p>
          <a:p>
            <a:endParaRPr lang="es-ES" sz="2800" dirty="0"/>
          </a:p>
        </p:txBody>
      </p:sp>
      <p:sp>
        <p:nvSpPr>
          <p:cNvPr id="5" name="Title 4">
            <a:extLst>
              <a:ext uri="{FF2B5EF4-FFF2-40B4-BE49-F238E27FC236}">
                <a16:creationId xmlns:a16="http://schemas.microsoft.com/office/drawing/2014/main" id="{27CB4FD4-E508-E540-1378-EE5EA60513F4}"/>
              </a:ext>
            </a:extLst>
          </p:cNvPr>
          <p:cNvSpPr>
            <a:spLocks noGrp="1"/>
          </p:cNvSpPr>
          <p:nvPr>
            <p:ph type="title"/>
          </p:nvPr>
        </p:nvSpPr>
        <p:spPr/>
        <p:txBody>
          <a:bodyPr/>
          <a:lstStyle/>
          <a:p>
            <a:r>
              <a:rPr lang="es-ES" dirty="0"/>
              <a:t>Revisión de los objetivos</a:t>
            </a:r>
          </a:p>
        </p:txBody>
      </p:sp>
      <p:sp>
        <p:nvSpPr>
          <p:cNvPr id="8" name="Google Shape;575;p36">
            <a:extLst>
              <a:ext uri="{FF2B5EF4-FFF2-40B4-BE49-F238E27FC236}">
                <a16:creationId xmlns:a16="http://schemas.microsoft.com/office/drawing/2014/main" id="{9B989116-7BA5-234A-427D-DD9839D77867}"/>
              </a:ext>
            </a:extLst>
          </p:cNvPr>
          <p:cNvSpPr txBox="1"/>
          <p:nvPr/>
        </p:nvSpPr>
        <p:spPr>
          <a:xfrm>
            <a:off x="4221929" y="5553189"/>
            <a:ext cx="3748142"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4800" dirty="0">
                <a:solidFill>
                  <a:srgbClr val="00953A"/>
                </a:solidFill>
                <a:latin typeface="Arial"/>
                <a:ea typeface="Arial"/>
                <a:cs typeface="Arial"/>
                <a:sym typeface="Arial"/>
              </a:rPr>
              <a:t>¿Preguntas? </a:t>
            </a:r>
          </a:p>
        </p:txBody>
      </p:sp>
    </p:spTree>
    <p:extLst>
      <p:ext uri="{BB962C8B-B14F-4D97-AF65-F5344CB8AC3E}">
        <p14:creationId xmlns:p14="http://schemas.microsoft.com/office/powerpoint/2010/main" val="11828491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p:txBody>
          <a:bodyPr/>
          <a:lstStyle/>
          <a:p>
            <a:pPr>
              <a:spcBef>
                <a:spcPts val="672"/>
              </a:spcBef>
            </a:pPr>
            <a:r>
              <a:rPr lang="es-ES" altLang="en-US" dirty="0"/>
              <a:t>Revisar los informes de casos y/o los datos de vigilancia</a:t>
            </a:r>
          </a:p>
          <a:p>
            <a:pPr>
              <a:spcBef>
                <a:spcPts val="672"/>
              </a:spcBef>
            </a:pPr>
            <a:r>
              <a:rPr lang="es-ES" altLang="en-US" dirty="0"/>
              <a:t>Confirmar que los casos son de la misma enfermedad (o tienen una presentación clínica similar)</a:t>
            </a:r>
          </a:p>
          <a:p>
            <a:pPr>
              <a:spcBef>
                <a:spcPts val="672"/>
              </a:spcBef>
            </a:pPr>
            <a:r>
              <a:rPr lang="es-ES" altLang="en-US" dirty="0"/>
              <a:t>Confirmar que el número de casos supera el número habitual </a:t>
            </a:r>
            <a:br>
              <a:rPr lang="es-ES" altLang="en-US" dirty="0"/>
            </a:br>
            <a:r>
              <a:rPr lang="es-ES" altLang="en-US" dirty="0"/>
              <a:t>o previsto</a:t>
            </a:r>
          </a:p>
          <a:p>
            <a:pPr marL="0" indent="0" algn="ctr">
              <a:buNone/>
            </a:pPr>
            <a:endParaRPr lang="es-ES" altLang="en-US" dirty="0">
              <a:sym typeface="Wingdings"/>
            </a:endParaRPr>
          </a:p>
          <a:p>
            <a:pPr marL="0" indent="0" algn="ctr">
              <a:buNone/>
            </a:pPr>
            <a:r>
              <a:rPr lang="es-ES" altLang="en-US" b="1" dirty="0">
                <a:sym typeface="Wingdings"/>
              </a:rPr>
              <a:t>Recuerde: </a:t>
            </a:r>
            <a:r>
              <a:rPr lang="es-ES" altLang="en-US" dirty="0">
                <a:sym typeface="Wingdings"/>
              </a:rPr>
              <a:t>No todos los </a:t>
            </a:r>
            <a:r>
              <a:rPr lang="es-ES" altLang="en-US" dirty="0"/>
              <a:t>aumentos de casos son brotes</a:t>
            </a:r>
            <a:endParaRPr lang="es-ES" dirty="0"/>
          </a:p>
        </p:txBody>
      </p:sp>
      <p:sp>
        <p:nvSpPr>
          <p:cNvPr id="2" name="Title 1">
            <a:extLst>
              <a:ext uri="{FF2B5EF4-FFF2-40B4-BE49-F238E27FC236}">
                <a16:creationId xmlns:a16="http://schemas.microsoft.com/office/drawing/2014/main" id="{93DB7CE7-8336-4731-95EF-8CD0D2B041F0}"/>
              </a:ext>
            </a:extLst>
          </p:cNvPr>
          <p:cNvSpPr>
            <a:spLocks noGrp="1"/>
          </p:cNvSpPr>
          <p:nvPr>
            <p:ph type="title"/>
          </p:nvPr>
        </p:nvSpPr>
        <p:spPr/>
        <p:txBody>
          <a:bodyPr/>
          <a:lstStyle/>
          <a:p>
            <a:r>
              <a:rPr lang="es-ES" altLang="en-US" dirty="0"/>
              <a:t>Confirmar la existencia de un brote</a:t>
            </a:r>
            <a:endParaRPr lang="es-ES" dirty="0"/>
          </a:p>
        </p:txBody>
      </p:sp>
    </p:spTree>
    <p:extLst>
      <p:ext uri="{BB962C8B-B14F-4D97-AF65-F5344CB8AC3E}">
        <p14:creationId xmlns:p14="http://schemas.microsoft.com/office/powerpoint/2010/main" val="40940173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E0A5B-BC94-4703-A4D0-F2915A2B827B}"/>
              </a:ext>
            </a:extLst>
          </p:cNvPr>
          <p:cNvSpPr>
            <a:spLocks noGrp="1"/>
          </p:cNvSpPr>
          <p:nvPr>
            <p:ph type="title"/>
          </p:nvPr>
        </p:nvSpPr>
        <p:spPr/>
        <p:txBody>
          <a:bodyPr/>
          <a:lstStyle/>
          <a:p>
            <a:r>
              <a:rPr lang="es-ES" dirty="0"/>
              <a:t>Ejemplo: ¿Es un brote?</a:t>
            </a:r>
          </a:p>
        </p:txBody>
      </p:sp>
      <p:graphicFrame>
        <p:nvGraphicFramePr>
          <p:cNvPr id="10" name="Chart 9"/>
          <p:cNvGraphicFramePr/>
          <p:nvPr>
            <p:extLst>
              <p:ext uri="{D42A27DB-BD31-4B8C-83A1-F6EECF244321}">
                <p14:modId xmlns:p14="http://schemas.microsoft.com/office/powerpoint/2010/main" val="3531758592"/>
              </p:ext>
            </p:extLst>
          </p:nvPr>
        </p:nvGraphicFramePr>
        <p:xfrm>
          <a:off x="2171700" y="1407266"/>
          <a:ext cx="7848600" cy="4953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834318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sz="half" idx="2"/>
          </p:nvPr>
        </p:nvSpPr>
        <p:spPr/>
        <p:txBody>
          <a:bodyPr lIns="91440" tIns="45720" rIns="91440" bIns="45720" anchor="t"/>
          <a:lstStyle/>
          <a:p>
            <a:pPr marL="0" indent="0">
              <a:spcBef>
                <a:spcPts val="672"/>
              </a:spcBef>
              <a:buSzPct val="100000"/>
              <a:buNone/>
            </a:pPr>
            <a:r>
              <a:rPr lang="es-ES" altLang="en-US" dirty="0">
                <a:solidFill>
                  <a:srgbClr val="909C9C"/>
                </a:solidFill>
                <a:ea typeface="ＭＳ Ｐゴシック"/>
              </a:rPr>
              <a:t>Paso 1: Prepararse para el trabajo de campo</a:t>
            </a:r>
            <a:endParaRPr lang="es-ES" dirty="0">
              <a:ea typeface="ＭＳ Ｐゴシック"/>
            </a:endParaRPr>
          </a:p>
          <a:p>
            <a:pPr marL="0" indent="0">
              <a:spcBef>
                <a:spcPts val="672"/>
              </a:spcBef>
              <a:buSzPct val="100000"/>
              <a:buNone/>
            </a:pPr>
            <a:r>
              <a:rPr lang="es-ES" altLang="en-US" dirty="0">
                <a:solidFill>
                  <a:srgbClr val="909C9C"/>
                </a:solidFill>
                <a:ea typeface="ＭＳ Ｐゴシック"/>
              </a:rPr>
              <a:t>Paso 2: Identificar la existencia de un brote</a:t>
            </a:r>
            <a:endParaRPr lang="es-ES" altLang="en-US" dirty="0">
              <a:solidFill>
                <a:srgbClr val="909C9C"/>
              </a:solidFill>
              <a:ea typeface="ＭＳ Ｐゴシック"/>
              <a:cs typeface="Arial"/>
            </a:endParaRPr>
          </a:p>
          <a:p>
            <a:pPr marL="0" indent="0">
              <a:spcBef>
                <a:spcPts val="672"/>
              </a:spcBef>
              <a:buSzPct val="100000"/>
              <a:buNone/>
            </a:pPr>
            <a:r>
              <a:rPr lang="es-ES" altLang="en-US" dirty="0">
                <a:ea typeface="ＭＳ Ｐゴシック"/>
              </a:rPr>
              <a:t>Paso 3: Verificar el diagnóstico</a:t>
            </a:r>
            <a:endParaRPr lang="es-ES" altLang="en-US" dirty="0">
              <a:ea typeface="ＭＳ Ｐゴシック"/>
              <a:cs typeface="Arial"/>
            </a:endParaRPr>
          </a:p>
          <a:p>
            <a:pPr marL="0" indent="0">
              <a:spcBef>
                <a:spcPts val="672"/>
              </a:spcBef>
              <a:buSzPct val="100000"/>
              <a:buNone/>
            </a:pPr>
            <a:r>
              <a:rPr lang="es-ES" altLang="en-US" dirty="0">
                <a:solidFill>
                  <a:srgbClr val="909C9C"/>
                </a:solidFill>
                <a:ea typeface="ＭＳ Ｐゴシック"/>
              </a:rPr>
              <a:t>Paso 4: Construir una definición del caso</a:t>
            </a:r>
            <a:endParaRPr lang="es-ES" altLang="en-US" dirty="0">
              <a:solidFill>
                <a:srgbClr val="909C9C"/>
              </a:solidFill>
              <a:ea typeface="ＭＳ Ｐゴシック"/>
              <a:cs typeface="Arial"/>
            </a:endParaRPr>
          </a:p>
          <a:p>
            <a:pPr marL="0" indent="0">
              <a:spcBef>
                <a:spcPts val="672"/>
              </a:spcBef>
              <a:buSzPct val="100000"/>
              <a:buNone/>
            </a:pPr>
            <a:r>
              <a:rPr lang="es-ES" altLang="en-US" dirty="0">
                <a:solidFill>
                  <a:srgbClr val="909C9C"/>
                </a:solidFill>
                <a:ea typeface="ＭＳ Ｐゴシック"/>
              </a:rPr>
              <a:t>Paso 5: Buscar casos sistemáticamente y registrar la información</a:t>
            </a:r>
            <a:endParaRPr lang="es-ES" altLang="en-US" dirty="0">
              <a:solidFill>
                <a:srgbClr val="909C9C"/>
              </a:solidFill>
              <a:ea typeface="ＭＳ Ｐゴシック"/>
              <a:cs typeface="Arial"/>
            </a:endParaRPr>
          </a:p>
          <a:p>
            <a:pPr marL="0" indent="0">
              <a:spcBef>
                <a:spcPts val="672"/>
              </a:spcBef>
              <a:buSzPct val="100000"/>
              <a:buNone/>
            </a:pPr>
            <a:r>
              <a:rPr lang="es-ES" altLang="en-US" dirty="0">
                <a:solidFill>
                  <a:srgbClr val="909C9C"/>
                </a:solidFill>
                <a:ea typeface="ＭＳ Ｐゴシック"/>
              </a:rPr>
              <a:t>Paso 6: Realizar epidemiología descriptiva</a:t>
            </a:r>
            <a:endParaRPr lang="es-ES" altLang="en-US" dirty="0">
              <a:solidFill>
                <a:srgbClr val="909C9C"/>
              </a:solidFill>
              <a:ea typeface="ＭＳ Ｐゴシック"/>
              <a:cs typeface="Arial"/>
            </a:endParaRPr>
          </a:p>
        </p:txBody>
      </p:sp>
      <p:sp>
        <p:nvSpPr>
          <p:cNvPr id="2" name="Title 1">
            <a:extLst>
              <a:ext uri="{FF2B5EF4-FFF2-40B4-BE49-F238E27FC236}">
                <a16:creationId xmlns:a16="http://schemas.microsoft.com/office/drawing/2014/main" id="{A46F96B4-7937-491F-A48D-7EDC6597F1F8}"/>
              </a:ext>
            </a:extLst>
          </p:cNvPr>
          <p:cNvSpPr>
            <a:spLocks noGrp="1"/>
          </p:cNvSpPr>
          <p:nvPr>
            <p:ph type="title"/>
          </p:nvPr>
        </p:nvSpPr>
        <p:spPr/>
        <p:txBody>
          <a:bodyPr/>
          <a:lstStyle/>
          <a:p>
            <a:r>
              <a:rPr lang="es-ES" altLang="en-US" dirty="0"/>
              <a:t>Paso 3: Verificar el diagnóstico</a:t>
            </a:r>
            <a:endParaRPr lang="es-ES" dirty="0"/>
          </a:p>
        </p:txBody>
      </p:sp>
      <p:grpSp>
        <p:nvGrpSpPr>
          <p:cNvPr id="18" name="Group 17">
            <a:extLst>
              <a:ext uri="{FF2B5EF4-FFF2-40B4-BE49-F238E27FC236}">
                <a16:creationId xmlns:a16="http://schemas.microsoft.com/office/drawing/2014/main" id="{587210E2-E8DC-5C5C-3569-E1A69C52C6E6}"/>
              </a:ext>
            </a:extLst>
          </p:cNvPr>
          <p:cNvGrpSpPr/>
          <p:nvPr/>
        </p:nvGrpSpPr>
        <p:grpSpPr>
          <a:xfrm>
            <a:off x="7985982" y="1478857"/>
            <a:ext cx="3681979" cy="1625850"/>
            <a:chOff x="7529599" y="1478857"/>
            <a:chExt cx="3681979" cy="1625850"/>
          </a:xfrm>
        </p:grpSpPr>
        <p:sp>
          <p:nvSpPr>
            <p:cNvPr id="19" name="TextBox 18">
              <a:extLst>
                <a:ext uri="{FF2B5EF4-FFF2-40B4-BE49-F238E27FC236}">
                  <a16:creationId xmlns:a16="http://schemas.microsoft.com/office/drawing/2014/main" id="{93C64095-0636-8AE1-90A0-CB079CC3F22F}"/>
                </a:ext>
              </a:extLst>
            </p:cNvPr>
            <p:cNvSpPr txBox="1"/>
            <p:nvPr/>
          </p:nvSpPr>
          <p:spPr>
            <a:xfrm>
              <a:off x="8129021" y="1691617"/>
              <a:ext cx="3082557" cy="1200329"/>
            </a:xfrm>
            <a:prstGeom prst="rect">
              <a:avLst/>
            </a:prstGeom>
            <a:noFill/>
          </p:spPr>
          <p:txBody>
            <a:bodyPr wrap="square" rtlCol="0">
              <a:spAutoFit/>
            </a:bodyPr>
            <a:lstStyle/>
            <a:p>
              <a:pPr defTabSz="914400">
                <a:defRPr/>
              </a:pPr>
              <a:r>
                <a:rPr lang="en-US" sz="2400" kern="0">
                  <a:latin typeface="Arial" panose="020B0604020202020204" pitchFamily="34" charset="0"/>
                  <a:cs typeface="Arial" panose="020B0604020202020204" pitchFamily="34" charset="0"/>
                </a:rPr>
                <a:t>Los pasos 1-3 pueden realizarse simultáneamente o en cualquier orden</a:t>
              </a:r>
            </a:p>
          </p:txBody>
        </p:sp>
        <p:sp>
          <p:nvSpPr>
            <p:cNvPr id="20" name="Right Brace 19">
              <a:extLst>
                <a:ext uri="{FF2B5EF4-FFF2-40B4-BE49-F238E27FC236}">
                  <a16:creationId xmlns:a16="http://schemas.microsoft.com/office/drawing/2014/main" id="{A077FD2B-3258-5512-09E4-8B71DB186956}"/>
                </a:ext>
              </a:extLst>
            </p:cNvPr>
            <p:cNvSpPr/>
            <p:nvPr/>
          </p:nvSpPr>
          <p:spPr>
            <a:xfrm>
              <a:off x="7529599" y="1478857"/>
              <a:ext cx="457200" cy="1625850"/>
            </a:xfrm>
            <a:prstGeom prst="rightBrace">
              <a:avLst/>
            </a:prstGeom>
            <a:noFill/>
            <a:ln w="38100" cap="flat" cmpd="sng" algn="ctr">
              <a:solidFill>
                <a:srgbClr val="00A94F"/>
              </a:solidFill>
              <a:prstDash val="solid"/>
            </a:ln>
            <a:effectLst/>
          </p:spPr>
          <p:txBody>
            <a:bodyPr rtlCol="0" anchor="ctr"/>
            <a:lstStyle/>
            <a:p>
              <a:pPr algn="ctr" defTabSz="914400">
                <a:defRPr/>
              </a:pPr>
              <a:endParaRPr lang="en-US" kern="0">
                <a:solidFill>
                  <a:sysClr val="windowText" lastClr="000000"/>
                </a:solidFill>
                <a:latin typeface="Calibri"/>
              </a:endParaRPr>
            </a:p>
          </p:txBody>
        </p:sp>
      </p:grpSp>
      <p:grpSp>
        <p:nvGrpSpPr>
          <p:cNvPr id="21" name="Group 20">
            <a:extLst>
              <a:ext uri="{FF2B5EF4-FFF2-40B4-BE49-F238E27FC236}">
                <a16:creationId xmlns:a16="http://schemas.microsoft.com/office/drawing/2014/main" id="{3A424EA0-1AEB-910C-3788-41AFEEEC9D47}"/>
              </a:ext>
            </a:extLst>
          </p:cNvPr>
          <p:cNvGrpSpPr/>
          <p:nvPr/>
        </p:nvGrpSpPr>
        <p:grpSpPr>
          <a:xfrm>
            <a:off x="2030817" y="5167422"/>
            <a:ext cx="8000173" cy="1142750"/>
            <a:chOff x="1969411" y="5140567"/>
            <a:chExt cx="8104111" cy="1201504"/>
          </a:xfrm>
        </p:grpSpPr>
        <p:sp>
          <p:nvSpPr>
            <p:cNvPr id="22" name="Rounded Rectangle 13">
              <a:extLst>
                <a:ext uri="{FF2B5EF4-FFF2-40B4-BE49-F238E27FC236}">
                  <a16:creationId xmlns:a16="http://schemas.microsoft.com/office/drawing/2014/main" id="{6D3FD58C-690B-D06E-2F21-0C6EB199203E}"/>
                </a:ext>
              </a:extLst>
            </p:cNvPr>
            <p:cNvSpPr/>
            <p:nvPr/>
          </p:nvSpPr>
          <p:spPr>
            <a:xfrm>
              <a:off x="1969411" y="5140567"/>
              <a:ext cx="2071577" cy="1199156"/>
            </a:xfrm>
            <a:prstGeom prst="roundRect">
              <a:avLst/>
            </a:prstGeom>
            <a:solidFill>
              <a:srgbClr val="00953A"/>
            </a:solidFill>
            <a:ln w="25400" cap="flat" cmpd="sng" algn="ctr">
              <a:noFill/>
              <a:prstDash val="solid"/>
            </a:ln>
            <a:effectLst/>
          </p:spPr>
          <p:txBody>
            <a:bodyPr rtlCol="0" anchor="ctr"/>
            <a:lstStyle/>
            <a:p>
              <a:pPr algn="ctr" defTabSz="914400">
                <a:defRPr/>
              </a:pPr>
              <a:r>
                <a:rPr lang="es-ES" altLang="en-US" sz="2400" b="1" kern="0" dirty="0">
                  <a:latin typeface="Arial" panose="020B0604020202020204" pitchFamily="34" charset="0"/>
                  <a:ea typeface="ＭＳ Ｐゴシック" pitchFamily="34" charset="-128"/>
                  <a:cs typeface="Arial" panose="020B0604020202020204" pitchFamily="34" charset="0"/>
                </a:rPr>
                <a:t>Descriptiva</a:t>
              </a:r>
            </a:p>
            <a:p>
              <a:pPr algn="ctr" defTabSz="914400">
                <a:defRPr/>
              </a:pPr>
              <a:r>
                <a:rPr lang="es-ES" sz="2400" kern="0" dirty="0">
                  <a:latin typeface="Arial" panose="020B0604020202020204" pitchFamily="34" charset="0"/>
                  <a:ea typeface="ＭＳ Ｐゴシック" pitchFamily="34" charset="-128"/>
                  <a:cs typeface="Arial" panose="020B0604020202020204" pitchFamily="34" charset="0"/>
                </a:rPr>
                <a:t>Pasos 1-6</a:t>
              </a:r>
              <a:endParaRPr lang="es-ES" sz="2400" kern="0" dirty="0">
                <a:latin typeface="Arial" panose="020B0604020202020204" pitchFamily="34" charset="0"/>
                <a:cs typeface="Arial" panose="020B0604020202020204" pitchFamily="34" charset="0"/>
              </a:endParaRPr>
            </a:p>
          </p:txBody>
        </p:sp>
        <p:sp>
          <p:nvSpPr>
            <p:cNvPr id="23" name="Rounded Rectangle 14">
              <a:extLst>
                <a:ext uri="{FF2B5EF4-FFF2-40B4-BE49-F238E27FC236}">
                  <a16:creationId xmlns:a16="http://schemas.microsoft.com/office/drawing/2014/main" id="{F4F46F65-C317-BD43-59D8-BFE36817AB07}"/>
                </a:ext>
              </a:extLst>
            </p:cNvPr>
            <p:cNvSpPr/>
            <p:nvPr/>
          </p:nvSpPr>
          <p:spPr>
            <a:xfrm>
              <a:off x="4985678" y="5140567"/>
              <a:ext cx="2071577" cy="1201504"/>
            </a:xfrm>
            <a:prstGeom prst="roundRect">
              <a:avLst/>
            </a:prstGeom>
            <a:solidFill>
              <a:schemeClr val="bg2"/>
            </a:solidFill>
            <a:ln w="25400" cap="flat" cmpd="sng" algn="ctr">
              <a:noFill/>
              <a:prstDash val="solid"/>
            </a:ln>
            <a:effectLst/>
          </p:spPr>
          <p:txBody>
            <a:bodyPr rtlCol="0" anchor="ctr"/>
            <a:lstStyle/>
            <a:p>
              <a:pPr algn="ctr" defTabSz="914400"/>
              <a:r>
                <a:rPr lang="es-ES" altLang="en-US" sz="2400" b="1" kern="0" dirty="0">
                  <a:latin typeface="Arial" panose="020B0604020202020204" pitchFamily="34" charset="0"/>
                  <a:ea typeface="ＭＳ Ｐゴシック" pitchFamily="34" charset="-128"/>
                  <a:cs typeface="Arial" panose="020B0604020202020204" pitchFamily="34" charset="0"/>
                </a:rPr>
                <a:t>Analítica</a:t>
              </a:r>
            </a:p>
            <a:p>
              <a:pPr algn="ctr" defTabSz="914400"/>
              <a:r>
                <a:rPr lang="es-ES" sz="2400" kern="0" dirty="0">
                  <a:latin typeface="Arial" panose="020B0604020202020204" pitchFamily="34" charset="0"/>
                  <a:ea typeface="ＭＳ Ｐゴシック" pitchFamily="34" charset="-128"/>
                  <a:cs typeface="Arial" panose="020B0604020202020204" pitchFamily="34" charset="0"/>
                </a:rPr>
                <a:t>Pasos 7-10</a:t>
              </a:r>
            </a:p>
          </p:txBody>
        </p:sp>
        <p:sp>
          <p:nvSpPr>
            <p:cNvPr id="24" name="Rounded Rectangle 18">
              <a:extLst>
                <a:ext uri="{FF2B5EF4-FFF2-40B4-BE49-F238E27FC236}">
                  <a16:creationId xmlns:a16="http://schemas.microsoft.com/office/drawing/2014/main" id="{7E700EF7-5A05-F2AB-5E21-BD5BF4C744CD}"/>
                </a:ext>
              </a:extLst>
            </p:cNvPr>
            <p:cNvSpPr/>
            <p:nvPr/>
          </p:nvSpPr>
          <p:spPr>
            <a:xfrm>
              <a:off x="8001945" y="5140567"/>
              <a:ext cx="2071577" cy="120033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s-ES" altLang="en-US" sz="2400" b="1" dirty="0">
                  <a:solidFill>
                    <a:schemeClr val="tx1"/>
                  </a:solidFill>
                  <a:latin typeface="Arial" panose="020B0604020202020204" pitchFamily="34" charset="0"/>
                  <a:ea typeface="ＭＳ Ｐゴシック" pitchFamily="34" charset="-128"/>
                  <a:cs typeface="Arial" panose="020B0604020202020204" pitchFamily="34" charset="0"/>
                </a:rPr>
                <a:t>Respuesta</a:t>
              </a:r>
            </a:p>
            <a:p>
              <a:pPr marL="0" lvl="1" algn="ctr"/>
              <a:r>
                <a:rPr lang="es-ES" altLang="en-US" sz="2400" dirty="0">
                  <a:solidFill>
                    <a:schemeClr val="tx1"/>
                  </a:solidFill>
                  <a:latin typeface="Arial" panose="020B0604020202020204" pitchFamily="34" charset="0"/>
                  <a:ea typeface="ＭＳ Ｐゴシック" pitchFamily="34" charset="-128"/>
                  <a:cs typeface="Arial" panose="020B0604020202020204" pitchFamily="34" charset="0"/>
                </a:rPr>
                <a:t>Pasos 11-13</a:t>
              </a:r>
            </a:p>
          </p:txBody>
        </p:sp>
        <p:sp>
          <p:nvSpPr>
            <p:cNvPr id="25" name="Right Arrow 26">
              <a:extLst>
                <a:ext uri="{FF2B5EF4-FFF2-40B4-BE49-F238E27FC236}">
                  <a16:creationId xmlns:a16="http://schemas.microsoft.com/office/drawing/2014/main" id="{1DD1A46A-DC05-DF29-AF86-025502B8DF4E}"/>
                </a:ext>
              </a:extLst>
            </p:cNvPr>
            <p:cNvSpPr/>
            <p:nvPr/>
          </p:nvSpPr>
          <p:spPr>
            <a:xfrm>
              <a:off x="4192418" y="5499855"/>
              <a:ext cx="573485" cy="442604"/>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sp>
          <p:nvSpPr>
            <p:cNvPr id="26" name="Right Arrow 27">
              <a:extLst>
                <a:ext uri="{FF2B5EF4-FFF2-40B4-BE49-F238E27FC236}">
                  <a16:creationId xmlns:a16="http://schemas.microsoft.com/office/drawing/2014/main" id="{EC119073-B574-6D8F-8A74-C93FF5D99FBF}"/>
                </a:ext>
              </a:extLst>
            </p:cNvPr>
            <p:cNvSpPr/>
            <p:nvPr/>
          </p:nvSpPr>
          <p:spPr>
            <a:xfrm>
              <a:off x="7242857" y="5437143"/>
              <a:ext cx="573485" cy="465608"/>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grpSp>
    </p:spTree>
    <p:extLst>
      <p:ext uri="{BB962C8B-B14F-4D97-AF65-F5344CB8AC3E}">
        <p14:creationId xmlns:p14="http://schemas.microsoft.com/office/powerpoint/2010/main" val="31743839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31E12-C714-4322-B31C-249532348E81}"/>
              </a:ext>
            </a:extLst>
          </p:cNvPr>
          <p:cNvSpPr>
            <a:spLocks noGrp="1"/>
          </p:cNvSpPr>
          <p:nvPr>
            <p:ph type="title"/>
          </p:nvPr>
        </p:nvSpPr>
        <p:spPr/>
        <p:txBody>
          <a:bodyPr/>
          <a:lstStyle/>
          <a:p>
            <a:r>
              <a:rPr lang="es-ES" altLang="en-US" dirty="0"/>
              <a:t>Evaluar las pistas para verificar </a:t>
            </a:r>
            <a:br>
              <a:rPr lang="es-ES" altLang="en-US" dirty="0"/>
            </a:br>
            <a:r>
              <a:rPr lang="es-ES" altLang="en-US" dirty="0"/>
              <a:t>el diagnóstico</a:t>
            </a:r>
            <a:endParaRPr lang="es-ES" dirty="0"/>
          </a:p>
        </p:txBody>
      </p:sp>
      <p:sp>
        <p:nvSpPr>
          <p:cNvPr id="3" name="Text Placeholder 5">
            <a:extLst>
              <a:ext uri="{FF2B5EF4-FFF2-40B4-BE49-F238E27FC236}">
                <a16:creationId xmlns:a16="http://schemas.microsoft.com/office/drawing/2014/main" id="{A8099C25-49AD-B148-3CC6-90D479E93B2A}"/>
              </a:ext>
            </a:extLst>
          </p:cNvPr>
          <p:cNvSpPr txBox="1">
            <a:spLocks/>
          </p:cNvSpPr>
          <p:nvPr/>
        </p:nvSpPr>
        <p:spPr>
          <a:xfrm>
            <a:off x="717880" y="1478857"/>
            <a:ext cx="10515600" cy="4639309"/>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1645" lvl="1" indent="-342900">
              <a:lnSpc>
                <a:spcPct val="110000"/>
              </a:lnSpc>
              <a:spcBef>
                <a:spcPts val="672"/>
              </a:spcBef>
              <a:buClrTx/>
              <a:buFont typeface="Arial" panose="020B0604020202020204" pitchFamily="34" charset="0"/>
              <a:buChar char="•"/>
            </a:pPr>
            <a:r>
              <a:rPr lang="es-ES" altLang="en-US" sz="2800" dirty="0"/>
              <a:t>¿Presentación clínica coherente con el </a:t>
            </a:r>
            <a:br>
              <a:rPr lang="es-ES" altLang="en-US" sz="2800" dirty="0"/>
            </a:br>
            <a:r>
              <a:rPr lang="es-ES" altLang="en-US" sz="2800" dirty="0"/>
              <a:t>diagnóstico sospechado?</a:t>
            </a:r>
          </a:p>
          <a:p>
            <a:pPr lvl="1"/>
            <a:r>
              <a:rPr lang="es-ES" altLang="en-US" dirty="0"/>
              <a:t>Signos y síntomas</a:t>
            </a:r>
          </a:p>
          <a:p>
            <a:pPr lvl="1"/>
            <a:r>
              <a:rPr lang="es-ES" altLang="en-US" dirty="0"/>
              <a:t>Resultados del laboratorio clínico</a:t>
            </a:r>
          </a:p>
          <a:p>
            <a:pPr lvl="1"/>
            <a:r>
              <a:rPr lang="es-ES" altLang="en-US" dirty="0"/>
              <a:t>Evolución clínica e historial</a:t>
            </a:r>
          </a:p>
          <a:p>
            <a:pPr marL="461645" lvl="1" indent="-342900">
              <a:lnSpc>
                <a:spcPct val="110000"/>
              </a:lnSpc>
              <a:spcBef>
                <a:spcPts val="672"/>
              </a:spcBef>
              <a:buClrTx/>
              <a:buFont typeface="Arial" panose="020B0604020202020204" pitchFamily="34" charset="0"/>
              <a:buChar char="•"/>
            </a:pPr>
            <a:r>
              <a:rPr lang="es-ES" sz="2800" dirty="0"/>
              <a:t>¿Lista de diagnósticos diferenciales u otras </a:t>
            </a:r>
            <a:br>
              <a:rPr lang="es-ES" sz="2800" dirty="0"/>
            </a:br>
            <a:r>
              <a:rPr lang="es-ES" sz="2800" dirty="0"/>
              <a:t>enfermedades sospechosas?</a:t>
            </a:r>
          </a:p>
          <a:p>
            <a:pPr marL="461645" lvl="1" indent="-342900">
              <a:lnSpc>
                <a:spcPct val="110000"/>
              </a:lnSpc>
              <a:spcBef>
                <a:spcPts val="672"/>
              </a:spcBef>
              <a:buClrTx/>
              <a:buFont typeface="Arial" panose="020B0604020202020204" pitchFamily="34" charset="0"/>
              <a:buChar char="•"/>
            </a:pPr>
            <a:r>
              <a:rPr lang="es-ES" sz="2800" dirty="0"/>
              <a:t>¿Confirmación de laboratorio?</a:t>
            </a:r>
            <a:endParaRPr lang="es-ES" altLang="en-US" sz="2800" dirty="0"/>
          </a:p>
          <a:p>
            <a:pPr marL="461645" lvl="1" indent="-342900">
              <a:lnSpc>
                <a:spcPct val="110000"/>
              </a:lnSpc>
              <a:spcBef>
                <a:spcPts val="672"/>
              </a:spcBef>
              <a:buClrTx/>
              <a:buFont typeface="Arial" panose="020B0604020202020204" pitchFamily="34" charset="0"/>
              <a:buChar char="•"/>
            </a:pPr>
            <a:r>
              <a:rPr lang="es-ES" altLang="en-US" sz="2800" dirty="0"/>
              <a:t>¿Exposición compatible?</a:t>
            </a:r>
            <a:endParaRPr lang="es-ES" sz="2800" dirty="0"/>
          </a:p>
        </p:txBody>
      </p:sp>
    </p:spTree>
    <p:extLst>
      <p:ext uri="{BB962C8B-B14F-4D97-AF65-F5344CB8AC3E}">
        <p14:creationId xmlns:p14="http://schemas.microsoft.com/office/powerpoint/2010/main" val="33039004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sz="half" idx="2"/>
          </p:nvPr>
        </p:nvSpPr>
        <p:spPr/>
        <p:txBody>
          <a:bodyPr/>
          <a:lstStyle/>
          <a:p>
            <a:pPr>
              <a:spcBef>
                <a:spcPts val="1200"/>
              </a:spcBef>
            </a:pPr>
            <a:r>
              <a:rPr lang="es-ES" altLang="en-US" dirty="0"/>
              <a:t>Método más definitivo para verificar el diagnóstico</a:t>
            </a:r>
          </a:p>
          <a:p>
            <a:pPr>
              <a:spcBef>
                <a:spcPts val="1200"/>
              </a:spcBef>
            </a:pPr>
            <a:r>
              <a:rPr lang="es-ES" altLang="en-US" dirty="0"/>
              <a:t>Los patógenos tienen periodos de incubación característicos que pueden ayudar a identificar el periodo de exposición</a:t>
            </a:r>
          </a:p>
          <a:p>
            <a:pPr>
              <a:spcBef>
                <a:spcPts val="1200"/>
              </a:spcBef>
            </a:pPr>
            <a:r>
              <a:rPr lang="es-ES" altLang="en-US" dirty="0"/>
              <a:t>No espere al diagnóstico de laboratorio para proceder a </a:t>
            </a:r>
            <a:br>
              <a:rPr lang="es-ES" altLang="en-US" dirty="0"/>
            </a:br>
            <a:r>
              <a:rPr lang="es-ES" altLang="en-US" dirty="0"/>
              <a:t>la investigación</a:t>
            </a:r>
          </a:p>
        </p:txBody>
      </p:sp>
      <p:sp>
        <p:nvSpPr>
          <p:cNvPr id="6" name="Title 5">
            <a:extLst>
              <a:ext uri="{FF2B5EF4-FFF2-40B4-BE49-F238E27FC236}">
                <a16:creationId xmlns:a16="http://schemas.microsoft.com/office/drawing/2014/main" id="{DE2608A1-103D-4A4F-A25A-5DB16BFE55E4}"/>
              </a:ext>
            </a:extLst>
          </p:cNvPr>
          <p:cNvSpPr>
            <a:spLocks noGrp="1"/>
          </p:cNvSpPr>
          <p:nvPr>
            <p:ph type="title"/>
          </p:nvPr>
        </p:nvSpPr>
        <p:spPr/>
        <p:txBody>
          <a:bodyPr/>
          <a:lstStyle/>
          <a:p>
            <a:r>
              <a:rPr lang="es-ES" altLang="en-US" dirty="0"/>
              <a:t>Confirmación de laboratorio</a:t>
            </a:r>
            <a:endParaRPr lang="es-ES" dirty="0"/>
          </a:p>
        </p:txBody>
      </p:sp>
    </p:spTree>
    <p:extLst>
      <p:ext uri="{BB962C8B-B14F-4D97-AF65-F5344CB8AC3E}">
        <p14:creationId xmlns:p14="http://schemas.microsoft.com/office/powerpoint/2010/main" val="25134734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0B624-1781-4CDE-819C-1B081A3DD5A3}"/>
              </a:ext>
            </a:extLst>
          </p:cNvPr>
          <p:cNvSpPr>
            <a:spLocks noGrp="1"/>
          </p:cNvSpPr>
          <p:nvPr>
            <p:ph type="title"/>
          </p:nvPr>
        </p:nvSpPr>
        <p:spPr/>
        <p:txBody>
          <a:bodyPr/>
          <a:lstStyle/>
          <a:p>
            <a:r>
              <a:rPr lang="es-ES" altLang="en-US" dirty="0"/>
              <a:t>Paso 4: Construir la definición de caso </a:t>
            </a:r>
            <a:br>
              <a:rPr lang="es-ES" altLang="en-US" dirty="0"/>
            </a:br>
            <a:r>
              <a:rPr lang="es-ES" altLang="en-US" dirty="0"/>
              <a:t>del brote</a:t>
            </a:r>
            <a:endParaRPr lang="es-ES" dirty="0"/>
          </a:p>
        </p:txBody>
      </p:sp>
      <p:sp>
        <p:nvSpPr>
          <p:cNvPr id="4" name="Text Placeholder 3"/>
          <p:cNvSpPr>
            <a:spLocks noGrp="1"/>
          </p:cNvSpPr>
          <p:nvPr>
            <p:ph sz="half" idx="2"/>
          </p:nvPr>
        </p:nvSpPr>
        <p:spPr/>
        <p:txBody>
          <a:bodyPr lIns="91440" tIns="45720" rIns="91440" bIns="45720" anchor="t"/>
          <a:lstStyle/>
          <a:p>
            <a:pPr marL="0" indent="0">
              <a:spcBef>
                <a:spcPts val="672"/>
              </a:spcBef>
              <a:buSzPct val="100000"/>
              <a:buNone/>
            </a:pPr>
            <a:r>
              <a:rPr lang="es-ES" altLang="en-US" dirty="0">
                <a:solidFill>
                  <a:srgbClr val="909C9C"/>
                </a:solidFill>
                <a:ea typeface="ＭＳ Ｐゴシック"/>
              </a:rPr>
              <a:t>Paso 1: Prepararse para el trabajo de campo</a:t>
            </a:r>
            <a:endParaRPr lang="es-ES" dirty="0">
              <a:ea typeface="ＭＳ Ｐゴシック"/>
            </a:endParaRPr>
          </a:p>
          <a:p>
            <a:pPr marL="0" indent="0">
              <a:spcBef>
                <a:spcPts val="672"/>
              </a:spcBef>
              <a:buSzPct val="100000"/>
              <a:buNone/>
            </a:pPr>
            <a:r>
              <a:rPr lang="es-ES" altLang="en-US" dirty="0">
                <a:solidFill>
                  <a:srgbClr val="909C9C"/>
                </a:solidFill>
                <a:ea typeface="ＭＳ Ｐゴシック"/>
              </a:rPr>
              <a:t>Paso 2: Identificar la existencia de un brote</a:t>
            </a:r>
            <a:endParaRPr lang="es-ES" altLang="en-US" dirty="0">
              <a:solidFill>
                <a:srgbClr val="909C9C"/>
              </a:solidFill>
              <a:ea typeface="ＭＳ Ｐゴシック"/>
              <a:cs typeface="Arial"/>
            </a:endParaRPr>
          </a:p>
          <a:p>
            <a:pPr marL="0" indent="0">
              <a:spcBef>
                <a:spcPts val="672"/>
              </a:spcBef>
              <a:buSzPct val="100000"/>
              <a:buNone/>
            </a:pPr>
            <a:r>
              <a:rPr lang="es-ES" altLang="en-US" dirty="0">
                <a:solidFill>
                  <a:srgbClr val="909C9C"/>
                </a:solidFill>
                <a:ea typeface="ＭＳ Ｐゴシック"/>
              </a:rPr>
              <a:t>Paso 3: Verificar el diagnóstico</a:t>
            </a:r>
            <a:endParaRPr lang="es-ES" altLang="en-US" dirty="0">
              <a:solidFill>
                <a:srgbClr val="909C9C"/>
              </a:solidFill>
              <a:ea typeface="ＭＳ Ｐゴシック"/>
              <a:cs typeface="Arial"/>
            </a:endParaRPr>
          </a:p>
          <a:p>
            <a:pPr marL="0" indent="0">
              <a:spcBef>
                <a:spcPts val="672"/>
              </a:spcBef>
              <a:buSzPct val="100000"/>
              <a:buNone/>
            </a:pPr>
            <a:r>
              <a:rPr lang="es-ES" altLang="en-US" dirty="0">
                <a:ea typeface="ＭＳ Ｐゴシック"/>
              </a:rPr>
              <a:t>Paso 4: Construir una definición del caso</a:t>
            </a:r>
            <a:endParaRPr lang="es-ES" altLang="en-US" dirty="0">
              <a:ea typeface="ＭＳ Ｐゴシック"/>
              <a:cs typeface="Arial"/>
            </a:endParaRPr>
          </a:p>
          <a:p>
            <a:pPr marL="0" indent="0">
              <a:spcBef>
                <a:spcPts val="672"/>
              </a:spcBef>
              <a:buSzPct val="100000"/>
              <a:buNone/>
            </a:pPr>
            <a:r>
              <a:rPr lang="es-ES" altLang="en-US" dirty="0">
                <a:solidFill>
                  <a:srgbClr val="909C9C"/>
                </a:solidFill>
                <a:ea typeface="ＭＳ Ｐゴシック"/>
              </a:rPr>
              <a:t>Paso 5: Buscar casos sistemáticamente y registrar la información</a:t>
            </a:r>
            <a:endParaRPr lang="es-ES" altLang="en-US" dirty="0">
              <a:solidFill>
                <a:srgbClr val="909C9C"/>
              </a:solidFill>
              <a:ea typeface="ＭＳ Ｐゴシック"/>
              <a:cs typeface="Arial"/>
            </a:endParaRPr>
          </a:p>
          <a:p>
            <a:pPr marL="0" indent="0">
              <a:spcBef>
                <a:spcPts val="672"/>
              </a:spcBef>
              <a:buSzPct val="100000"/>
              <a:buNone/>
            </a:pPr>
            <a:r>
              <a:rPr lang="es-ES" altLang="en-US" dirty="0">
                <a:solidFill>
                  <a:srgbClr val="909C9C"/>
                </a:solidFill>
                <a:ea typeface="ＭＳ Ｐゴシック"/>
              </a:rPr>
              <a:t>Paso 6: Realizar epidemiología descriptiva</a:t>
            </a:r>
            <a:endParaRPr lang="es-ES" altLang="en-US" dirty="0">
              <a:solidFill>
                <a:srgbClr val="909C9C"/>
              </a:solidFill>
              <a:ea typeface="ＭＳ Ｐゴシック"/>
              <a:cs typeface="Arial"/>
            </a:endParaRPr>
          </a:p>
        </p:txBody>
      </p:sp>
      <p:grpSp>
        <p:nvGrpSpPr>
          <p:cNvPr id="15" name="Group 14">
            <a:extLst>
              <a:ext uri="{FF2B5EF4-FFF2-40B4-BE49-F238E27FC236}">
                <a16:creationId xmlns:a16="http://schemas.microsoft.com/office/drawing/2014/main" id="{4692CD57-799B-E20C-58A7-37D8DEA1000E}"/>
              </a:ext>
            </a:extLst>
          </p:cNvPr>
          <p:cNvGrpSpPr/>
          <p:nvPr/>
        </p:nvGrpSpPr>
        <p:grpSpPr>
          <a:xfrm>
            <a:off x="2030817" y="5167422"/>
            <a:ext cx="8000173" cy="1142750"/>
            <a:chOff x="1969411" y="5140567"/>
            <a:chExt cx="8104111" cy="1201504"/>
          </a:xfrm>
        </p:grpSpPr>
        <p:sp>
          <p:nvSpPr>
            <p:cNvPr id="3" name="Rounded Rectangle 13">
              <a:extLst>
                <a:ext uri="{FF2B5EF4-FFF2-40B4-BE49-F238E27FC236}">
                  <a16:creationId xmlns:a16="http://schemas.microsoft.com/office/drawing/2014/main" id="{8B572892-9CDF-DCCD-6A3A-8AFF9B373311}"/>
                </a:ext>
              </a:extLst>
            </p:cNvPr>
            <p:cNvSpPr/>
            <p:nvPr/>
          </p:nvSpPr>
          <p:spPr>
            <a:xfrm>
              <a:off x="1969411" y="5140567"/>
              <a:ext cx="2071577" cy="1199156"/>
            </a:xfrm>
            <a:prstGeom prst="roundRect">
              <a:avLst/>
            </a:prstGeom>
            <a:solidFill>
              <a:srgbClr val="00953A"/>
            </a:solidFill>
            <a:ln w="25400" cap="flat" cmpd="sng" algn="ctr">
              <a:noFill/>
              <a:prstDash val="solid"/>
            </a:ln>
            <a:effectLst/>
          </p:spPr>
          <p:txBody>
            <a:bodyPr rtlCol="0" anchor="ctr"/>
            <a:lstStyle/>
            <a:p>
              <a:pPr algn="ctr" defTabSz="914400">
                <a:defRPr/>
              </a:pPr>
              <a:r>
                <a:rPr lang="es-ES" altLang="en-US" sz="2400" b="1" kern="0" dirty="0">
                  <a:latin typeface="Arial" panose="020B0604020202020204" pitchFamily="34" charset="0"/>
                  <a:ea typeface="ＭＳ Ｐゴシック" pitchFamily="34" charset="-128"/>
                  <a:cs typeface="Arial" panose="020B0604020202020204" pitchFamily="34" charset="0"/>
                </a:rPr>
                <a:t>Descriptiva</a:t>
              </a:r>
            </a:p>
            <a:p>
              <a:pPr algn="ctr" defTabSz="914400">
                <a:defRPr/>
              </a:pPr>
              <a:r>
                <a:rPr lang="es-ES" sz="2400" kern="0" dirty="0">
                  <a:latin typeface="Arial" panose="020B0604020202020204" pitchFamily="34" charset="0"/>
                  <a:ea typeface="ＭＳ Ｐゴシック" pitchFamily="34" charset="-128"/>
                  <a:cs typeface="Arial" panose="020B0604020202020204" pitchFamily="34" charset="0"/>
                </a:rPr>
                <a:t>Pasos 1-6</a:t>
              </a:r>
              <a:endParaRPr lang="es-ES" sz="2400" kern="0" dirty="0">
                <a:latin typeface="Arial" panose="020B0604020202020204" pitchFamily="34" charset="0"/>
                <a:cs typeface="Arial" panose="020B0604020202020204" pitchFamily="34" charset="0"/>
              </a:endParaRPr>
            </a:p>
          </p:txBody>
        </p:sp>
        <p:sp>
          <p:nvSpPr>
            <p:cNvPr id="11" name="Rounded Rectangle 14">
              <a:extLst>
                <a:ext uri="{FF2B5EF4-FFF2-40B4-BE49-F238E27FC236}">
                  <a16:creationId xmlns:a16="http://schemas.microsoft.com/office/drawing/2014/main" id="{64228612-6E5A-9A72-01E7-1FCB99F26117}"/>
                </a:ext>
              </a:extLst>
            </p:cNvPr>
            <p:cNvSpPr/>
            <p:nvPr/>
          </p:nvSpPr>
          <p:spPr>
            <a:xfrm>
              <a:off x="4985678" y="5140567"/>
              <a:ext cx="2071577" cy="1201504"/>
            </a:xfrm>
            <a:prstGeom prst="roundRect">
              <a:avLst/>
            </a:prstGeom>
            <a:solidFill>
              <a:schemeClr val="bg2"/>
            </a:solidFill>
            <a:ln w="25400" cap="flat" cmpd="sng" algn="ctr">
              <a:noFill/>
              <a:prstDash val="solid"/>
            </a:ln>
            <a:effectLst/>
          </p:spPr>
          <p:txBody>
            <a:bodyPr rtlCol="0" anchor="ctr"/>
            <a:lstStyle/>
            <a:p>
              <a:pPr algn="ctr" defTabSz="914400"/>
              <a:r>
                <a:rPr lang="es-ES" altLang="en-US" sz="2400" b="1" kern="0" dirty="0">
                  <a:latin typeface="Arial" panose="020B0604020202020204" pitchFamily="34" charset="0"/>
                  <a:ea typeface="ＭＳ Ｐゴシック" pitchFamily="34" charset="-128"/>
                  <a:cs typeface="Arial" panose="020B0604020202020204" pitchFamily="34" charset="0"/>
                </a:rPr>
                <a:t>Analítica</a:t>
              </a:r>
            </a:p>
            <a:p>
              <a:pPr algn="ctr" defTabSz="914400"/>
              <a:r>
                <a:rPr lang="es-ES" sz="2400" kern="0" dirty="0">
                  <a:latin typeface="Arial" panose="020B0604020202020204" pitchFamily="34" charset="0"/>
                  <a:ea typeface="ＭＳ Ｐゴシック" pitchFamily="34" charset="-128"/>
                  <a:cs typeface="Arial" panose="020B0604020202020204" pitchFamily="34" charset="0"/>
                </a:rPr>
                <a:t>Pasos 7-10</a:t>
              </a:r>
            </a:p>
          </p:txBody>
        </p:sp>
        <p:sp>
          <p:nvSpPr>
            <p:cNvPr id="12" name="Rounded Rectangle 18">
              <a:extLst>
                <a:ext uri="{FF2B5EF4-FFF2-40B4-BE49-F238E27FC236}">
                  <a16:creationId xmlns:a16="http://schemas.microsoft.com/office/drawing/2014/main" id="{F8331CB8-D63F-D700-21B3-60E72F9B7A90}"/>
                </a:ext>
              </a:extLst>
            </p:cNvPr>
            <p:cNvSpPr/>
            <p:nvPr/>
          </p:nvSpPr>
          <p:spPr>
            <a:xfrm>
              <a:off x="8001945" y="5140567"/>
              <a:ext cx="2071577" cy="120033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s-ES" altLang="en-US" sz="2400" b="1" dirty="0">
                  <a:solidFill>
                    <a:schemeClr val="tx1"/>
                  </a:solidFill>
                  <a:latin typeface="Arial" panose="020B0604020202020204" pitchFamily="34" charset="0"/>
                  <a:ea typeface="ＭＳ Ｐゴシック" pitchFamily="34" charset="-128"/>
                  <a:cs typeface="Arial" panose="020B0604020202020204" pitchFamily="34" charset="0"/>
                </a:rPr>
                <a:t>Respuesta</a:t>
              </a:r>
            </a:p>
            <a:p>
              <a:pPr marL="0" lvl="1" algn="ctr"/>
              <a:r>
                <a:rPr lang="es-ES" altLang="en-US" sz="2400" dirty="0">
                  <a:solidFill>
                    <a:schemeClr val="tx1"/>
                  </a:solidFill>
                  <a:latin typeface="Arial" panose="020B0604020202020204" pitchFamily="34" charset="0"/>
                  <a:ea typeface="ＭＳ Ｐゴシック" pitchFamily="34" charset="-128"/>
                  <a:cs typeface="Arial" panose="020B0604020202020204" pitchFamily="34" charset="0"/>
                </a:rPr>
                <a:t>Pasos 11-13</a:t>
              </a:r>
            </a:p>
          </p:txBody>
        </p:sp>
        <p:sp>
          <p:nvSpPr>
            <p:cNvPr id="13" name="Right Arrow 26">
              <a:extLst>
                <a:ext uri="{FF2B5EF4-FFF2-40B4-BE49-F238E27FC236}">
                  <a16:creationId xmlns:a16="http://schemas.microsoft.com/office/drawing/2014/main" id="{86081E0E-0A4F-8376-BE74-D41B6B51285C}"/>
                </a:ext>
              </a:extLst>
            </p:cNvPr>
            <p:cNvSpPr/>
            <p:nvPr/>
          </p:nvSpPr>
          <p:spPr>
            <a:xfrm>
              <a:off x="4192418" y="5499855"/>
              <a:ext cx="573485" cy="442604"/>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sp>
          <p:nvSpPr>
            <p:cNvPr id="14" name="Right Arrow 27">
              <a:extLst>
                <a:ext uri="{FF2B5EF4-FFF2-40B4-BE49-F238E27FC236}">
                  <a16:creationId xmlns:a16="http://schemas.microsoft.com/office/drawing/2014/main" id="{7FF179B5-8220-0CEF-1973-4FD8A6007B9C}"/>
                </a:ext>
              </a:extLst>
            </p:cNvPr>
            <p:cNvSpPr/>
            <p:nvPr/>
          </p:nvSpPr>
          <p:spPr>
            <a:xfrm>
              <a:off x="7242857" y="5437143"/>
              <a:ext cx="573485" cy="465608"/>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grpSp>
    </p:spTree>
    <p:extLst>
      <p:ext uri="{BB962C8B-B14F-4D97-AF65-F5344CB8AC3E}">
        <p14:creationId xmlns:p14="http://schemas.microsoft.com/office/powerpoint/2010/main" val="21594816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sz="half" idx="2"/>
          </p:nvPr>
        </p:nvSpPr>
        <p:spPr/>
        <p:txBody>
          <a:bodyPr/>
          <a:lstStyle/>
          <a:p>
            <a:r>
              <a:rPr lang="es-ES" altLang="en-US" b="1" dirty="0"/>
              <a:t>Definición de caso: </a:t>
            </a:r>
            <a:r>
              <a:rPr lang="es-ES" altLang="en-US" dirty="0"/>
              <a:t>Conjunto de criterios aplicados de manera uniforme para decidir si se clasifica a una persona como afectada de una determinada enfermedad, lesión u otra condición relacionada con la salud</a:t>
            </a:r>
          </a:p>
          <a:p>
            <a:r>
              <a:rPr lang="es-ES" altLang="en-US" b="1" dirty="0"/>
              <a:t>Criterios:</a:t>
            </a:r>
          </a:p>
          <a:p>
            <a:pPr lvl="1"/>
            <a:r>
              <a:rPr lang="es-ES" altLang="en-US" dirty="0"/>
              <a:t>Objetivo, medible</a:t>
            </a:r>
          </a:p>
          <a:p>
            <a:pPr lvl="1"/>
            <a:r>
              <a:rPr lang="es-ES" altLang="en-US" dirty="0"/>
              <a:t>Sencillo y práctico</a:t>
            </a:r>
          </a:p>
          <a:p>
            <a:r>
              <a:rPr lang="es-ES" altLang="en-US" b="1" dirty="0"/>
              <a:t>Ten cuidado con:</a:t>
            </a:r>
          </a:p>
          <a:p>
            <a:pPr lvl="1"/>
            <a:r>
              <a:rPr lang="es-ES" altLang="en-US" dirty="0"/>
              <a:t>“Y" frente a "O”</a:t>
            </a:r>
          </a:p>
          <a:p>
            <a:pPr marL="0" indent="0">
              <a:spcBef>
                <a:spcPts val="0"/>
              </a:spcBef>
              <a:buNone/>
            </a:pPr>
            <a:endParaRPr lang="es-ES" altLang="en-US" dirty="0"/>
          </a:p>
          <a:p>
            <a:pPr>
              <a:spcBef>
                <a:spcPts val="0"/>
              </a:spcBef>
            </a:pPr>
            <a:endParaRPr lang="es-ES" altLang="en-US" dirty="0"/>
          </a:p>
          <a:p>
            <a:pPr marL="0" indent="0">
              <a:spcBef>
                <a:spcPts val="0"/>
              </a:spcBef>
              <a:buNone/>
            </a:pPr>
            <a:endParaRPr lang="es-ES" altLang="en-US" dirty="0"/>
          </a:p>
        </p:txBody>
      </p:sp>
      <p:sp>
        <p:nvSpPr>
          <p:cNvPr id="2" name="Title 1">
            <a:extLst>
              <a:ext uri="{FF2B5EF4-FFF2-40B4-BE49-F238E27FC236}">
                <a16:creationId xmlns:a16="http://schemas.microsoft.com/office/drawing/2014/main" id="{F890A4AF-1D55-44CF-9DCC-098617467BDD}"/>
              </a:ext>
            </a:extLst>
          </p:cNvPr>
          <p:cNvSpPr>
            <a:spLocks noGrp="1"/>
          </p:cNvSpPr>
          <p:nvPr>
            <p:ph type="title"/>
          </p:nvPr>
        </p:nvSpPr>
        <p:spPr/>
        <p:txBody>
          <a:bodyPr/>
          <a:lstStyle/>
          <a:p>
            <a:r>
              <a:rPr lang="es-ES" altLang="en-US" dirty="0"/>
              <a:t>Revisión: Definiciones de casos</a:t>
            </a:r>
            <a:endParaRPr lang="es-ES" dirty="0"/>
          </a:p>
        </p:txBody>
      </p:sp>
    </p:spTree>
    <p:extLst>
      <p:ext uri="{BB962C8B-B14F-4D97-AF65-F5344CB8AC3E}">
        <p14:creationId xmlns:p14="http://schemas.microsoft.com/office/powerpoint/2010/main" val="17708985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AF44C19-FE32-433D-8B7D-26422F291FB0}"/>
              </a:ext>
            </a:extLst>
          </p:cNvPr>
          <p:cNvSpPr>
            <a:spLocks noGrp="1"/>
          </p:cNvSpPr>
          <p:nvPr>
            <p:ph type="title"/>
          </p:nvPr>
        </p:nvSpPr>
        <p:spPr/>
        <p:txBody>
          <a:bodyPr/>
          <a:lstStyle/>
          <a:p>
            <a:r>
              <a:rPr lang="es-ES" altLang="en-US" dirty="0">
                <a:ea typeface="ＭＳ Ｐゴシック" pitchFamily="34" charset="-128"/>
              </a:rPr>
              <a:t>Definición de caso clínico de paperas </a:t>
            </a:r>
            <a:br>
              <a:rPr lang="es-ES" altLang="en-US" dirty="0">
                <a:ea typeface="ＭＳ Ｐゴシック" pitchFamily="34" charset="-128"/>
              </a:rPr>
            </a:br>
            <a:r>
              <a:rPr lang="es-ES" altLang="en-US" dirty="0">
                <a:ea typeface="ＭＳ Ｐゴシック" pitchFamily="34" charset="-128"/>
              </a:rPr>
              <a:t>de la OMS</a:t>
            </a:r>
            <a:endParaRPr lang="es-ES" dirty="0"/>
          </a:p>
        </p:txBody>
      </p:sp>
      <p:sp>
        <p:nvSpPr>
          <p:cNvPr id="3" name="Text Placeholder 2"/>
          <p:cNvSpPr>
            <a:spLocks noGrp="1"/>
          </p:cNvSpPr>
          <p:nvPr>
            <p:ph sz="half" idx="2"/>
          </p:nvPr>
        </p:nvSpPr>
        <p:spPr>
          <a:xfrm>
            <a:off x="838200" y="1478857"/>
            <a:ext cx="6009167" cy="4639309"/>
          </a:xfrm>
        </p:spPr>
        <p:txBody>
          <a:bodyPr/>
          <a:lstStyle/>
          <a:p>
            <a:pPr>
              <a:spcBef>
                <a:spcPts val="672"/>
              </a:spcBef>
              <a:defRPr/>
            </a:pPr>
            <a:r>
              <a:rPr lang="es-ES" dirty="0"/>
              <a:t>Inflamación unilateral o bilateral, sensible y autolimitada de la parótida u otra glándula salival, de aparición aguda, que dura dos o más días, sin otra causa aparente</a:t>
            </a:r>
          </a:p>
          <a:p>
            <a:pPr>
              <a:spcBef>
                <a:spcPts val="672"/>
              </a:spcBef>
              <a:defRPr/>
            </a:pPr>
            <a:r>
              <a:rPr lang="es-ES" dirty="0"/>
              <a:t>Utilizado para la vigilancia</a:t>
            </a:r>
          </a:p>
          <a:p>
            <a:pPr>
              <a:spcBef>
                <a:spcPts val="672"/>
              </a:spcBef>
              <a:defRPr/>
            </a:pPr>
            <a:r>
              <a:rPr lang="es-ES" dirty="0"/>
              <a:t>¿En qué se diferenciaría la definición de caso de un brote </a:t>
            </a:r>
            <a:br>
              <a:rPr lang="es-ES" dirty="0"/>
            </a:br>
            <a:r>
              <a:rPr lang="es-ES" dirty="0"/>
              <a:t>de paperas?</a:t>
            </a:r>
          </a:p>
        </p:txBody>
      </p:sp>
      <p:sp>
        <p:nvSpPr>
          <p:cNvPr id="4" name="Text Placeholder 3"/>
          <p:cNvSpPr>
            <a:spLocks noGrp="1"/>
          </p:cNvSpPr>
          <p:nvPr>
            <p:ph type="body" sz="quarter" idx="16"/>
          </p:nvPr>
        </p:nvSpPr>
        <p:spPr>
          <a:xfrm>
            <a:off x="4805340" y="6293093"/>
            <a:ext cx="4772594" cy="211243"/>
          </a:xfrm>
          <a:prstGeom prst="rect">
            <a:avLst/>
          </a:prstGeom>
        </p:spPr>
        <p:txBody>
          <a:bodyPr/>
          <a:lstStyle/>
          <a:p>
            <a:r>
              <a:rPr lang="en-US" sz="1200" dirty="0"/>
              <a:t>https://www.who.int/immunization/monitoring_surveillance/burden/vpd/surveillance_type/passive/mumps_standards/en/</a:t>
            </a:r>
          </a:p>
        </p:txBody>
      </p:sp>
      <p:pic>
        <p:nvPicPr>
          <p:cNvPr id="1026" name="Picture 2" descr="Parotitis: Parotid Gland Swelling Causes, Symptoms, Treatment">
            <a:extLst>
              <a:ext uri="{FF2B5EF4-FFF2-40B4-BE49-F238E27FC236}">
                <a16:creationId xmlns:a16="http://schemas.microsoft.com/office/drawing/2014/main" id="{427AD77B-8F98-E171-C06E-8E7F8562FF9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98080" y="2095082"/>
            <a:ext cx="4081052" cy="272070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024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AF44C19-FE32-433D-8B7D-26422F291FB0}"/>
              </a:ext>
            </a:extLst>
          </p:cNvPr>
          <p:cNvSpPr>
            <a:spLocks noGrp="1"/>
          </p:cNvSpPr>
          <p:nvPr>
            <p:ph type="title"/>
          </p:nvPr>
        </p:nvSpPr>
        <p:spPr>
          <a:xfrm>
            <a:off x="838200" y="0"/>
            <a:ext cx="10515600" cy="1346687"/>
          </a:xfrm>
        </p:spPr>
        <p:txBody>
          <a:bodyPr/>
          <a:lstStyle/>
          <a:p>
            <a:r>
              <a:rPr lang="es-ES" altLang="en-US" dirty="0">
                <a:latin typeface="Franklin Gothic Medium"/>
                <a:ea typeface="ＭＳ Ｐゴシック"/>
              </a:rPr>
              <a:t>Definición de caso clínico OMSA para </a:t>
            </a:r>
            <a:br>
              <a:rPr lang="es-ES" altLang="en-US" dirty="0">
                <a:latin typeface="Franklin Gothic Medium"/>
                <a:ea typeface="ＭＳ Ｐゴシック"/>
              </a:rPr>
            </a:br>
            <a:r>
              <a:rPr lang="es-ES" altLang="en-US" dirty="0">
                <a:latin typeface="Franklin Gothic Medium"/>
                <a:ea typeface="ＭＳ Ｐゴシック"/>
              </a:rPr>
              <a:t>el ántrax</a:t>
            </a:r>
            <a:endParaRPr lang="es-ES" dirty="0">
              <a:latin typeface="Franklin Gothic Medium"/>
              <a:ea typeface="ＭＳ Ｐゴシック"/>
            </a:endParaRPr>
          </a:p>
        </p:txBody>
      </p:sp>
      <p:sp>
        <p:nvSpPr>
          <p:cNvPr id="3" name="Text Placeholder 2"/>
          <p:cNvSpPr>
            <a:spLocks noGrp="1"/>
          </p:cNvSpPr>
          <p:nvPr>
            <p:ph sz="half" idx="2"/>
          </p:nvPr>
        </p:nvSpPr>
        <p:spPr>
          <a:xfrm>
            <a:off x="838200" y="1478857"/>
            <a:ext cx="6849140" cy="4639309"/>
          </a:xfrm>
        </p:spPr>
        <p:txBody>
          <a:bodyPr/>
          <a:lstStyle/>
          <a:p>
            <a:pPr marL="287020" indent="-287020">
              <a:spcBef>
                <a:spcPts val="672"/>
              </a:spcBef>
              <a:defRPr/>
            </a:pPr>
            <a:r>
              <a:rPr lang="es-ES" b="1" dirty="0">
                <a:ea typeface="+mn-lt"/>
                <a:cs typeface="+mn-lt"/>
              </a:rPr>
              <a:t>Forma aguda: </a:t>
            </a:r>
            <a:r>
              <a:rPr lang="es-ES" dirty="0">
                <a:ea typeface="+mn-lt"/>
                <a:cs typeface="+mn-lt"/>
              </a:rPr>
              <a:t>muerte súbita o fiebre alta, temblores musculares, exudación de sangre por los orificios.</a:t>
            </a:r>
            <a:endParaRPr lang="es-ES" dirty="0">
              <a:cs typeface="Arial"/>
            </a:endParaRPr>
          </a:p>
          <a:p>
            <a:pPr marL="287020" indent="-287020">
              <a:spcBef>
                <a:spcPts val="672"/>
              </a:spcBef>
              <a:defRPr/>
            </a:pPr>
            <a:r>
              <a:rPr lang="es-ES" b="1" dirty="0">
                <a:ea typeface="+mn-lt"/>
                <a:cs typeface="+mn-lt"/>
              </a:rPr>
              <a:t>Forma subaguda: </a:t>
            </a:r>
            <a:r>
              <a:rPr lang="es-ES" dirty="0">
                <a:ea typeface="+mn-lt"/>
                <a:cs typeface="+mn-lt"/>
              </a:rPr>
              <a:t>fiebre progresiva, depresión, inapetencia, debilidad, postración y muerte.</a:t>
            </a:r>
            <a:endParaRPr lang="es-ES" dirty="0"/>
          </a:p>
          <a:p>
            <a:pPr marL="287020" indent="-287020">
              <a:spcBef>
                <a:spcPts val="672"/>
              </a:spcBef>
              <a:defRPr/>
            </a:pPr>
            <a:r>
              <a:rPr lang="es-ES" dirty="0"/>
              <a:t>¿En qué se diferenciaría la definición de caso de un brote de ántrax?</a:t>
            </a:r>
          </a:p>
        </p:txBody>
      </p:sp>
      <p:sp>
        <p:nvSpPr>
          <p:cNvPr id="4" name="Text Placeholder 3"/>
          <p:cNvSpPr>
            <a:spLocks noGrp="1"/>
          </p:cNvSpPr>
          <p:nvPr>
            <p:ph type="body" sz="quarter" idx="16"/>
          </p:nvPr>
        </p:nvSpPr>
        <p:spPr>
          <a:xfrm>
            <a:off x="2147777" y="6388447"/>
            <a:ext cx="7401403" cy="469553"/>
          </a:xfrm>
          <a:prstGeom prst="rect">
            <a:avLst/>
          </a:prstGeom>
        </p:spPr>
        <p:txBody>
          <a:bodyPr/>
          <a:lstStyle/>
          <a:p>
            <a:pPr>
              <a:lnSpc>
                <a:spcPct val="100000"/>
              </a:lnSpc>
              <a:spcBef>
                <a:spcPts val="0"/>
              </a:spcBef>
            </a:pPr>
            <a:r>
              <a:rPr lang="en-US">
                <a:ea typeface="+mn-lt"/>
                <a:cs typeface="+mn-lt"/>
              </a:rPr>
              <a:t>1) </a:t>
            </a:r>
            <a:r>
              <a:rPr lang="en-US" sz="1200">
                <a:solidFill>
                  <a:srgbClr val="0563C1"/>
                </a:solidFill>
                <a:ea typeface="+mn-lt"/>
                <a:cs typeface="+mn-lt"/>
                <a:hlinkClick r:id="rId3">
                  <a:extLst>
                    <a:ext uri="{A12FA001-AC4F-418D-AE19-62706E023703}">
                      <ahyp:hlinkClr xmlns:ahyp="http://schemas.microsoft.com/office/drawing/2018/hyperlinkcolor" val="tx"/>
                    </a:ext>
                  </a:extLst>
                </a:hlinkClick>
              </a:rPr>
              <a:t>Ántrax - WOAH - </a:t>
            </a:r>
            <a:r>
              <a:rPr lang="en-US" sz="1200" err="1">
                <a:solidFill>
                  <a:srgbClr val="0563C1"/>
                </a:solidFill>
                <a:ea typeface="+mn-lt"/>
                <a:cs typeface="+mn-lt"/>
                <a:hlinkClick r:id="rId3">
                  <a:extLst>
                    <a:ext uri="{A12FA001-AC4F-418D-AE19-62706E023703}">
                      <ahyp:hlinkClr xmlns:ahyp="http://schemas.microsoft.com/office/drawing/2018/hyperlinkcolor" val="tx"/>
                    </a:ext>
                  </a:extLst>
                </a:hlinkClick>
              </a:rPr>
              <a:t>Organización </a:t>
            </a:r>
            <a:r>
              <a:rPr lang="en-US" sz="1200">
                <a:solidFill>
                  <a:srgbClr val="0563C1"/>
                </a:solidFill>
                <a:ea typeface="+mn-lt"/>
                <a:cs typeface="+mn-lt"/>
                <a:hlinkClick r:id="rId3">
                  <a:extLst>
                    <a:ext uri="{A12FA001-AC4F-418D-AE19-62706E023703}">
                      <ahyp:hlinkClr xmlns:ahyp="http://schemas.microsoft.com/office/drawing/2018/hyperlinkcolor" val="tx"/>
                    </a:ext>
                  </a:extLst>
                </a:hlinkClick>
              </a:rPr>
              <a:t>Mundial de Sanidad Animal </a:t>
            </a:r>
            <a:r>
              <a:rPr lang="en-US" sz="1200">
                <a:ea typeface="+mn-lt"/>
                <a:cs typeface="+mn-lt"/>
              </a:rPr>
              <a:t>2) </a:t>
            </a:r>
            <a:r>
              <a:rPr lang="en-US">
                <a:ea typeface="+mn-lt"/>
                <a:cs typeface="+mn-lt"/>
                <a:hlinkClick r:id="rId4"/>
              </a:rPr>
              <a:t>Cómo se contrae el ántrax | CDC</a:t>
            </a:r>
            <a:endParaRPr lang="en-US" sz="1200"/>
          </a:p>
        </p:txBody>
      </p:sp>
      <p:pic>
        <p:nvPicPr>
          <p:cNvPr id="2050" name="Picture 2" descr="Anthrax - Victorian Farmers Federation">
            <a:extLst>
              <a:ext uri="{FF2B5EF4-FFF2-40B4-BE49-F238E27FC236}">
                <a16:creationId xmlns:a16="http://schemas.microsoft.com/office/drawing/2014/main" id="{2A565C8C-7753-7E9F-F31F-86695F3A6F3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67295" y="2508011"/>
            <a:ext cx="3487648" cy="2581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4190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p:txBody>
          <a:bodyPr/>
          <a:lstStyle/>
          <a:p>
            <a:r>
              <a:rPr lang="es-ES" dirty="0"/>
              <a:t>Criterios clínicos</a:t>
            </a:r>
          </a:p>
          <a:p>
            <a:pPr lvl="1"/>
            <a:r>
              <a:rPr lang="es-ES" dirty="0"/>
              <a:t>Síntomas característicos</a:t>
            </a:r>
          </a:p>
          <a:p>
            <a:pPr lvl="1"/>
            <a:r>
              <a:rPr lang="es-ES" dirty="0"/>
              <a:t>Signos clínicos</a:t>
            </a:r>
          </a:p>
          <a:p>
            <a:pPr lvl="1"/>
            <a:r>
              <a:rPr lang="es-ES" dirty="0"/>
              <a:t>Datos de laboratorio</a:t>
            </a:r>
          </a:p>
          <a:p>
            <a:r>
              <a:rPr lang="es-ES" dirty="0"/>
              <a:t>Criterios epidemiológicos</a:t>
            </a:r>
          </a:p>
          <a:p>
            <a:pPr lvl="1"/>
            <a:r>
              <a:rPr lang="es-ES" dirty="0"/>
              <a:t>Tiempo</a:t>
            </a:r>
          </a:p>
          <a:p>
            <a:pPr lvl="1"/>
            <a:r>
              <a:rPr lang="es-ES" dirty="0"/>
              <a:t>Lugar</a:t>
            </a:r>
          </a:p>
          <a:p>
            <a:pPr lvl="1"/>
            <a:r>
              <a:rPr lang="es-ES" dirty="0"/>
              <a:t>Persona (a veces)</a:t>
            </a:r>
          </a:p>
          <a:p>
            <a:r>
              <a:rPr lang="es-ES" dirty="0"/>
              <a:t>¿Y en caso de sospecha de exposición?</a:t>
            </a:r>
          </a:p>
          <a:p>
            <a:endParaRPr lang="es-ES" dirty="0"/>
          </a:p>
        </p:txBody>
      </p:sp>
      <p:sp>
        <p:nvSpPr>
          <p:cNvPr id="2" name="Title 1">
            <a:extLst>
              <a:ext uri="{FF2B5EF4-FFF2-40B4-BE49-F238E27FC236}">
                <a16:creationId xmlns:a16="http://schemas.microsoft.com/office/drawing/2014/main" id="{EFECB627-E489-4BFC-822A-0DDA0F283E71}"/>
              </a:ext>
            </a:extLst>
          </p:cNvPr>
          <p:cNvSpPr>
            <a:spLocks noGrp="1"/>
          </p:cNvSpPr>
          <p:nvPr>
            <p:ph type="title"/>
          </p:nvPr>
        </p:nvSpPr>
        <p:spPr/>
        <p:txBody>
          <a:bodyPr/>
          <a:lstStyle/>
          <a:p>
            <a:r>
              <a:rPr lang="es-ES" altLang="en-US" dirty="0"/>
              <a:t>Componentes de una definición de caso</a:t>
            </a:r>
            <a:endParaRPr lang="es-ES" dirty="0"/>
          </a:p>
        </p:txBody>
      </p:sp>
      <p:sp>
        <p:nvSpPr>
          <p:cNvPr id="9" name="Text Placeholder 5"/>
          <p:cNvSpPr txBox="1">
            <a:spLocks/>
          </p:cNvSpPr>
          <p:nvPr/>
        </p:nvSpPr>
        <p:spPr>
          <a:xfrm>
            <a:off x="7590218" y="5508410"/>
            <a:ext cx="2802841" cy="496824"/>
          </a:xfrm>
          <a:prstGeom prst="rect">
            <a:avLst/>
          </a:prstGeom>
        </p:spPr>
        <p:txBody>
          <a:bodyPr/>
          <a:lstStyle>
            <a:lvl1pPr marL="283464" indent="-283464" algn="l" defTabSz="914400" rtl="0" eaLnBrk="1" latinLnBrk="0" hangingPunct="1">
              <a:spcBef>
                <a:spcPct val="20000"/>
              </a:spcBef>
              <a:buClr>
                <a:schemeClr val="tx1"/>
              </a:buClr>
              <a:buFont typeface="Wingdings" panose="05000000000000000000" pitchFamily="2" charset="2"/>
              <a:buChar char="§"/>
              <a:defRPr sz="2800" kern="1200">
                <a:solidFill>
                  <a:schemeClr val="accent5"/>
                </a:solidFill>
                <a:latin typeface="Arial"/>
                <a:ea typeface="+mn-ea"/>
                <a:cs typeface="Arial"/>
              </a:defRPr>
            </a:lvl1pPr>
            <a:lvl2pPr marL="742950" indent="-285750" algn="l" defTabSz="914400" rtl="0" eaLnBrk="1" latinLnBrk="0" hangingPunct="1">
              <a:spcBef>
                <a:spcPct val="20000"/>
              </a:spcBef>
              <a:buClr>
                <a:schemeClr val="tx1"/>
              </a:buClr>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Clr>
                <a:schemeClr val="tx1"/>
              </a:buClr>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Clr>
                <a:schemeClr val="tx1"/>
              </a:buClr>
              <a:buSzPct val="110000"/>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ClrTx/>
              <a:buFont typeface="Arial" panose="020B0604020202020204" pitchFamily="34" charset="0"/>
              <a:buChar char="»"/>
              <a:defRPr sz="2800" kern="1200">
                <a:solidFill>
                  <a:srgbClr val="FF0000"/>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s-ES" b="1" dirty="0">
                <a:solidFill>
                  <a:schemeClr val="tx1"/>
                </a:solidFill>
              </a:rPr>
              <a:t>¡No incluir!</a:t>
            </a:r>
          </a:p>
          <a:p>
            <a:endParaRPr lang="es-ES" dirty="0"/>
          </a:p>
        </p:txBody>
      </p:sp>
    </p:spTree>
    <p:extLst>
      <p:ext uri="{BB962C8B-B14F-4D97-AF65-F5344CB8AC3E}">
        <p14:creationId xmlns:p14="http://schemas.microsoft.com/office/powerpoint/2010/main" val="3656307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C9F7B-5BCF-48CF-A9D9-DB7A2F18A528}"/>
              </a:ext>
            </a:extLst>
          </p:cNvPr>
          <p:cNvSpPr>
            <a:spLocks noGrp="1"/>
          </p:cNvSpPr>
          <p:nvPr>
            <p:ph type="title"/>
          </p:nvPr>
        </p:nvSpPr>
        <p:spPr/>
        <p:txBody>
          <a:bodyPr/>
          <a:lstStyle/>
          <a:p>
            <a:r>
              <a:rPr lang="es-ES" altLang="en-US" dirty="0"/>
              <a:t>Niveles de clasificación de los casos</a:t>
            </a:r>
            <a:endParaRPr lang="es-ES" dirty="0"/>
          </a:p>
        </p:txBody>
      </p:sp>
      <p:sp>
        <p:nvSpPr>
          <p:cNvPr id="16" name="TextBox 15"/>
          <p:cNvSpPr txBox="1"/>
          <p:nvPr/>
        </p:nvSpPr>
        <p:spPr>
          <a:xfrm>
            <a:off x="6382159" y="1934761"/>
            <a:ext cx="3952691" cy="830997"/>
          </a:xfrm>
          <a:prstGeom prst="rect">
            <a:avLst/>
          </a:prstGeom>
          <a:noFill/>
        </p:spPr>
        <p:txBody>
          <a:bodyPr wrap="square" rtlCol="0">
            <a:spAutoFit/>
          </a:bodyPr>
          <a:lstStyle/>
          <a:p>
            <a:pPr algn="ctr" defTabSz="914400">
              <a:defRPr/>
            </a:pPr>
            <a:r>
              <a:rPr lang="es-ES" sz="2400" b="1" kern="0" dirty="0">
                <a:latin typeface="Arial" panose="020B0604020202020204" pitchFamily="34" charset="0"/>
                <a:cs typeface="Arial" panose="020B0604020202020204" pitchFamily="34" charset="0"/>
              </a:rPr>
              <a:t>Laboratorio confirmado,</a:t>
            </a:r>
          </a:p>
          <a:p>
            <a:pPr algn="ctr" defTabSz="914400">
              <a:defRPr/>
            </a:pPr>
            <a:r>
              <a:rPr lang="es-ES" sz="2400" b="1" kern="0" dirty="0">
                <a:latin typeface="Arial" panose="020B0604020202020204" pitchFamily="34" charset="0"/>
                <a:cs typeface="Arial" panose="020B0604020202020204" pitchFamily="34" charset="0"/>
              </a:rPr>
              <a:t>síntomas compatibles</a:t>
            </a:r>
          </a:p>
        </p:txBody>
      </p:sp>
      <p:sp>
        <p:nvSpPr>
          <p:cNvPr id="17" name="TextBox 16"/>
          <p:cNvSpPr txBox="1"/>
          <p:nvPr/>
        </p:nvSpPr>
        <p:spPr>
          <a:xfrm>
            <a:off x="7254925" y="3709620"/>
            <a:ext cx="4391644" cy="1200329"/>
          </a:xfrm>
          <a:prstGeom prst="rect">
            <a:avLst/>
          </a:prstGeom>
          <a:noFill/>
        </p:spPr>
        <p:txBody>
          <a:bodyPr wrap="square" rtlCol="0">
            <a:spAutoFit/>
          </a:bodyPr>
          <a:lstStyle/>
          <a:p>
            <a:pPr algn="ctr" defTabSz="914400">
              <a:defRPr/>
            </a:pPr>
            <a:r>
              <a:rPr lang="es-ES" sz="2400" b="1" kern="0" dirty="0">
                <a:latin typeface="Arial" panose="020B0604020202020204" pitchFamily="34" charset="0"/>
                <a:cs typeface="Arial" panose="020B0604020202020204" pitchFamily="34" charset="0"/>
              </a:rPr>
              <a:t>Síntomas compatibles,</a:t>
            </a:r>
          </a:p>
          <a:p>
            <a:pPr algn="ctr" defTabSz="914400">
              <a:defRPr/>
            </a:pPr>
            <a:r>
              <a:rPr lang="es-ES" sz="2400" b="1" kern="0" dirty="0">
                <a:latin typeface="Arial" panose="020B0604020202020204" pitchFamily="34" charset="0"/>
                <a:cs typeface="Arial" panose="020B0604020202020204" pitchFamily="34" charset="0"/>
              </a:rPr>
              <a:t>vinculados epidemiológicamente</a:t>
            </a:r>
          </a:p>
        </p:txBody>
      </p:sp>
      <p:sp>
        <p:nvSpPr>
          <p:cNvPr id="18" name="TextBox 17"/>
          <p:cNvSpPr txBox="1"/>
          <p:nvPr/>
        </p:nvSpPr>
        <p:spPr>
          <a:xfrm>
            <a:off x="8527562" y="5337527"/>
            <a:ext cx="2406068" cy="830997"/>
          </a:xfrm>
          <a:prstGeom prst="rect">
            <a:avLst/>
          </a:prstGeom>
          <a:noFill/>
        </p:spPr>
        <p:txBody>
          <a:bodyPr wrap="square" rtlCol="0">
            <a:spAutoFit/>
          </a:bodyPr>
          <a:lstStyle/>
          <a:p>
            <a:pPr algn="ctr" defTabSz="914400">
              <a:defRPr/>
            </a:pPr>
            <a:r>
              <a:rPr lang="es-ES" sz="2400" b="1" kern="0" dirty="0">
                <a:latin typeface="Arial" panose="020B0604020202020204" pitchFamily="34" charset="0"/>
                <a:cs typeface="Arial" panose="020B0604020202020204" pitchFamily="34" charset="0"/>
              </a:rPr>
              <a:t>Síntomas compatibles</a:t>
            </a:r>
          </a:p>
        </p:txBody>
      </p:sp>
      <p:sp>
        <p:nvSpPr>
          <p:cNvPr id="19" name="Freeform 8"/>
          <p:cNvSpPr>
            <a:spLocks/>
          </p:cNvSpPr>
          <p:nvPr/>
        </p:nvSpPr>
        <p:spPr bwMode="auto">
          <a:xfrm>
            <a:off x="2615382" y="5218078"/>
            <a:ext cx="5912182" cy="1289050"/>
          </a:xfrm>
          <a:custGeom>
            <a:avLst/>
            <a:gdLst>
              <a:gd name="T0" fmla="*/ 470 w 3643"/>
              <a:gd name="T1" fmla="*/ 0 h 812"/>
              <a:gd name="T2" fmla="*/ 0 w 3643"/>
              <a:gd name="T3" fmla="*/ 812 h 812"/>
              <a:gd name="T4" fmla="*/ 3643 w 3643"/>
              <a:gd name="T5" fmla="*/ 812 h 812"/>
              <a:gd name="T6" fmla="*/ 3175 w 3643"/>
              <a:gd name="T7" fmla="*/ 0 h 812"/>
              <a:gd name="T8" fmla="*/ 470 w 3643"/>
              <a:gd name="T9" fmla="*/ 0 h 812"/>
            </a:gdLst>
            <a:ahLst/>
            <a:cxnLst>
              <a:cxn ang="0">
                <a:pos x="T0" y="T1"/>
              </a:cxn>
              <a:cxn ang="0">
                <a:pos x="T2" y="T3"/>
              </a:cxn>
              <a:cxn ang="0">
                <a:pos x="T4" y="T5"/>
              </a:cxn>
              <a:cxn ang="0">
                <a:pos x="T6" y="T7"/>
              </a:cxn>
              <a:cxn ang="0">
                <a:pos x="T8" y="T9"/>
              </a:cxn>
            </a:cxnLst>
            <a:rect l="0" t="0" r="r" b="b"/>
            <a:pathLst>
              <a:path w="3643" h="812">
                <a:moveTo>
                  <a:pt x="470" y="0"/>
                </a:moveTo>
                <a:lnTo>
                  <a:pt x="0" y="812"/>
                </a:lnTo>
                <a:lnTo>
                  <a:pt x="3643" y="812"/>
                </a:lnTo>
                <a:lnTo>
                  <a:pt x="3175" y="0"/>
                </a:lnTo>
                <a:lnTo>
                  <a:pt x="470" y="0"/>
                </a:lnTo>
                <a:close/>
              </a:path>
            </a:pathLst>
          </a:custGeom>
          <a:solidFill>
            <a:srgbClr val="00973B"/>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r>
              <a:rPr lang="es-ES" sz="2600" b="1" kern="0" dirty="0">
                <a:latin typeface="Arial" panose="020B0604020202020204" pitchFamily="34" charset="0"/>
                <a:cs typeface="Arial" panose="020B0604020202020204" pitchFamily="34" charset="0"/>
              </a:rPr>
              <a:t>Sospechoso </a:t>
            </a:r>
          </a:p>
        </p:txBody>
      </p:sp>
      <p:sp>
        <p:nvSpPr>
          <p:cNvPr id="20" name="Freeform 9"/>
          <p:cNvSpPr>
            <a:spLocks/>
          </p:cNvSpPr>
          <p:nvPr/>
        </p:nvSpPr>
        <p:spPr bwMode="auto">
          <a:xfrm>
            <a:off x="3431459" y="3611528"/>
            <a:ext cx="4222980" cy="1346200"/>
          </a:xfrm>
          <a:custGeom>
            <a:avLst/>
            <a:gdLst>
              <a:gd name="T0" fmla="*/ 2053 w 2542"/>
              <a:gd name="T1" fmla="*/ 0 h 848"/>
              <a:gd name="T2" fmla="*/ 491 w 2542"/>
              <a:gd name="T3" fmla="*/ 0 h 848"/>
              <a:gd name="T4" fmla="*/ 0 w 2542"/>
              <a:gd name="T5" fmla="*/ 848 h 848"/>
              <a:gd name="T6" fmla="*/ 2542 w 2542"/>
              <a:gd name="T7" fmla="*/ 848 h 848"/>
              <a:gd name="T8" fmla="*/ 2053 w 2542"/>
              <a:gd name="T9" fmla="*/ 0 h 848"/>
            </a:gdLst>
            <a:ahLst/>
            <a:cxnLst>
              <a:cxn ang="0">
                <a:pos x="T0" y="T1"/>
              </a:cxn>
              <a:cxn ang="0">
                <a:pos x="T2" y="T3"/>
              </a:cxn>
              <a:cxn ang="0">
                <a:pos x="T4" y="T5"/>
              </a:cxn>
              <a:cxn ang="0">
                <a:pos x="T6" y="T7"/>
              </a:cxn>
              <a:cxn ang="0">
                <a:pos x="T8" y="T9"/>
              </a:cxn>
            </a:cxnLst>
            <a:rect l="0" t="0" r="r" b="b"/>
            <a:pathLst>
              <a:path w="2542" h="848">
                <a:moveTo>
                  <a:pt x="2053" y="0"/>
                </a:moveTo>
                <a:lnTo>
                  <a:pt x="491" y="0"/>
                </a:lnTo>
                <a:lnTo>
                  <a:pt x="0" y="848"/>
                </a:lnTo>
                <a:lnTo>
                  <a:pt x="2542" y="848"/>
                </a:lnTo>
                <a:lnTo>
                  <a:pt x="2053" y="0"/>
                </a:lnTo>
                <a:close/>
              </a:path>
            </a:pathLst>
          </a:custGeom>
          <a:solidFill>
            <a:srgbClr val="00973B">
              <a:alpha val="6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r>
              <a:rPr lang="es-ES" sz="2600" b="1" kern="0" dirty="0">
                <a:latin typeface="Arial" panose="020B0604020202020204" pitchFamily="34" charset="0"/>
                <a:cs typeface="Arial" panose="020B0604020202020204" pitchFamily="34" charset="0"/>
              </a:rPr>
              <a:t>Probable</a:t>
            </a:r>
          </a:p>
        </p:txBody>
      </p:sp>
      <p:sp>
        <p:nvSpPr>
          <p:cNvPr id="21" name="Freeform 10"/>
          <p:cNvSpPr>
            <a:spLocks/>
          </p:cNvSpPr>
          <p:nvPr/>
        </p:nvSpPr>
        <p:spPr bwMode="auto">
          <a:xfrm>
            <a:off x="4286865" y="1390617"/>
            <a:ext cx="2459522" cy="1919287"/>
          </a:xfrm>
          <a:custGeom>
            <a:avLst/>
            <a:gdLst>
              <a:gd name="T0" fmla="*/ 697 w 1396"/>
              <a:gd name="T1" fmla="*/ 0 h 1209"/>
              <a:gd name="T2" fmla="*/ 0 w 1396"/>
              <a:gd name="T3" fmla="*/ 1209 h 1209"/>
              <a:gd name="T4" fmla="*/ 1396 w 1396"/>
              <a:gd name="T5" fmla="*/ 1209 h 1209"/>
              <a:gd name="T6" fmla="*/ 697 w 1396"/>
              <a:gd name="T7" fmla="*/ 0 h 1209"/>
            </a:gdLst>
            <a:ahLst/>
            <a:cxnLst>
              <a:cxn ang="0">
                <a:pos x="T0" y="T1"/>
              </a:cxn>
              <a:cxn ang="0">
                <a:pos x="T2" y="T3"/>
              </a:cxn>
              <a:cxn ang="0">
                <a:pos x="T4" y="T5"/>
              </a:cxn>
              <a:cxn ang="0">
                <a:pos x="T6" y="T7"/>
              </a:cxn>
            </a:cxnLst>
            <a:rect l="0" t="0" r="r" b="b"/>
            <a:pathLst>
              <a:path w="1396" h="1209">
                <a:moveTo>
                  <a:pt x="697" y="0"/>
                </a:moveTo>
                <a:lnTo>
                  <a:pt x="0" y="1209"/>
                </a:lnTo>
                <a:lnTo>
                  <a:pt x="1396" y="1209"/>
                </a:lnTo>
                <a:lnTo>
                  <a:pt x="697" y="0"/>
                </a:lnTo>
                <a:close/>
              </a:path>
            </a:pathLst>
          </a:custGeom>
          <a:solidFill>
            <a:srgbClr val="00973B">
              <a:alpha val="2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br>
              <a:rPr lang="es-ES" sz="2600" b="1" kern="0" dirty="0">
                <a:latin typeface="Arial" panose="020B0604020202020204" pitchFamily="34" charset="0"/>
                <a:cs typeface="Arial" panose="020B0604020202020204" pitchFamily="34" charset="0"/>
              </a:rPr>
            </a:br>
            <a:br>
              <a:rPr lang="es-ES" sz="2600" b="1" kern="0" dirty="0">
                <a:latin typeface="Arial" panose="020B0604020202020204" pitchFamily="34" charset="0"/>
                <a:cs typeface="Arial" panose="020B0604020202020204" pitchFamily="34" charset="0"/>
              </a:rPr>
            </a:br>
            <a:br>
              <a:rPr lang="es-ES" sz="2600" b="1" kern="0" dirty="0">
                <a:latin typeface="Arial" panose="020B0604020202020204" pitchFamily="34" charset="0"/>
                <a:cs typeface="Arial" panose="020B0604020202020204" pitchFamily="34" charset="0"/>
              </a:rPr>
            </a:br>
            <a:r>
              <a:rPr lang="es-ES" sz="2600" b="1" kern="0" dirty="0">
                <a:latin typeface="Arial" panose="020B0604020202020204" pitchFamily="34" charset="0"/>
                <a:cs typeface="Arial" panose="020B0604020202020204" pitchFamily="34" charset="0"/>
              </a:rPr>
              <a:t>Confirmado</a:t>
            </a:r>
          </a:p>
        </p:txBody>
      </p:sp>
    </p:spTree>
    <p:extLst>
      <p:ext uri="{BB962C8B-B14F-4D97-AF65-F5344CB8AC3E}">
        <p14:creationId xmlns:p14="http://schemas.microsoft.com/office/powerpoint/2010/main" val="4287993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sz="half" idx="2"/>
          </p:nvPr>
        </p:nvSpPr>
        <p:spPr/>
        <p:txBody>
          <a:bodyPr/>
          <a:lstStyle/>
          <a:p>
            <a:pPr>
              <a:spcBef>
                <a:spcPts val="1800"/>
              </a:spcBef>
            </a:pPr>
            <a:r>
              <a:rPr lang="es-ES" altLang="en-US" dirty="0"/>
              <a:t>Caso sospechoso:</a:t>
            </a:r>
          </a:p>
          <a:p>
            <a:pPr marL="628650" lvl="1" indent="-347663"/>
            <a:r>
              <a:rPr lang="es-ES" altLang="en-US" dirty="0"/>
              <a:t>Residente del barrio A con </a:t>
            </a:r>
          </a:p>
          <a:p>
            <a:pPr marL="280987" lvl="1" indent="0">
              <a:buNone/>
            </a:pPr>
            <a:r>
              <a:rPr lang="es-ES" altLang="en-US" dirty="0"/>
              <a:t>≥3 deposiciones blandas en 24h</a:t>
            </a:r>
          </a:p>
          <a:p>
            <a:pPr marL="628650" lvl="1" indent="-342900">
              <a:spcBef>
                <a:spcPts val="0"/>
              </a:spcBef>
            </a:pPr>
            <a:r>
              <a:rPr lang="es-ES" altLang="en-US" dirty="0"/>
              <a:t>1 de enero - 30 de abril de 2022</a:t>
            </a:r>
          </a:p>
          <a:p>
            <a:endParaRPr lang="es-ES" altLang="en-US" dirty="0"/>
          </a:p>
          <a:p>
            <a:r>
              <a:rPr lang="es-ES" altLang="en-US" dirty="0"/>
              <a:t>Caso confirmado:</a:t>
            </a:r>
          </a:p>
          <a:p>
            <a:pPr marL="628650" lvl="1" indent="-342900"/>
            <a:r>
              <a:rPr lang="es-ES" altLang="en-US" dirty="0"/>
              <a:t>Caso sospechoso con hisopo rectal </a:t>
            </a:r>
            <a:br>
              <a:rPr lang="es-ES" altLang="en-US" dirty="0"/>
            </a:br>
            <a:r>
              <a:rPr lang="es-ES" altLang="en-US" dirty="0"/>
              <a:t>positivo para signos/síntomas </a:t>
            </a:r>
            <a:r>
              <a:rPr lang="es-ES" altLang="en-US" i="1" dirty="0"/>
              <a:t>Vibrio </a:t>
            </a:r>
            <a:br>
              <a:rPr lang="es-ES" altLang="en-US" i="1" dirty="0"/>
            </a:br>
            <a:r>
              <a:rPr lang="es-ES" altLang="en-US" i="1" dirty="0" err="1"/>
              <a:t>cholerae</a:t>
            </a:r>
            <a:r>
              <a:rPr lang="es-ES" altLang="en-US" i="1" dirty="0"/>
              <a:t> </a:t>
            </a:r>
            <a:r>
              <a:rPr lang="es-ES" altLang="en-US" dirty="0"/>
              <a:t>O1</a:t>
            </a:r>
          </a:p>
        </p:txBody>
      </p:sp>
      <p:sp>
        <p:nvSpPr>
          <p:cNvPr id="4" name="Title 5">
            <a:extLst>
              <a:ext uri="{FF2B5EF4-FFF2-40B4-BE49-F238E27FC236}">
                <a16:creationId xmlns:a16="http://schemas.microsoft.com/office/drawing/2014/main" id="{34C5DC47-FD46-4713-8A47-1C288B12953D}"/>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altLang="en-US" dirty="0"/>
              <a:t>Definición de caso de brote: Cólera (1/2)</a:t>
            </a:r>
            <a:endParaRPr lang="es-ES" dirty="0"/>
          </a:p>
        </p:txBody>
      </p:sp>
    </p:spTree>
    <p:extLst>
      <p:ext uri="{BB962C8B-B14F-4D97-AF65-F5344CB8AC3E}">
        <p14:creationId xmlns:p14="http://schemas.microsoft.com/office/powerpoint/2010/main" val="39522769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sz="half" idx="2"/>
          </p:nvPr>
        </p:nvSpPr>
        <p:spPr>
          <a:xfrm>
            <a:off x="838200" y="1488689"/>
            <a:ext cx="5895479" cy="4639309"/>
          </a:xfrm>
        </p:spPr>
        <p:txBody>
          <a:bodyPr/>
          <a:lstStyle/>
          <a:p>
            <a:pPr>
              <a:spcBef>
                <a:spcPts val="1800"/>
              </a:spcBef>
            </a:pPr>
            <a:r>
              <a:rPr lang="es-ES" altLang="en-US" dirty="0"/>
              <a:t>Caso sospechoso:</a:t>
            </a:r>
          </a:p>
          <a:p>
            <a:pPr marL="628650" lvl="1" indent="-347663"/>
            <a:r>
              <a:rPr lang="es-ES" altLang="en-US" dirty="0"/>
              <a:t>Residente del barrio A con </a:t>
            </a:r>
          </a:p>
          <a:p>
            <a:pPr marL="280987" lvl="1" indent="0">
              <a:buNone/>
            </a:pPr>
            <a:r>
              <a:rPr lang="es-ES" altLang="en-US" dirty="0"/>
              <a:t>≥3 deposiciones blandas en 24h</a:t>
            </a:r>
          </a:p>
          <a:p>
            <a:pPr marL="628650" lvl="1" indent="-342900">
              <a:spcBef>
                <a:spcPts val="0"/>
              </a:spcBef>
            </a:pPr>
            <a:r>
              <a:rPr lang="es-ES" altLang="en-US" dirty="0"/>
              <a:t>1 de enero - 30 de abril de 2022</a:t>
            </a:r>
          </a:p>
          <a:p>
            <a:endParaRPr lang="es-ES" altLang="en-US" dirty="0"/>
          </a:p>
          <a:p>
            <a:r>
              <a:rPr lang="es-ES" altLang="en-US" dirty="0"/>
              <a:t>Caso confirmado:</a:t>
            </a:r>
          </a:p>
          <a:p>
            <a:pPr marL="628650" lvl="1" indent="-342900"/>
            <a:r>
              <a:rPr lang="es-ES" altLang="en-US" dirty="0"/>
              <a:t>Caso sospechoso con hisopo rectal positivo para signos/síntomas </a:t>
            </a:r>
            <a:r>
              <a:rPr lang="es-ES" altLang="en-US" i="1" dirty="0"/>
              <a:t>Vibrio </a:t>
            </a:r>
            <a:r>
              <a:rPr lang="es-ES" altLang="en-US" i="1" dirty="0" err="1"/>
              <a:t>cholerae</a:t>
            </a:r>
            <a:r>
              <a:rPr lang="es-ES" altLang="en-US" i="1" dirty="0"/>
              <a:t> </a:t>
            </a:r>
            <a:r>
              <a:rPr lang="es-ES" altLang="en-US" dirty="0"/>
              <a:t>O1</a:t>
            </a:r>
          </a:p>
        </p:txBody>
      </p:sp>
      <p:sp>
        <p:nvSpPr>
          <p:cNvPr id="7" name="Content Placeholder 1"/>
          <p:cNvSpPr txBox="1">
            <a:spLocks/>
          </p:cNvSpPr>
          <p:nvPr/>
        </p:nvSpPr>
        <p:spPr>
          <a:xfrm>
            <a:off x="6816368" y="1462159"/>
            <a:ext cx="4776917" cy="78259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s-ES" b="1" u="sng" dirty="0">
                <a:solidFill>
                  <a:schemeClr val="tx1"/>
                </a:solidFill>
              </a:rPr>
              <a:t>¿Elementos de definición del caso?</a:t>
            </a:r>
          </a:p>
          <a:p>
            <a:endParaRPr lang="es-ES" dirty="0"/>
          </a:p>
        </p:txBody>
      </p:sp>
      <p:sp>
        <p:nvSpPr>
          <p:cNvPr id="10" name="Rectangle: Rounded Corners 9"/>
          <p:cNvSpPr/>
          <p:nvPr/>
        </p:nvSpPr>
        <p:spPr>
          <a:xfrm>
            <a:off x="1108657" y="2564481"/>
            <a:ext cx="4883492" cy="377675"/>
          </a:xfrm>
          <a:prstGeom prst="roundRect">
            <a:avLst/>
          </a:prstGeom>
          <a:noFill/>
          <a:ln w="381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p:cNvSpPr/>
          <p:nvPr/>
        </p:nvSpPr>
        <p:spPr>
          <a:xfrm>
            <a:off x="1108657" y="4472637"/>
            <a:ext cx="5478956" cy="1298897"/>
          </a:xfrm>
          <a:prstGeom prst="roundRect">
            <a:avLst/>
          </a:prstGeom>
          <a:noFill/>
          <a:ln w="381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p:cNvSpPr/>
          <p:nvPr/>
        </p:nvSpPr>
        <p:spPr>
          <a:xfrm>
            <a:off x="1108658" y="3023479"/>
            <a:ext cx="4883492" cy="444347"/>
          </a:xfrm>
          <a:prstGeom prst="roundRect">
            <a:avLst/>
          </a:prstGeom>
          <a:noFill/>
          <a:ln w="381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p:cNvSpPr/>
          <p:nvPr/>
        </p:nvSpPr>
        <p:spPr>
          <a:xfrm>
            <a:off x="1108658" y="2036129"/>
            <a:ext cx="4883491" cy="430173"/>
          </a:xfrm>
          <a:prstGeom prst="roundRect">
            <a:avLst/>
          </a:prstGeom>
          <a:noFill/>
          <a:ln w="381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1"/>
          <p:cNvSpPr txBox="1">
            <a:spLocks/>
          </p:cNvSpPr>
          <p:nvPr/>
        </p:nvSpPr>
        <p:spPr>
          <a:xfrm>
            <a:off x="7340690" y="2363389"/>
            <a:ext cx="3499266" cy="4443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s-ES" sz="2400" dirty="0"/>
              <a:t>Epi - Persona, Lugar</a:t>
            </a:r>
          </a:p>
          <a:p>
            <a:endParaRPr lang="es-ES" sz="2400" dirty="0">
              <a:solidFill>
                <a:srgbClr val="00867B"/>
              </a:solidFill>
            </a:endParaRPr>
          </a:p>
        </p:txBody>
      </p:sp>
      <p:sp>
        <p:nvSpPr>
          <p:cNvPr id="17" name="Content Placeholder 1"/>
          <p:cNvSpPr txBox="1">
            <a:spLocks/>
          </p:cNvSpPr>
          <p:nvPr/>
        </p:nvSpPr>
        <p:spPr>
          <a:xfrm>
            <a:off x="7350522" y="3263966"/>
            <a:ext cx="2525205" cy="5615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s-ES" sz="2400" dirty="0"/>
              <a:t>Epi - Tiempo</a:t>
            </a:r>
          </a:p>
        </p:txBody>
      </p:sp>
      <p:sp>
        <p:nvSpPr>
          <p:cNvPr id="18" name="Content Placeholder 1"/>
          <p:cNvSpPr txBox="1">
            <a:spLocks/>
          </p:cNvSpPr>
          <p:nvPr/>
        </p:nvSpPr>
        <p:spPr>
          <a:xfrm>
            <a:off x="7350521" y="2798438"/>
            <a:ext cx="3499267" cy="61382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s-ES" sz="2400" dirty="0"/>
              <a:t>Clínica - Síntomas</a:t>
            </a:r>
          </a:p>
          <a:p>
            <a:pPr lvl="1"/>
            <a:endParaRPr lang="es-ES" sz="2400" dirty="0"/>
          </a:p>
        </p:txBody>
      </p:sp>
      <p:sp>
        <p:nvSpPr>
          <p:cNvPr id="19" name="Content Placeholder 1"/>
          <p:cNvSpPr txBox="1">
            <a:spLocks/>
          </p:cNvSpPr>
          <p:nvPr/>
        </p:nvSpPr>
        <p:spPr>
          <a:xfrm>
            <a:off x="7350521" y="3704440"/>
            <a:ext cx="3499267" cy="4443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s-ES" sz="2400" dirty="0"/>
              <a:t>Clínica - Laboratorio</a:t>
            </a:r>
          </a:p>
        </p:txBody>
      </p:sp>
      <p:sp>
        <p:nvSpPr>
          <p:cNvPr id="4" name="Title 5">
            <a:extLst>
              <a:ext uri="{FF2B5EF4-FFF2-40B4-BE49-F238E27FC236}">
                <a16:creationId xmlns:a16="http://schemas.microsoft.com/office/drawing/2014/main" id="{962EC76C-09A2-F830-A8F1-6974FD07D2A7}"/>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altLang="en-US" dirty="0"/>
              <a:t>Definición de caso de brote: Cólera (2/2)</a:t>
            </a:r>
            <a:endParaRPr lang="es-ES" dirty="0"/>
          </a:p>
        </p:txBody>
      </p:sp>
    </p:spTree>
    <p:extLst>
      <p:ext uri="{BB962C8B-B14F-4D97-AF65-F5344CB8AC3E}">
        <p14:creationId xmlns:p14="http://schemas.microsoft.com/office/powerpoint/2010/main" val="399492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5" grpId="0" animBg="1"/>
      <p:bldP spid="16" grpId="0"/>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F1F062D-F695-4E64-BFC1-C7EBBB511110}"/>
              </a:ext>
            </a:extLst>
          </p:cNvPr>
          <p:cNvSpPr>
            <a:spLocks noGrp="1"/>
          </p:cNvSpPr>
          <p:nvPr>
            <p:ph type="title"/>
          </p:nvPr>
        </p:nvSpPr>
        <p:spPr>
          <a:xfrm>
            <a:off x="838200" y="1"/>
            <a:ext cx="10515600" cy="1300880"/>
          </a:xfrm>
        </p:spPr>
        <p:txBody>
          <a:bodyPr/>
          <a:lstStyle/>
          <a:p>
            <a:r>
              <a:rPr lang="es-ES" altLang="en-US" dirty="0">
                <a:latin typeface="Franklin Gothic Medium"/>
              </a:rPr>
              <a:t>Definición de caso de brote: </a:t>
            </a:r>
            <a:br>
              <a:rPr lang="es-ES" altLang="en-US" dirty="0">
                <a:latin typeface="Franklin Gothic Medium"/>
              </a:rPr>
            </a:br>
            <a:r>
              <a:rPr lang="es-ES" altLang="en-US" dirty="0">
                <a:latin typeface="Franklin Gothic Medium"/>
              </a:rPr>
              <a:t>ántrax animal (1/2)</a:t>
            </a:r>
            <a:endParaRPr lang="es-ES" dirty="0">
              <a:latin typeface="Franklin Gothic Medium"/>
            </a:endParaRPr>
          </a:p>
        </p:txBody>
      </p:sp>
      <p:sp>
        <p:nvSpPr>
          <p:cNvPr id="2" name="Text Placeholder 1"/>
          <p:cNvSpPr>
            <a:spLocks noGrp="1"/>
          </p:cNvSpPr>
          <p:nvPr>
            <p:ph sz="half" idx="2"/>
          </p:nvPr>
        </p:nvSpPr>
        <p:spPr/>
        <p:txBody>
          <a:bodyPr/>
          <a:lstStyle/>
          <a:p>
            <a:pPr>
              <a:spcBef>
                <a:spcPts val="1800"/>
              </a:spcBef>
            </a:pPr>
            <a:r>
              <a:rPr lang="es-ES" altLang="en-US" dirty="0"/>
              <a:t>Caso sospechoso:</a:t>
            </a:r>
          </a:p>
          <a:p>
            <a:pPr marL="628650" lvl="1" indent="-347663"/>
            <a:r>
              <a:rPr lang="es-ES" altLang="en-US" dirty="0"/>
              <a:t>Muerte súbita de bovinos en el país A</a:t>
            </a:r>
          </a:p>
          <a:p>
            <a:pPr marL="628650" lvl="1" indent="-347663"/>
            <a:r>
              <a:rPr lang="es-ES" altLang="en-US" dirty="0"/>
              <a:t>Con o sin hemorragia por orificios</a:t>
            </a:r>
          </a:p>
          <a:p>
            <a:pPr marL="628650" lvl="1" indent="-342900">
              <a:spcBef>
                <a:spcPts val="0"/>
              </a:spcBef>
            </a:pPr>
            <a:r>
              <a:rPr lang="es-ES" dirty="0">
                <a:ea typeface="+mn-lt"/>
                <a:cs typeface="+mn-lt"/>
              </a:rPr>
              <a:t>1 de junio - 15 de junio de 2022</a:t>
            </a:r>
            <a:endParaRPr lang="es-ES" dirty="0"/>
          </a:p>
          <a:p>
            <a:endParaRPr lang="es-ES" altLang="en-US" dirty="0"/>
          </a:p>
          <a:p>
            <a:r>
              <a:rPr lang="es-ES" altLang="en-US" dirty="0"/>
              <a:t>Caso confirmado:</a:t>
            </a:r>
          </a:p>
          <a:p>
            <a:pPr marL="628650" lvl="1" indent="-342900"/>
            <a:r>
              <a:rPr lang="es-ES" altLang="en-US" dirty="0"/>
              <a:t>Cultivo positivo para </a:t>
            </a:r>
            <a:r>
              <a:rPr lang="es-ES" altLang="en-US" i="1" dirty="0" err="1"/>
              <a:t>Bacillus</a:t>
            </a:r>
            <a:r>
              <a:rPr lang="es-ES" altLang="en-US" i="1" dirty="0"/>
              <a:t> </a:t>
            </a:r>
            <a:br>
              <a:rPr lang="es-ES" altLang="en-US" i="1" dirty="0"/>
            </a:br>
            <a:r>
              <a:rPr lang="es-ES" altLang="en-US" i="1" dirty="0" err="1"/>
              <a:t>anthracis</a:t>
            </a:r>
            <a:r>
              <a:rPr lang="es-ES" altLang="en-US" i="1" dirty="0"/>
              <a:t> </a:t>
            </a:r>
            <a:r>
              <a:rPr lang="es-ES" altLang="en-US" dirty="0"/>
              <a:t>de hisopados nasales de </a:t>
            </a:r>
            <a:br>
              <a:rPr lang="es-ES" altLang="en-US" dirty="0"/>
            </a:br>
            <a:r>
              <a:rPr lang="es-ES" altLang="en-US" dirty="0"/>
              <a:t>animal fallecido</a:t>
            </a:r>
          </a:p>
        </p:txBody>
      </p:sp>
    </p:spTree>
    <p:extLst>
      <p:ext uri="{BB962C8B-B14F-4D97-AF65-F5344CB8AC3E}">
        <p14:creationId xmlns:p14="http://schemas.microsoft.com/office/powerpoint/2010/main" val="16524071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5">
            <a:extLst>
              <a:ext uri="{FF2B5EF4-FFF2-40B4-BE49-F238E27FC236}">
                <a16:creationId xmlns:a16="http://schemas.microsoft.com/office/drawing/2014/main" id="{4ACC5D68-0106-C41D-2ACC-4C3796876674}"/>
              </a:ext>
            </a:extLst>
          </p:cNvPr>
          <p:cNvSpPr>
            <a:spLocks noGrp="1"/>
          </p:cNvSpPr>
          <p:nvPr>
            <p:ph type="title"/>
          </p:nvPr>
        </p:nvSpPr>
        <p:spPr>
          <a:xfrm>
            <a:off x="838200" y="1"/>
            <a:ext cx="10515600" cy="1300880"/>
          </a:xfrm>
        </p:spPr>
        <p:txBody>
          <a:bodyPr/>
          <a:lstStyle/>
          <a:p>
            <a:r>
              <a:rPr lang="es-ES" altLang="en-US" dirty="0">
                <a:latin typeface="Franklin Gothic Medium"/>
              </a:rPr>
              <a:t>Definición de caso de brote: </a:t>
            </a:r>
            <a:br>
              <a:rPr lang="es-ES" altLang="en-US" dirty="0">
                <a:latin typeface="Franklin Gothic Medium"/>
              </a:rPr>
            </a:br>
            <a:r>
              <a:rPr lang="es-ES" altLang="en-US" dirty="0">
                <a:latin typeface="Franklin Gothic Medium"/>
              </a:rPr>
              <a:t>ántrax animal (2/2)</a:t>
            </a:r>
            <a:endParaRPr lang="es-ES" dirty="0">
              <a:latin typeface="Franklin Gothic Medium"/>
            </a:endParaRPr>
          </a:p>
        </p:txBody>
      </p:sp>
      <p:sp>
        <p:nvSpPr>
          <p:cNvPr id="2" name="Text Placeholder 1"/>
          <p:cNvSpPr>
            <a:spLocks noGrp="1"/>
          </p:cNvSpPr>
          <p:nvPr>
            <p:ph sz="half" idx="2"/>
          </p:nvPr>
        </p:nvSpPr>
        <p:spPr>
          <a:xfrm>
            <a:off x="838200" y="1478857"/>
            <a:ext cx="5895479" cy="4639309"/>
          </a:xfrm>
        </p:spPr>
        <p:txBody>
          <a:bodyPr/>
          <a:lstStyle/>
          <a:p>
            <a:pPr>
              <a:spcBef>
                <a:spcPts val="1800"/>
              </a:spcBef>
            </a:pPr>
            <a:r>
              <a:rPr lang="es-ES" altLang="en-US" dirty="0"/>
              <a:t>Caso sospechoso:</a:t>
            </a:r>
          </a:p>
          <a:p>
            <a:pPr marL="628650" lvl="1" indent="-347663"/>
            <a:r>
              <a:rPr lang="es-ES" altLang="en-US" dirty="0"/>
              <a:t>Muerte súbita de bovinos en el país A </a:t>
            </a:r>
          </a:p>
          <a:p>
            <a:pPr marL="628650" lvl="1" indent="-347663"/>
            <a:r>
              <a:rPr lang="es-ES" altLang="en-US" dirty="0"/>
              <a:t>Con o sin hemorragia por orificios</a:t>
            </a:r>
          </a:p>
          <a:p>
            <a:pPr marL="628650" lvl="1" indent="-342900">
              <a:spcBef>
                <a:spcPts val="0"/>
              </a:spcBef>
            </a:pPr>
            <a:r>
              <a:rPr lang="es-ES" dirty="0">
                <a:ea typeface="+mn-lt"/>
                <a:cs typeface="+mn-lt"/>
              </a:rPr>
              <a:t>1 de junio - 15 de junio de 2022</a:t>
            </a:r>
            <a:endParaRPr lang="es-ES" dirty="0"/>
          </a:p>
          <a:p>
            <a:endParaRPr lang="es-ES" altLang="en-US" dirty="0"/>
          </a:p>
          <a:p>
            <a:r>
              <a:rPr lang="es-ES" altLang="en-US" dirty="0"/>
              <a:t>Caso confirmado:</a:t>
            </a:r>
          </a:p>
          <a:p>
            <a:pPr marL="628650" lvl="1" indent="-342900"/>
            <a:r>
              <a:rPr lang="es-ES" altLang="en-US" dirty="0"/>
              <a:t>Cultivo positivo para </a:t>
            </a:r>
            <a:r>
              <a:rPr lang="es-ES" altLang="en-US" i="1" dirty="0" err="1"/>
              <a:t>Bacillus</a:t>
            </a:r>
            <a:r>
              <a:rPr lang="es-ES" altLang="en-US" i="1" dirty="0"/>
              <a:t> </a:t>
            </a:r>
            <a:br>
              <a:rPr lang="es-ES" altLang="en-US" i="1" dirty="0"/>
            </a:br>
            <a:r>
              <a:rPr lang="es-ES" altLang="en-US" i="1" dirty="0" err="1"/>
              <a:t>anthracis</a:t>
            </a:r>
            <a:r>
              <a:rPr lang="es-ES" altLang="en-US" i="1" dirty="0"/>
              <a:t> </a:t>
            </a:r>
            <a:r>
              <a:rPr lang="es-ES" altLang="en-US" dirty="0"/>
              <a:t>de hisopados nasales de animal fallecido</a:t>
            </a:r>
          </a:p>
        </p:txBody>
      </p:sp>
      <p:sp>
        <p:nvSpPr>
          <p:cNvPr id="7" name="Content Placeholder 1"/>
          <p:cNvSpPr txBox="1">
            <a:spLocks/>
          </p:cNvSpPr>
          <p:nvPr/>
        </p:nvSpPr>
        <p:spPr>
          <a:xfrm>
            <a:off x="6816368" y="1462159"/>
            <a:ext cx="4776917" cy="78259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s-ES" b="1" u="sng" dirty="0">
                <a:solidFill>
                  <a:schemeClr val="tx1"/>
                </a:solidFill>
              </a:rPr>
              <a:t>¿Elementos de definición del caso?</a:t>
            </a:r>
          </a:p>
          <a:p>
            <a:endParaRPr lang="es-ES" dirty="0"/>
          </a:p>
        </p:txBody>
      </p:sp>
      <p:sp>
        <p:nvSpPr>
          <p:cNvPr id="11" name="Rectangle: Rounded Corners 10"/>
          <p:cNvSpPr/>
          <p:nvPr/>
        </p:nvSpPr>
        <p:spPr>
          <a:xfrm>
            <a:off x="1110343" y="4505580"/>
            <a:ext cx="5497286" cy="1187649"/>
          </a:xfrm>
          <a:prstGeom prst="roundRect">
            <a:avLst/>
          </a:prstGeom>
          <a:noFill/>
          <a:ln w="381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p:cNvSpPr/>
          <p:nvPr/>
        </p:nvSpPr>
        <p:spPr>
          <a:xfrm>
            <a:off x="1143000" y="2952837"/>
            <a:ext cx="4952999" cy="444347"/>
          </a:xfrm>
          <a:prstGeom prst="roundRect">
            <a:avLst/>
          </a:prstGeom>
          <a:noFill/>
          <a:ln w="381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p:cNvSpPr/>
          <p:nvPr/>
        </p:nvSpPr>
        <p:spPr>
          <a:xfrm>
            <a:off x="1151595" y="2047015"/>
            <a:ext cx="5612527" cy="451945"/>
          </a:xfrm>
          <a:prstGeom prst="roundRect">
            <a:avLst/>
          </a:prstGeom>
          <a:noFill/>
          <a:ln w="381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1"/>
          <p:cNvSpPr txBox="1">
            <a:spLocks/>
          </p:cNvSpPr>
          <p:nvPr/>
        </p:nvSpPr>
        <p:spPr>
          <a:xfrm>
            <a:off x="7340690" y="2579084"/>
            <a:ext cx="3551512" cy="4443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s-ES" sz="2400" dirty="0"/>
              <a:t>Epi - Especie, Lugar</a:t>
            </a:r>
          </a:p>
          <a:p>
            <a:endParaRPr lang="es-ES" sz="2400" dirty="0">
              <a:solidFill>
                <a:srgbClr val="00867B"/>
              </a:solidFill>
            </a:endParaRPr>
          </a:p>
        </p:txBody>
      </p:sp>
      <p:sp>
        <p:nvSpPr>
          <p:cNvPr id="17" name="Content Placeholder 1"/>
          <p:cNvSpPr txBox="1">
            <a:spLocks/>
          </p:cNvSpPr>
          <p:nvPr/>
        </p:nvSpPr>
        <p:spPr>
          <a:xfrm>
            <a:off x="7340690" y="3357758"/>
            <a:ext cx="2775462" cy="5615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s-ES" sz="2400" dirty="0"/>
              <a:t>Epi - Tiempo</a:t>
            </a:r>
          </a:p>
        </p:txBody>
      </p:sp>
      <p:sp>
        <p:nvSpPr>
          <p:cNvPr id="18" name="Content Placeholder 1"/>
          <p:cNvSpPr txBox="1">
            <a:spLocks/>
          </p:cNvSpPr>
          <p:nvPr/>
        </p:nvSpPr>
        <p:spPr>
          <a:xfrm>
            <a:off x="7350522" y="2969704"/>
            <a:ext cx="3499267" cy="61382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s-ES" sz="2400" dirty="0"/>
              <a:t>Clínica - Síntomas</a:t>
            </a:r>
          </a:p>
          <a:p>
            <a:pPr lvl="1"/>
            <a:endParaRPr lang="es-ES" sz="2400" dirty="0"/>
          </a:p>
        </p:txBody>
      </p:sp>
      <p:sp>
        <p:nvSpPr>
          <p:cNvPr id="19" name="Content Placeholder 1"/>
          <p:cNvSpPr txBox="1">
            <a:spLocks/>
          </p:cNvSpPr>
          <p:nvPr/>
        </p:nvSpPr>
        <p:spPr>
          <a:xfrm>
            <a:off x="7340690" y="3809289"/>
            <a:ext cx="3352977" cy="4443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s-ES" sz="2400" dirty="0"/>
              <a:t>Clínica - Laboratorio</a:t>
            </a:r>
          </a:p>
        </p:txBody>
      </p:sp>
      <p:sp>
        <p:nvSpPr>
          <p:cNvPr id="3" name="Rectangle: Rounded Corners 2">
            <a:extLst>
              <a:ext uri="{FF2B5EF4-FFF2-40B4-BE49-F238E27FC236}">
                <a16:creationId xmlns:a16="http://schemas.microsoft.com/office/drawing/2014/main" id="{B3527774-FEEB-5F33-B23D-041FF32A615B}"/>
              </a:ext>
            </a:extLst>
          </p:cNvPr>
          <p:cNvSpPr/>
          <p:nvPr/>
        </p:nvSpPr>
        <p:spPr>
          <a:xfrm>
            <a:off x="1151595" y="2508398"/>
            <a:ext cx="5497287" cy="451945"/>
          </a:xfrm>
          <a:prstGeom prst="roundRect">
            <a:avLst/>
          </a:prstGeom>
          <a:noFill/>
          <a:ln w="38100">
            <a:solidFill>
              <a:srgbClr val="009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7934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5" grpId="0" animBg="1"/>
      <p:bldP spid="16" grpId="0"/>
      <p:bldP spid="17" grpId="0"/>
      <p:bldP spid="18" grpId="0"/>
      <p:bldP spid="19" grpId="0"/>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55073-1817-5A8A-3977-ADD65803D8E9}"/>
              </a:ext>
            </a:extLst>
          </p:cNvPr>
          <p:cNvSpPr>
            <a:spLocks noGrp="1"/>
          </p:cNvSpPr>
          <p:nvPr>
            <p:ph type="title"/>
          </p:nvPr>
        </p:nvSpPr>
        <p:spPr/>
        <p:txBody>
          <a:bodyPr/>
          <a:lstStyle/>
          <a:p>
            <a:r>
              <a:rPr lang="es-ES" dirty="0"/>
              <a:t>Enfermedad tras una inundación (1/3)</a:t>
            </a:r>
          </a:p>
        </p:txBody>
      </p:sp>
    </p:spTree>
    <p:extLst>
      <p:ext uri="{BB962C8B-B14F-4D97-AF65-F5344CB8AC3E}">
        <p14:creationId xmlns:p14="http://schemas.microsoft.com/office/powerpoint/2010/main" val="35802139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a:xfrm>
            <a:off x="838200" y="1478857"/>
            <a:ext cx="10515600" cy="4931468"/>
          </a:xfrm>
        </p:spPr>
        <p:txBody>
          <a:bodyPr/>
          <a:lstStyle/>
          <a:p>
            <a:pPr>
              <a:spcBef>
                <a:spcPts val="0"/>
              </a:spcBef>
              <a:spcAft>
                <a:spcPts val="600"/>
              </a:spcAft>
            </a:pPr>
            <a:r>
              <a:rPr lang="es-ES" sz="2400" b="1" dirty="0">
                <a:ea typeface="Times New Roman" panose="02020603050405020304" pitchFamily="18" charset="0"/>
                <a:cs typeface="Times New Roman" panose="02020603050405020304" pitchFamily="18" charset="0"/>
              </a:rPr>
              <a:t>Escenario - Parte 1: </a:t>
            </a:r>
            <a:r>
              <a:rPr lang="es-ES" sz="2400" dirty="0">
                <a:ea typeface="Times New Roman" panose="02020603050405020304" pitchFamily="18" charset="0"/>
                <a:cs typeface="Times New Roman" panose="02020603050405020304" pitchFamily="18" charset="0"/>
              </a:rPr>
              <a:t>La temporada de lluvias comenzó en mayo. A principios de julio se produjeron graves inundaciones: los pueblos quedaron sumergidos y hubo que rescatar al ganado que pastaba cerca del río. A mediados de julio, dos centros de salud notificaron conglomerados de enfermedades febriles en su vigilancia semanal. </a:t>
            </a:r>
          </a:p>
          <a:p>
            <a:pPr lvl="1">
              <a:spcBef>
                <a:spcPts val="0"/>
              </a:spcBef>
              <a:spcAft>
                <a:spcPts val="600"/>
              </a:spcAft>
            </a:pPr>
            <a:r>
              <a:rPr lang="es-ES" dirty="0">
                <a:ea typeface="Times New Roman" panose="02020603050405020304" pitchFamily="18" charset="0"/>
                <a:cs typeface="Times New Roman" panose="02020603050405020304" pitchFamily="18" charset="0"/>
              </a:rPr>
              <a:t>Un centro de salud informó de 5 pacientes con fiebre aguda y dolor de cabeza. De ellos, 3 fueron hospitalizados por vómitos graves, diarrea y dolor abdominal.</a:t>
            </a:r>
          </a:p>
          <a:p>
            <a:pPr lvl="1">
              <a:spcBef>
                <a:spcPts val="0"/>
              </a:spcBef>
              <a:spcAft>
                <a:spcPts val="600"/>
              </a:spcAft>
            </a:pPr>
            <a:r>
              <a:rPr lang="es-ES" sz="2400" dirty="0">
                <a:ea typeface="Times New Roman" panose="02020603050405020304" pitchFamily="18" charset="0"/>
                <a:cs typeface="Times New Roman" panose="02020603050405020304" pitchFamily="18" charset="0"/>
              </a:rPr>
              <a:t>El otro centro de salud recibió a 4 pacientes con fiebre aguda, cefalea, vómitos, diarrea y dolor abdominal. De ellos, 1 también presentaba ictericia y fue hospitalizado. A todos los pacientes se les tomaron muestras de sangre, suero y heces. Las pruebas de malaria realizadas a 4 pacientes resultaron negativas.</a:t>
            </a:r>
          </a:p>
          <a:p>
            <a:pPr>
              <a:spcBef>
                <a:spcPts val="0"/>
              </a:spcBef>
              <a:spcAft>
                <a:spcPts val="600"/>
              </a:spcAft>
            </a:pPr>
            <a:endParaRPr lang="es-ES" sz="2400" dirty="0">
              <a:ea typeface="Times New Roman" panose="0202060305040502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p:txBody>
          <a:bodyPr/>
          <a:lstStyle/>
          <a:p>
            <a:r>
              <a:rPr lang="es-ES" dirty="0"/>
              <a:t>Enfermedad tras una inundación (2/3)</a:t>
            </a:r>
          </a:p>
        </p:txBody>
      </p:sp>
    </p:spTree>
    <p:extLst>
      <p:ext uri="{BB962C8B-B14F-4D97-AF65-F5344CB8AC3E}">
        <p14:creationId xmlns:p14="http://schemas.microsoft.com/office/powerpoint/2010/main" val="3166283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8E1B1376-BFC6-1939-A4FE-21B8561D1111}"/>
              </a:ext>
            </a:extLst>
          </p:cNvPr>
          <p:cNvSpPr>
            <a:spLocks noGrp="1"/>
          </p:cNvSpPr>
          <p:nvPr>
            <p:ph sz="half" idx="2"/>
          </p:nvPr>
        </p:nvSpPr>
        <p:spPr/>
        <p:txBody>
          <a:bodyPr/>
          <a:lstStyle/>
          <a:p>
            <a:r>
              <a:rPr lang="es-ES" sz="2800" dirty="0"/>
              <a:t>Al final de esta sesión, será capaz de:</a:t>
            </a:r>
          </a:p>
          <a:p>
            <a:pPr lvl="1"/>
            <a:r>
              <a:rPr lang="es-ES" sz="2400" dirty="0"/>
              <a:t>Identificar a los miembros necesarios para su equipo de investigación de brotes</a:t>
            </a:r>
          </a:p>
          <a:p>
            <a:pPr lvl="1"/>
            <a:r>
              <a:rPr lang="es-ES" sz="2400" dirty="0"/>
              <a:t>Confirmar la existencia de un brote</a:t>
            </a:r>
          </a:p>
          <a:p>
            <a:pPr lvl="1"/>
            <a:r>
              <a:rPr lang="es-ES" sz="2400" dirty="0"/>
              <a:t>Elaborar una definición de caso de brote</a:t>
            </a:r>
          </a:p>
          <a:p>
            <a:pPr lvl="1"/>
            <a:r>
              <a:rPr lang="es-ES" sz="2400" dirty="0"/>
              <a:t>Encontrar casos sistemáticamente</a:t>
            </a:r>
          </a:p>
          <a:p>
            <a:pPr lvl="1"/>
            <a:r>
              <a:rPr lang="es-ES" sz="2400" dirty="0"/>
              <a:t>Desarrollar un plan de análisis</a:t>
            </a:r>
          </a:p>
          <a:p>
            <a:pPr lvl="1"/>
            <a:r>
              <a:rPr lang="es-ES" sz="2400" dirty="0"/>
              <a:t>Resumir los casos por tiempo, lugar y persona</a:t>
            </a:r>
          </a:p>
          <a:p>
            <a:endParaRPr lang="es-ES" sz="2800" dirty="0"/>
          </a:p>
        </p:txBody>
      </p:sp>
    </p:spTree>
    <p:extLst>
      <p:ext uri="{BB962C8B-B14F-4D97-AF65-F5344CB8AC3E}">
        <p14:creationId xmlns:p14="http://schemas.microsoft.com/office/powerpoint/2010/main" val="6081677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p:txBody>
          <a:bodyPr/>
          <a:lstStyle/>
          <a:p>
            <a:pPr>
              <a:lnSpc>
                <a:spcPct val="115000"/>
              </a:lnSpc>
              <a:spcBef>
                <a:spcPts val="0"/>
              </a:spcBef>
              <a:spcAft>
                <a:spcPts val="1200"/>
              </a:spcAft>
            </a:pPr>
            <a:r>
              <a:rPr lang="es-ES" b="1" u="sng" dirty="0">
                <a:ea typeface="Times New Roman" panose="02020603050405020304" pitchFamily="18" charset="0"/>
                <a:cs typeface="Times New Roman" panose="02020603050405020304" pitchFamily="18" charset="0"/>
              </a:rPr>
              <a:t>Pregunta 1: </a:t>
            </a:r>
            <a:r>
              <a:rPr lang="es-ES" dirty="0">
                <a:ea typeface="Times New Roman" panose="02020603050405020304" pitchFamily="18" charset="0"/>
                <a:cs typeface="Times New Roman" panose="02020603050405020304" pitchFamily="18" charset="0"/>
              </a:rPr>
              <a:t>¿Qué medidas debe tomar el oficial de vigilancia tras recibir la notificación de los casos? </a:t>
            </a:r>
          </a:p>
          <a:p>
            <a:pPr>
              <a:lnSpc>
                <a:spcPct val="115000"/>
              </a:lnSpc>
              <a:spcBef>
                <a:spcPts val="0"/>
              </a:spcBef>
              <a:spcAft>
                <a:spcPts val="1200"/>
              </a:spcAft>
            </a:pPr>
            <a:endParaRPr lang="es-ES" sz="2400" dirty="0">
              <a:ea typeface="Times New Roman" panose="0202060305040502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p:txBody>
          <a:bodyPr/>
          <a:lstStyle/>
          <a:p>
            <a:r>
              <a:rPr lang="es-ES" dirty="0"/>
              <a:t>Enfermedad tras una inundación (3/3)</a:t>
            </a:r>
          </a:p>
        </p:txBody>
      </p:sp>
    </p:spTree>
    <p:extLst>
      <p:ext uri="{BB962C8B-B14F-4D97-AF65-F5344CB8AC3E}">
        <p14:creationId xmlns:p14="http://schemas.microsoft.com/office/powerpoint/2010/main" val="2850684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C537822-0642-B22C-34D4-3E992856E0DF}"/>
              </a:ext>
            </a:extLst>
          </p:cNvPr>
          <p:cNvSpPr>
            <a:spLocks noGrp="1"/>
          </p:cNvSpPr>
          <p:nvPr>
            <p:ph sz="half" idx="2"/>
          </p:nvPr>
        </p:nvSpPr>
        <p:spPr>
          <a:xfrm>
            <a:off x="838200" y="1498521"/>
            <a:ext cx="10515600" cy="4639309"/>
          </a:xfrm>
        </p:spPr>
        <p:txBody>
          <a:bodyPr/>
          <a:lstStyle/>
          <a:p>
            <a:pPr>
              <a:spcBef>
                <a:spcPts val="0"/>
              </a:spcBef>
              <a:spcAft>
                <a:spcPts val="600"/>
              </a:spcAft>
            </a:pPr>
            <a:r>
              <a:rPr lang="es-ES" b="1" u="sng" dirty="0">
                <a:ea typeface="Times New Roman" panose="02020603050405020304" pitchFamily="18" charset="0"/>
                <a:cs typeface="Times New Roman" panose="02020603050405020304" pitchFamily="18" charset="0"/>
              </a:rPr>
              <a:t>Pregunta 1: </a:t>
            </a:r>
            <a:r>
              <a:rPr lang="es-ES" dirty="0">
                <a:ea typeface="Times New Roman" panose="02020603050405020304" pitchFamily="18" charset="0"/>
                <a:cs typeface="Times New Roman" panose="02020603050405020304" pitchFamily="18" charset="0"/>
              </a:rPr>
              <a:t>¿Qué medidas debe tomar el oficial de vigilancia tras recibir la notificación de los casos? </a:t>
            </a:r>
          </a:p>
          <a:p>
            <a:pPr>
              <a:spcBef>
                <a:spcPts val="0"/>
              </a:spcBef>
              <a:spcAft>
                <a:spcPts val="600"/>
              </a:spcAft>
            </a:pPr>
            <a:r>
              <a:rPr lang="es-ES" sz="2800" b="1" u="sng" dirty="0"/>
              <a:t>Respuesta:</a:t>
            </a:r>
          </a:p>
          <a:p>
            <a:pPr lvl="1">
              <a:spcBef>
                <a:spcPts val="0"/>
              </a:spcBef>
              <a:spcAft>
                <a:spcPts val="600"/>
              </a:spcAft>
            </a:pPr>
            <a:r>
              <a:rPr lang="es-ES" dirty="0">
                <a:ea typeface="Times New Roman" panose="02020603050405020304" pitchFamily="18" charset="0"/>
                <a:cs typeface="Times New Roman" panose="02020603050405020304" pitchFamily="18" charset="0"/>
              </a:rPr>
              <a:t>El oficial de vigilancia notificó el conglomerado de casos a la persona de contacto del sistema nacional de vigilancia electrónica. </a:t>
            </a:r>
          </a:p>
          <a:p>
            <a:pPr lvl="1">
              <a:spcBef>
                <a:spcPts val="0"/>
              </a:spcBef>
              <a:spcAft>
                <a:spcPts val="600"/>
              </a:spcAft>
            </a:pPr>
            <a:r>
              <a:rPr lang="es-ES" dirty="0">
                <a:ea typeface="Times New Roman" panose="02020603050405020304" pitchFamily="18" charset="0"/>
                <a:cs typeface="Times New Roman" panose="02020603050405020304" pitchFamily="18" charset="0"/>
              </a:rPr>
              <a:t>Los síntomas eran compatibles con la leptospirosis, que figura en la lista de enfermedades de declaración obligatoria.</a:t>
            </a:r>
          </a:p>
          <a:p>
            <a:pPr lvl="1">
              <a:spcBef>
                <a:spcPts val="0"/>
              </a:spcBef>
              <a:spcAft>
                <a:spcPts val="600"/>
              </a:spcAft>
            </a:pPr>
            <a:r>
              <a:rPr lang="es-ES" dirty="0">
                <a:ea typeface="Times New Roman" panose="02020603050405020304" pitchFamily="18" charset="0"/>
                <a:cs typeface="Times New Roman" panose="02020603050405020304" pitchFamily="18" charset="0"/>
              </a:rPr>
              <a:t>El oficial de vigilancia comparó el número de casos con los datos históricos de vigilancia de la leptospirosis para determinar si se había producido un brote. Los datos incluían tanto casos confirmados como probables.</a:t>
            </a:r>
          </a:p>
          <a:p>
            <a:endParaRPr lang="es-ES" dirty="0"/>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a:xfrm>
            <a:off x="838200" y="0"/>
            <a:ext cx="9752215" cy="1247775"/>
          </a:xfrm>
        </p:spPr>
        <p:txBody>
          <a:bodyPr/>
          <a:lstStyle/>
          <a:p>
            <a:r>
              <a:rPr lang="es-ES" dirty="0"/>
              <a:t>Enfermedad tras una </a:t>
            </a:r>
            <a:br>
              <a:rPr lang="es-ES" dirty="0"/>
            </a:br>
            <a:r>
              <a:rPr lang="es-ES" dirty="0"/>
              <a:t>inundación: Respuesta</a:t>
            </a:r>
          </a:p>
        </p:txBody>
      </p:sp>
    </p:spTree>
    <p:extLst>
      <p:ext uri="{BB962C8B-B14F-4D97-AF65-F5344CB8AC3E}">
        <p14:creationId xmlns:p14="http://schemas.microsoft.com/office/powerpoint/2010/main" val="8262772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a:xfrm>
            <a:off x="513307" y="1573376"/>
            <a:ext cx="10077108" cy="476397"/>
          </a:xfrm>
        </p:spPr>
        <p:txBody>
          <a:bodyPr/>
          <a:lstStyle/>
          <a:p>
            <a:pPr marL="0" indent="0">
              <a:buNone/>
            </a:pPr>
            <a:r>
              <a:rPr lang="es-ES" sz="1800" b="1" kern="1400" spc="25" dirty="0">
                <a:latin typeface="Arial Bold" panose="020B0704020202020204" pitchFamily="34" charset="0"/>
                <a:ea typeface="MS Gothic" panose="020B0609070205080204" pitchFamily="49" charset="-128"/>
                <a:cs typeface="Times New Roman" panose="02020603050405020304" pitchFamily="18" charset="0"/>
              </a:rPr>
              <a:t>Tabla: Casos anuales confirmados y probables de leptospirosis en humanos, 2015-2023</a:t>
            </a:r>
          </a:p>
          <a:p>
            <a:pPr marL="0" indent="0">
              <a:buNone/>
            </a:pPr>
            <a:endParaRPr lang="es-ES" dirty="0"/>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p:txBody>
          <a:bodyPr/>
          <a:lstStyle/>
          <a:p>
            <a:r>
              <a:rPr lang="es-ES" dirty="0"/>
              <a:t>Enfermedad tras una inundación</a:t>
            </a:r>
          </a:p>
        </p:txBody>
      </p:sp>
      <p:graphicFrame>
        <p:nvGraphicFramePr>
          <p:cNvPr id="3" name="Table 2">
            <a:extLst>
              <a:ext uri="{FF2B5EF4-FFF2-40B4-BE49-F238E27FC236}">
                <a16:creationId xmlns:a16="http://schemas.microsoft.com/office/drawing/2014/main" id="{87E66A68-BB56-4935-B0C0-CDFFCAE3C47F}"/>
              </a:ext>
            </a:extLst>
          </p:cNvPr>
          <p:cNvGraphicFramePr>
            <a:graphicFrameLocks noGrp="1"/>
          </p:cNvGraphicFramePr>
          <p:nvPr>
            <p:extLst>
              <p:ext uri="{D42A27DB-BD31-4B8C-83A1-F6EECF244321}">
                <p14:modId xmlns:p14="http://schemas.microsoft.com/office/powerpoint/2010/main" val="2406450429"/>
              </p:ext>
            </p:extLst>
          </p:nvPr>
        </p:nvGraphicFramePr>
        <p:xfrm>
          <a:off x="513307" y="2178558"/>
          <a:ext cx="8233738" cy="4231767"/>
        </p:xfrm>
        <a:graphic>
          <a:graphicData uri="http://schemas.openxmlformats.org/drawingml/2006/table">
            <a:tbl>
              <a:tblPr firstRow="1" firstCol="1" bandRow="1">
                <a:tableStyleId>{5C22544A-7EE6-4342-B048-85BDC9FD1C3A}</a:tableStyleId>
              </a:tblPr>
              <a:tblGrid>
                <a:gridCol w="882356">
                  <a:extLst>
                    <a:ext uri="{9D8B030D-6E8A-4147-A177-3AD203B41FA5}">
                      <a16:colId xmlns:a16="http://schemas.microsoft.com/office/drawing/2014/main" val="1907397766"/>
                    </a:ext>
                  </a:extLst>
                </a:gridCol>
                <a:gridCol w="470479">
                  <a:extLst>
                    <a:ext uri="{9D8B030D-6E8A-4147-A177-3AD203B41FA5}">
                      <a16:colId xmlns:a16="http://schemas.microsoft.com/office/drawing/2014/main" val="1630405595"/>
                    </a:ext>
                  </a:extLst>
                </a:gridCol>
                <a:gridCol w="819306">
                  <a:extLst>
                    <a:ext uri="{9D8B030D-6E8A-4147-A177-3AD203B41FA5}">
                      <a16:colId xmlns:a16="http://schemas.microsoft.com/office/drawing/2014/main" val="107346414"/>
                    </a:ext>
                  </a:extLst>
                </a:gridCol>
                <a:gridCol w="411292">
                  <a:extLst>
                    <a:ext uri="{9D8B030D-6E8A-4147-A177-3AD203B41FA5}">
                      <a16:colId xmlns:a16="http://schemas.microsoft.com/office/drawing/2014/main" val="3989746105"/>
                    </a:ext>
                  </a:extLst>
                </a:gridCol>
                <a:gridCol w="503108">
                  <a:extLst>
                    <a:ext uri="{9D8B030D-6E8A-4147-A177-3AD203B41FA5}">
                      <a16:colId xmlns:a16="http://schemas.microsoft.com/office/drawing/2014/main" val="4075752731"/>
                    </a:ext>
                  </a:extLst>
                </a:gridCol>
                <a:gridCol w="654518">
                  <a:extLst>
                    <a:ext uri="{9D8B030D-6E8A-4147-A177-3AD203B41FA5}">
                      <a16:colId xmlns:a16="http://schemas.microsoft.com/office/drawing/2014/main" val="137726741"/>
                    </a:ext>
                  </a:extLst>
                </a:gridCol>
                <a:gridCol w="452388">
                  <a:extLst>
                    <a:ext uri="{9D8B030D-6E8A-4147-A177-3AD203B41FA5}">
                      <a16:colId xmlns:a16="http://schemas.microsoft.com/office/drawing/2014/main" val="638125426"/>
                    </a:ext>
                  </a:extLst>
                </a:gridCol>
                <a:gridCol w="519764">
                  <a:extLst>
                    <a:ext uri="{9D8B030D-6E8A-4147-A177-3AD203B41FA5}">
                      <a16:colId xmlns:a16="http://schemas.microsoft.com/office/drawing/2014/main" val="3931430481"/>
                    </a:ext>
                  </a:extLst>
                </a:gridCol>
                <a:gridCol w="750770">
                  <a:extLst>
                    <a:ext uri="{9D8B030D-6E8A-4147-A177-3AD203B41FA5}">
                      <a16:colId xmlns:a16="http://schemas.microsoft.com/office/drawing/2014/main" val="1309609244"/>
                    </a:ext>
                  </a:extLst>
                </a:gridCol>
                <a:gridCol w="481264">
                  <a:extLst>
                    <a:ext uri="{9D8B030D-6E8A-4147-A177-3AD203B41FA5}">
                      <a16:colId xmlns:a16="http://schemas.microsoft.com/office/drawing/2014/main" val="1314812102"/>
                    </a:ext>
                  </a:extLst>
                </a:gridCol>
                <a:gridCol w="818147">
                  <a:extLst>
                    <a:ext uri="{9D8B030D-6E8A-4147-A177-3AD203B41FA5}">
                      <a16:colId xmlns:a16="http://schemas.microsoft.com/office/drawing/2014/main" val="4079037277"/>
                    </a:ext>
                  </a:extLst>
                </a:gridCol>
                <a:gridCol w="452387">
                  <a:extLst>
                    <a:ext uri="{9D8B030D-6E8A-4147-A177-3AD203B41FA5}">
                      <a16:colId xmlns:a16="http://schemas.microsoft.com/office/drawing/2014/main" val="3748990184"/>
                    </a:ext>
                  </a:extLst>
                </a:gridCol>
                <a:gridCol w="1017959">
                  <a:extLst>
                    <a:ext uri="{9D8B030D-6E8A-4147-A177-3AD203B41FA5}">
                      <a16:colId xmlns:a16="http://schemas.microsoft.com/office/drawing/2014/main" val="773632572"/>
                    </a:ext>
                  </a:extLst>
                </a:gridCol>
              </a:tblGrid>
              <a:tr h="383913">
                <a:tc>
                  <a:txBody>
                    <a:bodyPr/>
                    <a:lstStyle/>
                    <a:p>
                      <a:pPr marL="0" marR="0" algn="ctr">
                        <a:lnSpc>
                          <a:spcPct val="115000"/>
                        </a:lnSpc>
                        <a:spcBef>
                          <a:spcPts val="0"/>
                        </a:spcBef>
                        <a:spcAft>
                          <a:spcPts val="0"/>
                        </a:spcAft>
                      </a:pPr>
                      <a:r>
                        <a:rPr lang="es-ES" sz="1400" noProof="0" dirty="0">
                          <a:solidFill>
                            <a:schemeClr val="tx1"/>
                          </a:solidFill>
                          <a:effectLst/>
                        </a:rPr>
                        <a:t>Año</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Jan</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Febrero</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Mar</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Abr</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Mayo</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Jun</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Julio</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Agosto</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err="1">
                          <a:solidFill>
                            <a:schemeClr val="tx1"/>
                          </a:solidFill>
                          <a:effectLst/>
                        </a:rPr>
                        <a:t>Sep</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Oct</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Nov</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Diciembre</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168316274"/>
                  </a:ext>
                </a:extLst>
              </a:tr>
              <a:tr h="335440">
                <a:tc>
                  <a:txBody>
                    <a:bodyPr/>
                    <a:lstStyle/>
                    <a:p>
                      <a:pPr marL="0" marR="0" algn="ctr">
                        <a:lnSpc>
                          <a:spcPct val="115000"/>
                        </a:lnSpc>
                        <a:spcBef>
                          <a:spcPts val="0"/>
                        </a:spcBef>
                        <a:spcAft>
                          <a:spcPts val="0"/>
                        </a:spcAft>
                      </a:pPr>
                      <a:r>
                        <a:rPr lang="es-ES" sz="1400" noProof="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2015</a:t>
                      </a:r>
                      <a:endParaRPr lang="es-ES" sz="14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3</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5</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4</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5050244"/>
                  </a:ext>
                </a:extLst>
              </a:tr>
              <a:tr h="335440">
                <a:tc>
                  <a:txBody>
                    <a:bodyPr/>
                    <a:lstStyle/>
                    <a:p>
                      <a:pPr marL="0" marR="0" algn="ctr">
                        <a:lnSpc>
                          <a:spcPct val="115000"/>
                        </a:lnSpc>
                        <a:spcBef>
                          <a:spcPts val="0"/>
                        </a:spcBef>
                        <a:spcAft>
                          <a:spcPts val="0"/>
                        </a:spcAft>
                      </a:pPr>
                      <a:r>
                        <a:rPr lang="es-ES" sz="1400" noProof="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2016</a:t>
                      </a:r>
                      <a:endParaRPr lang="es-ES" sz="14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3</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3</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16267926"/>
                  </a:ext>
                </a:extLst>
              </a:tr>
              <a:tr h="335440">
                <a:tc>
                  <a:txBody>
                    <a:bodyPr/>
                    <a:lstStyle/>
                    <a:p>
                      <a:pPr marL="0" marR="0" algn="ctr">
                        <a:lnSpc>
                          <a:spcPct val="115000"/>
                        </a:lnSpc>
                        <a:spcBef>
                          <a:spcPts val="0"/>
                        </a:spcBef>
                        <a:spcAft>
                          <a:spcPts val="0"/>
                        </a:spcAft>
                      </a:pPr>
                      <a:r>
                        <a:rPr lang="es-ES" sz="1400" noProof="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2017</a:t>
                      </a:r>
                      <a:endParaRPr lang="es-ES" sz="14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4</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3</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3</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5</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5</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9</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3</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3997755"/>
                  </a:ext>
                </a:extLst>
              </a:tr>
              <a:tr h="335440">
                <a:tc>
                  <a:txBody>
                    <a:bodyPr/>
                    <a:lstStyle/>
                    <a:p>
                      <a:pPr marL="0" marR="0" algn="ctr">
                        <a:lnSpc>
                          <a:spcPct val="115000"/>
                        </a:lnSpc>
                        <a:spcBef>
                          <a:spcPts val="0"/>
                        </a:spcBef>
                        <a:spcAft>
                          <a:spcPts val="0"/>
                        </a:spcAft>
                      </a:pPr>
                      <a:r>
                        <a:rPr lang="es-ES" sz="1400" noProof="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2018</a:t>
                      </a:r>
                      <a:endParaRPr lang="es-ES" sz="14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4</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3</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3</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3</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2264175"/>
                  </a:ext>
                </a:extLst>
              </a:tr>
              <a:tr h="335440">
                <a:tc>
                  <a:txBody>
                    <a:bodyPr/>
                    <a:lstStyle/>
                    <a:p>
                      <a:pPr marL="0" marR="0" algn="ctr">
                        <a:lnSpc>
                          <a:spcPct val="115000"/>
                        </a:lnSpc>
                        <a:spcBef>
                          <a:spcPts val="0"/>
                        </a:spcBef>
                        <a:spcAft>
                          <a:spcPts val="0"/>
                        </a:spcAft>
                      </a:pPr>
                      <a:r>
                        <a:rPr lang="es-ES" sz="1400" noProof="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2019</a:t>
                      </a:r>
                      <a:endParaRPr lang="es-ES" sz="14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3</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5</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4</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9220904"/>
                  </a:ext>
                </a:extLst>
              </a:tr>
              <a:tr h="335440">
                <a:tc>
                  <a:txBody>
                    <a:bodyPr/>
                    <a:lstStyle/>
                    <a:p>
                      <a:pPr marL="0" marR="0" algn="ctr">
                        <a:lnSpc>
                          <a:spcPct val="115000"/>
                        </a:lnSpc>
                        <a:spcBef>
                          <a:spcPts val="0"/>
                        </a:spcBef>
                        <a:spcAft>
                          <a:spcPts val="0"/>
                        </a:spcAft>
                      </a:pPr>
                      <a:r>
                        <a:rPr lang="es-ES" sz="1400" noProof="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2020</a:t>
                      </a:r>
                      <a:endParaRPr lang="es-ES" sz="14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4</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6</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7</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7158383"/>
                  </a:ext>
                </a:extLst>
              </a:tr>
              <a:tr h="335440">
                <a:tc>
                  <a:txBody>
                    <a:bodyPr/>
                    <a:lstStyle/>
                    <a:p>
                      <a:pPr marL="0" marR="0" algn="ctr">
                        <a:lnSpc>
                          <a:spcPct val="115000"/>
                        </a:lnSpc>
                        <a:spcBef>
                          <a:spcPts val="0"/>
                        </a:spcBef>
                        <a:spcAft>
                          <a:spcPts val="0"/>
                        </a:spcAft>
                      </a:pPr>
                      <a:r>
                        <a:rPr lang="es-ES" sz="1400" noProof="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2021</a:t>
                      </a:r>
                      <a:endParaRPr lang="es-ES" sz="14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3</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3</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3</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1057687"/>
                  </a:ext>
                </a:extLst>
              </a:tr>
              <a:tr h="335440">
                <a:tc>
                  <a:txBody>
                    <a:bodyPr/>
                    <a:lstStyle/>
                    <a:p>
                      <a:pPr marL="0" marR="0" algn="ctr">
                        <a:lnSpc>
                          <a:spcPct val="115000"/>
                        </a:lnSpc>
                        <a:spcBef>
                          <a:spcPts val="0"/>
                        </a:spcBef>
                        <a:spcAft>
                          <a:spcPts val="0"/>
                        </a:spcAft>
                      </a:pPr>
                      <a:r>
                        <a:rPr lang="es-ES" sz="1400" noProof="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2022</a:t>
                      </a:r>
                      <a:endParaRPr lang="es-ES" sz="14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31587612"/>
                  </a:ext>
                </a:extLst>
              </a:tr>
              <a:tr h="335440">
                <a:tc>
                  <a:txBody>
                    <a:bodyPr/>
                    <a:lstStyle/>
                    <a:p>
                      <a:pPr marL="0" marR="0" algn="ctr">
                        <a:lnSpc>
                          <a:spcPct val="115000"/>
                        </a:lnSpc>
                        <a:spcBef>
                          <a:spcPts val="0"/>
                        </a:spcBef>
                        <a:spcAft>
                          <a:spcPts val="0"/>
                        </a:spcAft>
                      </a:pPr>
                      <a:r>
                        <a:rPr lang="es-ES" sz="1400" noProof="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2023</a:t>
                      </a:r>
                      <a:endParaRPr lang="es-ES" sz="1400" noProof="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4</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6</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24388842"/>
                  </a:ext>
                </a:extLst>
              </a:tr>
              <a:tr h="335440">
                <a:tc>
                  <a:txBody>
                    <a:bodyPr/>
                    <a:lstStyle/>
                    <a:p>
                      <a:pPr marL="0" marR="0" algn="ctr">
                        <a:lnSpc>
                          <a:spcPct val="115000"/>
                        </a:lnSpc>
                        <a:spcBef>
                          <a:spcPts val="0"/>
                        </a:spcBef>
                        <a:spcAft>
                          <a:spcPts val="0"/>
                        </a:spcAft>
                      </a:pPr>
                      <a:r>
                        <a:rPr lang="es-ES" sz="1400" noProof="0" dirty="0">
                          <a:solidFill>
                            <a:schemeClr val="tx1"/>
                          </a:solidFill>
                          <a:effectLst/>
                        </a:rPr>
                        <a:t>Media</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0.7</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0.7</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1.4</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1.4</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1.6</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600" b="1" noProof="0" dirty="0">
                          <a:solidFill>
                            <a:srgbClr val="FF0000"/>
                          </a:solidFill>
                          <a:effectLst/>
                        </a:rPr>
                        <a:t> ?</a:t>
                      </a:r>
                      <a:endParaRPr lang="es-ES" sz="1600" b="1" noProof="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600" b="1" noProof="0" dirty="0">
                          <a:solidFill>
                            <a:srgbClr val="FF0000"/>
                          </a:solidFill>
                          <a:effectLst/>
                        </a:rPr>
                        <a:t>? </a:t>
                      </a:r>
                      <a:endParaRPr lang="es-ES" sz="1600" b="1" noProof="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600" b="1" noProof="0" dirty="0">
                          <a:solidFill>
                            <a:srgbClr val="FF0000"/>
                          </a:solidFill>
                          <a:effectLst/>
                        </a:rPr>
                        <a:t> ?</a:t>
                      </a:r>
                      <a:endParaRPr lang="es-ES" sz="1600" b="1" noProof="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0.9</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1.4</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0.3</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3884144"/>
                  </a:ext>
                </a:extLst>
              </a:tr>
              <a:tr h="493454">
                <a:tc>
                  <a:txBody>
                    <a:bodyPr/>
                    <a:lstStyle/>
                    <a:p>
                      <a:pPr marL="0" marR="0" algn="ctr">
                        <a:lnSpc>
                          <a:spcPct val="115000"/>
                        </a:lnSpc>
                        <a:spcBef>
                          <a:spcPts val="0"/>
                        </a:spcBef>
                        <a:spcAft>
                          <a:spcPts val="0"/>
                        </a:spcAft>
                      </a:pPr>
                      <a:r>
                        <a:rPr lang="es-ES" sz="1400" noProof="0" dirty="0">
                          <a:solidFill>
                            <a:schemeClr val="tx1"/>
                          </a:solidFill>
                          <a:effectLst/>
                        </a:rPr>
                        <a:t>Mediana</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2</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600" b="1" noProof="0" dirty="0">
                          <a:solidFill>
                            <a:srgbClr val="FF0000"/>
                          </a:solidFill>
                          <a:effectLst/>
                        </a:rPr>
                        <a:t> ?</a:t>
                      </a:r>
                      <a:endParaRPr lang="es-ES" sz="1600" b="1" noProof="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600" b="1" noProof="0" dirty="0">
                          <a:solidFill>
                            <a:srgbClr val="FF0000"/>
                          </a:solidFill>
                          <a:effectLst/>
                        </a:rPr>
                        <a:t>? </a:t>
                      </a:r>
                      <a:endParaRPr lang="es-ES" sz="1600" b="1" noProof="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600" b="1" noProof="0" dirty="0">
                          <a:solidFill>
                            <a:srgbClr val="FF0000"/>
                          </a:solidFill>
                          <a:effectLst/>
                        </a:rPr>
                        <a:t> ?</a:t>
                      </a:r>
                      <a:endParaRPr lang="es-ES" sz="1600" b="1" noProof="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1</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s-ES" sz="1400" noProof="0" dirty="0">
                          <a:solidFill>
                            <a:schemeClr val="tx1"/>
                          </a:solidFill>
                          <a:effectLst/>
                        </a:rPr>
                        <a:t>0</a:t>
                      </a:r>
                      <a:endParaRPr lang="es-ES" sz="1400" noProof="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8095330"/>
                  </a:ext>
                </a:extLst>
              </a:tr>
            </a:tbl>
          </a:graphicData>
        </a:graphic>
      </p:graphicFrame>
      <p:sp>
        <p:nvSpPr>
          <p:cNvPr id="5" name="TextBox 4">
            <a:extLst>
              <a:ext uri="{FF2B5EF4-FFF2-40B4-BE49-F238E27FC236}">
                <a16:creationId xmlns:a16="http://schemas.microsoft.com/office/drawing/2014/main" id="{2BDB67A2-56CF-8300-AC35-9FF9B944FC8B}"/>
              </a:ext>
            </a:extLst>
          </p:cNvPr>
          <p:cNvSpPr txBox="1"/>
          <p:nvPr/>
        </p:nvSpPr>
        <p:spPr>
          <a:xfrm>
            <a:off x="9071937" y="2851772"/>
            <a:ext cx="2775933" cy="1200329"/>
          </a:xfrm>
          <a:prstGeom prst="rect">
            <a:avLst/>
          </a:prstGeom>
          <a:noFill/>
        </p:spPr>
        <p:txBody>
          <a:bodyPr wrap="square">
            <a:spAutoFit/>
          </a:bodyPr>
          <a:lstStyle/>
          <a:p>
            <a:pPr marL="0" indent="0">
              <a:spcBef>
                <a:spcPts val="0"/>
              </a:spcBef>
              <a:spcAft>
                <a:spcPts val="0"/>
              </a:spcAft>
              <a:buNone/>
            </a:pPr>
            <a:r>
              <a:rPr lang="es-ES" sz="1800" b="1" u="sng" dirty="0">
                <a:ea typeface="Times New Roman" panose="02020603050405020304" pitchFamily="18" charset="0"/>
                <a:cs typeface="Times New Roman" panose="02020603050405020304" pitchFamily="18" charset="0"/>
              </a:rPr>
              <a:t>Pregunta 2: </a:t>
            </a:r>
            <a:r>
              <a:rPr lang="es-ES" sz="1800" dirty="0">
                <a:ea typeface="Times New Roman" panose="02020603050405020304" pitchFamily="18" charset="0"/>
                <a:cs typeface="Times New Roman" panose="02020603050405020304" pitchFamily="18" charset="0"/>
              </a:rPr>
              <a:t>Calcule la mediana y la media de los meses de junio, julio y agosto de 2015 a 2023.</a:t>
            </a:r>
          </a:p>
        </p:txBody>
      </p:sp>
    </p:spTree>
    <p:extLst>
      <p:ext uri="{BB962C8B-B14F-4D97-AF65-F5344CB8AC3E}">
        <p14:creationId xmlns:p14="http://schemas.microsoft.com/office/powerpoint/2010/main" val="4511672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a:xfrm>
            <a:off x="831892" y="1502921"/>
            <a:ext cx="10515600" cy="4639309"/>
          </a:xfrm>
        </p:spPr>
        <p:txBody>
          <a:bodyPr/>
          <a:lstStyle/>
          <a:p>
            <a:pPr>
              <a:lnSpc>
                <a:spcPct val="150000"/>
              </a:lnSpc>
              <a:spcBef>
                <a:spcPts val="0"/>
              </a:spcBef>
              <a:spcAft>
                <a:spcPts val="0"/>
              </a:spcAft>
            </a:pPr>
            <a:r>
              <a:rPr lang="es-ES" sz="2600" b="1" u="sng" dirty="0"/>
              <a:t>Pregunta 2: </a:t>
            </a:r>
            <a:r>
              <a:rPr lang="es-ES" sz="2600" dirty="0"/>
              <a:t>Calcule la media y la mediana de junio, julio y agosto.</a:t>
            </a:r>
          </a:p>
          <a:p>
            <a:pPr>
              <a:lnSpc>
                <a:spcPct val="150000"/>
              </a:lnSpc>
              <a:spcBef>
                <a:spcPts val="0"/>
              </a:spcBef>
              <a:spcAft>
                <a:spcPts val="0"/>
              </a:spcAft>
            </a:pPr>
            <a:r>
              <a:rPr lang="es-ES" sz="2600" b="1" u="sng" dirty="0"/>
              <a:t>Respuesta:</a:t>
            </a:r>
          </a:p>
          <a:p>
            <a:pPr marL="0" indent="0">
              <a:lnSpc>
                <a:spcPct val="115000"/>
              </a:lnSpc>
              <a:spcBef>
                <a:spcPts val="0"/>
              </a:spcBef>
              <a:spcAft>
                <a:spcPts val="0"/>
              </a:spcAft>
              <a:buNone/>
            </a:pPr>
            <a:endParaRPr lang="es-ES" sz="2400" b="1" i="1" u="sng" dirty="0">
              <a:solidFill>
                <a:srgbClr val="0059C0"/>
              </a:solidFill>
              <a:latin typeface="Times New Roman" panose="02020603050405020304" pitchFamily="18" charset="0"/>
              <a:ea typeface="Times New Roman" panose="02020603050405020304" pitchFamily="18" charset="0"/>
              <a:cs typeface="Times New Roman" panose="02020603050405020304" pitchFamily="18" charset="0"/>
            </a:endParaRPr>
          </a:p>
          <a:p>
            <a:pPr marL="0" indent="0">
              <a:lnSpc>
                <a:spcPct val="115000"/>
              </a:lnSpc>
              <a:spcBef>
                <a:spcPts val="0"/>
              </a:spcBef>
              <a:spcAft>
                <a:spcPts val="0"/>
              </a:spcAft>
              <a:buNone/>
            </a:pPr>
            <a:br>
              <a:rPr lang="es-ES" sz="1800" b="1" i="1" u="sng" dirty="0">
                <a:solidFill>
                  <a:srgbClr val="0059C0"/>
                </a:solidFill>
                <a:latin typeface="Times New Roman" panose="02020603050405020304" pitchFamily="18" charset="0"/>
                <a:ea typeface="Times New Roman" panose="02020603050405020304" pitchFamily="18" charset="0"/>
                <a:cs typeface="Times New Roman" panose="02020603050405020304" pitchFamily="18" charset="0"/>
              </a:rPr>
            </a:br>
            <a:endParaRPr lang="es-ES" sz="1800" b="1" i="1" u="sng" dirty="0">
              <a:solidFill>
                <a:srgbClr val="0059C0"/>
              </a:solidFill>
              <a:latin typeface="Times New Roman" panose="02020603050405020304" pitchFamily="18" charset="0"/>
              <a:ea typeface="Times New Roman" panose="02020603050405020304" pitchFamily="18" charset="0"/>
              <a:cs typeface="Times New Roman" panose="02020603050405020304" pitchFamily="18" charset="0"/>
            </a:endParaRPr>
          </a:p>
          <a:p>
            <a:pPr marL="0" indent="0">
              <a:lnSpc>
                <a:spcPct val="115000"/>
              </a:lnSpc>
              <a:spcBef>
                <a:spcPts val="0"/>
              </a:spcBef>
              <a:spcAft>
                <a:spcPts val="0"/>
              </a:spcAft>
              <a:buNone/>
            </a:pPr>
            <a:endParaRPr lang="es-ES" sz="18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es-ES" sz="2400" dirty="0"/>
          </a:p>
          <a:p>
            <a:pPr marL="0" indent="0">
              <a:buNone/>
            </a:pPr>
            <a:endParaRPr lang="es-ES" sz="2400" dirty="0"/>
          </a:p>
          <a:p>
            <a:pPr marL="0" indent="0">
              <a:buNone/>
            </a:pPr>
            <a:endParaRPr lang="es-ES" sz="2400" dirty="0"/>
          </a:p>
          <a:p>
            <a:pPr marL="0" indent="0">
              <a:buNone/>
            </a:pPr>
            <a:endParaRPr lang="es-ES" sz="2400" dirty="0"/>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a:xfrm>
            <a:off x="838200" y="0"/>
            <a:ext cx="9752215" cy="1247775"/>
          </a:xfrm>
        </p:spPr>
        <p:txBody>
          <a:bodyPr/>
          <a:lstStyle/>
          <a:p>
            <a:r>
              <a:rPr lang="es-ES" dirty="0"/>
              <a:t>Enfermedad tras una </a:t>
            </a:r>
            <a:br>
              <a:rPr lang="es-ES" dirty="0"/>
            </a:br>
            <a:r>
              <a:rPr lang="es-ES" dirty="0"/>
              <a:t>inundación: Respuesta</a:t>
            </a:r>
          </a:p>
        </p:txBody>
      </p:sp>
      <p:graphicFrame>
        <p:nvGraphicFramePr>
          <p:cNvPr id="5" name="Table 4">
            <a:extLst>
              <a:ext uri="{FF2B5EF4-FFF2-40B4-BE49-F238E27FC236}">
                <a16:creationId xmlns:a16="http://schemas.microsoft.com/office/drawing/2014/main" id="{8FE77BC7-644D-AFBB-4263-2266CD968659}"/>
              </a:ext>
            </a:extLst>
          </p:cNvPr>
          <p:cNvGraphicFramePr>
            <a:graphicFrameLocks noGrp="1"/>
          </p:cNvGraphicFramePr>
          <p:nvPr>
            <p:extLst>
              <p:ext uri="{D42A27DB-BD31-4B8C-83A1-F6EECF244321}">
                <p14:modId xmlns:p14="http://schemas.microsoft.com/office/powerpoint/2010/main" val="2426084828"/>
              </p:ext>
            </p:extLst>
          </p:nvPr>
        </p:nvGraphicFramePr>
        <p:xfrm>
          <a:off x="2128520" y="3235472"/>
          <a:ext cx="8128000" cy="13716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3909142107"/>
                    </a:ext>
                  </a:extLst>
                </a:gridCol>
                <a:gridCol w="2032000">
                  <a:extLst>
                    <a:ext uri="{9D8B030D-6E8A-4147-A177-3AD203B41FA5}">
                      <a16:colId xmlns:a16="http://schemas.microsoft.com/office/drawing/2014/main" val="3923471291"/>
                    </a:ext>
                  </a:extLst>
                </a:gridCol>
                <a:gridCol w="2032000">
                  <a:extLst>
                    <a:ext uri="{9D8B030D-6E8A-4147-A177-3AD203B41FA5}">
                      <a16:colId xmlns:a16="http://schemas.microsoft.com/office/drawing/2014/main" val="2977591948"/>
                    </a:ext>
                  </a:extLst>
                </a:gridCol>
                <a:gridCol w="2032000">
                  <a:extLst>
                    <a:ext uri="{9D8B030D-6E8A-4147-A177-3AD203B41FA5}">
                      <a16:colId xmlns:a16="http://schemas.microsoft.com/office/drawing/2014/main" val="3410703168"/>
                    </a:ext>
                  </a:extLst>
                </a:gridCol>
              </a:tblGrid>
              <a:tr h="370840">
                <a:tc>
                  <a:txBody>
                    <a:bodyPr/>
                    <a:lstStyle/>
                    <a:p>
                      <a:pPr algn="ctr"/>
                      <a:endParaRPr lang="es-ES" sz="2400" noProof="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2400" noProof="0" dirty="0">
                          <a:solidFill>
                            <a:schemeClr val="tx1"/>
                          </a:solidFill>
                        </a:rPr>
                        <a:t>Junio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2400" noProof="0" dirty="0">
                          <a:solidFill>
                            <a:schemeClr val="tx1"/>
                          </a:solidFill>
                        </a:rPr>
                        <a:t>Julio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2400" noProof="0" dirty="0">
                          <a:solidFill>
                            <a:schemeClr val="tx1"/>
                          </a:solidFill>
                        </a:rPr>
                        <a:t>Agosto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226019626"/>
                  </a:ext>
                </a:extLst>
              </a:tr>
              <a:tr h="370840">
                <a:tc>
                  <a:txBody>
                    <a:bodyPr/>
                    <a:lstStyle/>
                    <a:p>
                      <a:pPr algn="ctr"/>
                      <a:r>
                        <a:rPr lang="es-ES" sz="2400" noProof="0" dirty="0">
                          <a:solidFill>
                            <a:schemeClr val="tx1"/>
                          </a:solidFill>
                        </a:rPr>
                        <a:t>Media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2400" noProof="0" dirty="0">
                          <a:solidFill>
                            <a:schemeClr val="tx1"/>
                          </a:solidFill>
                        </a:rPr>
                        <a:t>24/9 = 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400" noProof="0" dirty="0">
                          <a:solidFill>
                            <a:schemeClr val="tx1"/>
                          </a:solidFill>
                        </a:rPr>
                        <a:t>33/9=3.7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400" noProof="0" dirty="0">
                          <a:solidFill>
                            <a:schemeClr val="tx1"/>
                          </a:solidFill>
                        </a:rPr>
                        <a:t>41/9=4.6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3913606"/>
                  </a:ext>
                </a:extLst>
              </a:tr>
              <a:tr h="370840">
                <a:tc>
                  <a:txBody>
                    <a:bodyPr/>
                    <a:lstStyle/>
                    <a:p>
                      <a:pPr algn="ctr"/>
                      <a:r>
                        <a:rPr lang="es-ES" sz="2400" noProof="0" dirty="0">
                          <a:solidFill>
                            <a:schemeClr val="tx1"/>
                          </a:solidFill>
                        </a:rPr>
                        <a:t>Mediana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2400" noProof="0"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400" noProof="0"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400" noProof="0"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6624995"/>
                  </a:ext>
                </a:extLst>
              </a:tr>
            </a:tbl>
          </a:graphicData>
        </a:graphic>
      </p:graphicFrame>
    </p:spTree>
    <p:extLst>
      <p:ext uri="{BB962C8B-B14F-4D97-AF65-F5344CB8AC3E}">
        <p14:creationId xmlns:p14="http://schemas.microsoft.com/office/powerpoint/2010/main" val="1646105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a:xfrm>
            <a:off x="838200" y="1478857"/>
            <a:ext cx="10515600" cy="1179283"/>
          </a:xfrm>
        </p:spPr>
        <p:txBody>
          <a:bodyPr/>
          <a:lstStyle/>
          <a:p>
            <a:pPr>
              <a:lnSpc>
                <a:spcPct val="115000"/>
              </a:lnSpc>
              <a:spcBef>
                <a:spcPts val="0"/>
              </a:spcBef>
              <a:spcAft>
                <a:spcPts val="0"/>
              </a:spcAft>
            </a:pPr>
            <a:r>
              <a:rPr lang="en-US" b="1" u="sng"/>
              <a:t>Pregunta 3: </a:t>
            </a:r>
            <a:r>
              <a:rPr lang="en-US">
                <a:effectLst/>
                <a:ea typeface="Times New Roman" panose="02020603050405020304" pitchFamily="18" charset="0"/>
                <a:cs typeface="Times New Roman" panose="02020603050405020304" pitchFamily="18" charset="0"/>
              </a:rPr>
              <a:t>¿Se trata de un brote? Basándose en su análisis, ¿recomendaría que se siguiera investigando? </a:t>
            </a:r>
          </a:p>
          <a:p>
            <a:pPr marL="0" indent="0">
              <a:lnSpc>
                <a:spcPct val="115000"/>
              </a:lnSpc>
              <a:spcBef>
                <a:spcPts val="0"/>
              </a:spcBef>
              <a:spcAft>
                <a:spcPts val="0"/>
              </a:spcAft>
              <a:buNone/>
            </a:pPr>
            <a:endParaRPr lang="en-US" sz="2400"/>
          </a:p>
          <a:p>
            <a:pPr marL="0" indent="0">
              <a:lnSpc>
                <a:spcPct val="115000"/>
              </a:lnSpc>
              <a:spcBef>
                <a:spcPts val="0"/>
              </a:spcBef>
              <a:spcAft>
                <a:spcPts val="0"/>
              </a:spcAft>
              <a:buNone/>
            </a:pPr>
            <a:endParaRPr lang="en-US" sz="2400" b="1" i="1" u="sng">
              <a:solidFill>
                <a:srgbClr val="0059C0"/>
              </a:solidFill>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en-US" sz="2400"/>
          </a:p>
          <a:p>
            <a:pPr marL="0" indent="0">
              <a:buNone/>
            </a:pPr>
            <a:endParaRPr lang="en-US" sz="2400"/>
          </a:p>
          <a:p>
            <a:pPr marL="0" indent="0">
              <a:buNone/>
            </a:pPr>
            <a:endParaRPr lang="en-US" sz="2400"/>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p:txBody>
          <a:bodyPr/>
          <a:lstStyle/>
          <a:p>
            <a:r>
              <a:rPr lang="en-US"/>
              <a:t>Enfermedad tras una inundación</a:t>
            </a:r>
          </a:p>
        </p:txBody>
      </p:sp>
    </p:spTree>
    <p:extLst>
      <p:ext uri="{BB962C8B-B14F-4D97-AF65-F5344CB8AC3E}">
        <p14:creationId xmlns:p14="http://schemas.microsoft.com/office/powerpoint/2010/main" val="20389371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p:txBody>
          <a:bodyPr/>
          <a:lstStyle/>
          <a:p>
            <a:pPr>
              <a:lnSpc>
                <a:spcPct val="115000"/>
              </a:lnSpc>
              <a:spcBef>
                <a:spcPts val="0"/>
              </a:spcBef>
              <a:spcAft>
                <a:spcPts val="0"/>
              </a:spcAft>
            </a:pPr>
            <a:r>
              <a:rPr lang="es-ES" b="1" u="sng" dirty="0"/>
              <a:t>Pregunta 3: </a:t>
            </a:r>
            <a:r>
              <a:rPr lang="es-ES" dirty="0">
                <a:effectLst/>
                <a:ea typeface="Times New Roman" panose="02020603050405020304" pitchFamily="18" charset="0"/>
                <a:cs typeface="Times New Roman" panose="02020603050405020304" pitchFamily="18" charset="0"/>
              </a:rPr>
              <a:t>¿Se trata de un brote? Basándose en su análisis, ¿recomendaría que se siguiera investigando? </a:t>
            </a:r>
            <a:endParaRPr lang="es-ES" dirty="0">
              <a:ea typeface="Times New Roman" panose="02020603050405020304" pitchFamily="18" charset="0"/>
              <a:cs typeface="Times New Roman" panose="02020603050405020304" pitchFamily="18" charset="0"/>
            </a:endParaRPr>
          </a:p>
          <a:p>
            <a:pPr>
              <a:lnSpc>
                <a:spcPct val="115000"/>
              </a:lnSpc>
              <a:spcBef>
                <a:spcPts val="0"/>
              </a:spcBef>
              <a:spcAft>
                <a:spcPts val="0"/>
              </a:spcAft>
            </a:pPr>
            <a:endParaRPr lang="es-ES" b="1" u="sng" dirty="0">
              <a:effectLst/>
              <a:ea typeface="Times New Roman" panose="02020603050405020304" pitchFamily="18" charset="0"/>
              <a:cs typeface="Times New Roman" panose="02020603050405020304" pitchFamily="18" charset="0"/>
            </a:endParaRPr>
          </a:p>
          <a:p>
            <a:pPr>
              <a:lnSpc>
                <a:spcPct val="115000"/>
              </a:lnSpc>
              <a:spcBef>
                <a:spcPts val="0"/>
              </a:spcBef>
              <a:spcAft>
                <a:spcPts val="0"/>
              </a:spcAft>
            </a:pPr>
            <a:r>
              <a:rPr lang="es-ES" b="1" u="sng" dirty="0">
                <a:effectLst/>
                <a:ea typeface="Times New Roman" panose="02020603050405020304" pitchFamily="18" charset="0"/>
                <a:cs typeface="Times New Roman" panose="02020603050405020304" pitchFamily="18" charset="0"/>
              </a:rPr>
              <a:t>Respuesta:</a:t>
            </a:r>
            <a:endParaRPr lang="es-ES" b="1" u="sng" dirty="0">
              <a:ea typeface="Times New Roman" panose="02020603050405020304" pitchFamily="18" charset="0"/>
              <a:cs typeface="Times New Roman" panose="02020603050405020304" pitchFamily="18" charset="0"/>
            </a:endParaRPr>
          </a:p>
          <a:p>
            <a:pPr lvl="1">
              <a:lnSpc>
                <a:spcPct val="115000"/>
              </a:lnSpc>
              <a:spcBef>
                <a:spcPts val="0"/>
              </a:spcBef>
              <a:spcAft>
                <a:spcPts val="0"/>
              </a:spcAft>
            </a:pPr>
            <a:r>
              <a:rPr lang="es-ES" dirty="0">
                <a:effectLst/>
                <a:ea typeface="Times New Roman" panose="02020603050405020304" pitchFamily="18" charset="0"/>
                <a:cs typeface="Times New Roman" panose="02020603050405020304" pitchFamily="18" charset="0"/>
              </a:rPr>
              <a:t>Nueve casos vistos en dos días es más de lo que la comunidad suele ver de media durante todo el mes de julio (media = 3.7). Este conglomerado debe investigarse más a fondo para determinar si constituye un verdadero brote.</a:t>
            </a:r>
          </a:p>
          <a:p>
            <a:pPr marL="0" indent="0">
              <a:lnSpc>
                <a:spcPct val="115000"/>
              </a:lnSpc>
              <a:spcBef>
                <a:spcPts val="0"/>
              </a:spcBef>
              <a:spcAft>
                <a:spcPts val="0"/>
              </a:spcAft>
              <a:buNone/>
            </a:pPr>
            <a:endParaRPr lang="es-ES" b="1" dirty="0">
              <a:effectLst/>
              <a:ea typeface="Times New Roman" panose="02020603050405020304" pitchFamily="18" charset="0"/>
              <a:cs typeface="Times New Roman" panose="02020603050405020304" pitchFamily="18" charset="0"/>
            </a:endParaRPr>
          </a:p>
          <a:p>
            <a:pPr marL="0" indent="0">
              <a:lnSpc>
                <a:spcPct val="115000"/>
              </a:lnSpc>
              <a:spcBef>
                <a:spcPts val="0"/>
              </a:spcBef>
              <a:spcAft>
                <a:spcPts val="0"/>
              </a:spcAft>
              <a:buNone/>
            </a:pPr>
            <a:endParaRPr lang="es-ES" sz="2400" dirty="0"/>
          </a:p>
          <a:p>
            <a:pPr marL="0" indent="0">
              <a:lnSpc>
                <a:spcPct val="115000"/>
              </a:lnSpc>
              <a:spcBef>
                <a:spcPts val="0"/>
              </a:spcBef>
              <a:spcAft>
                <a:spcPts val="0"/>
              </a:spcAft>
              <a:buNone/>
            </a:pPr>
            <a:endParaRPr lang="es-ES" sz="2400" b="1" i="1" u="sng" dirty="0">
              <a:solidFill>
                <a:srgbClr val="0059C0"/>
              </a:solidFill>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es-ES" sz="2400" dirty="0"/>
          </a:p>
          <a:p>
            <a:pPr marL="0" indent="0">
              <a:buNone/>
            </a:pPr>
            <a:endParaRPr lang="es-ES" sz="2400" dirty="0"/>
          </a:p>
          <a:p>
            <a:pPr marL="0" indent="0">
              <a:buNone/>
            </a:pPr>
            <a:endParaRPr lang="es-ES" sz="2400" dirty="0"/>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a:xfrm>
            <a:off x="838200" y="0"/>
            <a:ext cx="9752215" cy="1247775"/>
          </a:xfrm>
        </p:spPr>
        <p:txBody>
          <a:bodyPr/>
          <a:lstStyle/>
          <a:p>
            <a:r>
              <a:rPr lang="es-ES" dirty="0"/>
              <a:t>Enfermedad tras una </a:t>
            </a:r>
            <a:br>
              <a:rPr lang="es-ES" dirty="0"/>
            </a:br>
            <a:r>
              <a:rPr lang="es-ES" dirty="0"/>
              <a:t>inundación: Respuesta</a:t>
            </a:r>
          </a:p>
        </p:txBody>
      </p:sp>
    </p:spTree>
    <p:extLst>
      <p:ext uri="{BB962C8B-B14F-4D97-AF65-F5344CB8AC3E}">
        <p14:creationId xmlns:p14="http://schemas.microsoft.com/office/powerpoint/2010/main" val="30261107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7CA9743D-939F-AE95-7B1F-CC0F81C23C5E}"/>
              </a:ext>
            </a:extLst>
          </p:cNvPr>
          <p:cNvSpPr>
            <a:spLocks noGrp="1"/>
          </p:cNvSpPr>
          <p:nvPr>
            <p:ph sz="half" idx="2"/>
          </p:nvPr>
        </p:nvSpPr>
        <p:spPr>
          <a:xfrm>
            <a:off x="838200" y="1478857"/>
            <a:ext cx="10515600" cy="1950143"/>
          </a:xfrm>
        </p:spPr>
        <p:txBody>
          <a:bodyPr/>
          <a:lstStyle/>
          <a:p>
            <a:r>
              <a:rPr lang="es-ES" dirty="0"/>
              <a:t>Lea acerca de:</a:t>
            </a:r>
          </a:p>
          <a:p>
            <a:pPr lvl="1"/>
            <a:r>
              <a:rPr lang="es-ES" dirty="0"/>
              <a:t>Leptospirosis</a:t>
            </a:r>
          </a:p>
          <a:p>
            <a:pPr lvl="1"/>
            <a:r>
              <a:rPr lang="es-ES" dirty="0"/>
              <a:t>Definición de caso de la OMS</a:t>
            </a:r>
          </a:p>
          <a:p>
            <a:pPr lvl="1"/>
            <a:r>
              <a:rPr lang="es-ES" dirty="0"/>
              <a:t>Definición de caso de los CDC de EE.UU.</a:t>
            </a:r>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p:txBody>
          <a:bodyPr/>
          <a:lstStyle/>
          <a:p>
            <a:r>
              <a:rPr lang="es-ES" dirty="0"/>
              <a:t>Enfermedad tras una inundación (1/2)</a:t>
            </a:r>
          </a:p>
        </p:txBody>
      </p:sp>
    </p:spTree>
    <p:extLst>
      <p:ext uri="{BB962C8B-B14F-4D97-AF65-F5344CB8AC3E}">
        <p14:creationId xmlns:p14="http://schemas.microsoft.com/office/powerpoint/2010/main" val="40491971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a:xfrm>
            <a:off x="838200" y="1490890"/>
            <a:ext cx="10515600" cy="2529616"/>
          </a:xfrm>
        </p:spPr>
        <p:txBody>
          <a:bodyPr/>
          <a:lstStyle/>
          <a:p>
            <a:r>
              <a:rPr lang="es-ES" b="1" u="sng" dirty="0"/>
              <a:t>Pregunta 4: </a:t>
            </a:r>
            <a:r>
              <a:rPr lang="es-ES" dirty="0"/>
              <a:t>Crear definiciones de caso de brote para casos humanos probables y confirmados.</a:t>
            </a:r>
          </a:p>
          <a:p>
            <a:pPr marL="0" indent="0">
              <a:buNone/>
            </a:pPr>
            <a:endParaRPr lang="es-ES" dirty="0"/>
          </a:p>
          <a:p>
            <a:pPr marL="0" indent="0">
              <a:buNone/>
            </a:pPr>
            <a:endParaRPr lang="es-ES" dirty="0">
              <a:effectLst/>
              <a:ea typeface="Times New Roman" panose="02020603050405020304" pitchFamily="18" charset="0"/>
              <a:cs typeface="Times New Roman" panose="02020603050405020304" pitchFamily="18" charset="0"/>
            </a:endParaRPr>
          </a:p>
          <a:p>
            <a:pPr marL="0" indent="0">
              <a:buNone/>
            </a:pPr>
            <a:endParaRPr lang="es-ES" dirty="0"/>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p:txBody>
          <a:bodyPr/>
          <a:lstStyle/>
          <a:p>
            <a:r>
              <a:rPr lang="es-ES" dirty="0"/>
              <a:t>Enfermedad tras una inundación (2/2)</a:t>
            </a:r>
          </a:p>
        </p:txBody>
      </p:sp>
    </p:spTree>
    <p:extLst>
      <p:ext uri="{BB962C8B-B14F-4D97-AF65-F5344CB8AC3E}">
        <p14:creationId xmlns:p14="http://schemas.microsoft.com/office/powerpoint/2010/main" val="21931148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a:xfrm>
            <a:off x="838200" y="1478857"/>
            <a:ext cx="10515600" cy="5102696"/>
          </a:xfrm>
        </p:spPr>
        <p:txBody>
          <a:bodyPr/>
          <a:lstStyle/>
          <a:p>
            <a:r>
              <a:rPr lang="es-ES" b="1" u="sng" dirty="0"/>
              <a:t>Pregunta 4: </a:t>
            </a:r>
            <a:r>
              <a:rPr lang="es-ES" dirty="0"/>
              <a:t>Crear definiciones de caso de brote para casos humanos probables y confirmados.</a:t>
            </a:r>
          </a:p>
          <a:p>
            <a:endParaRPr lang="es-ES" b="1" u="sng" dirty="0"/>
          </a:p>
          <a:p>
            <a:r>
              <a:rPr lang="es-ES" b="1" u="sng" dirty="0"/>
              <a:t>Posible respuesta:</a:t>
            </a:r>
          </a:p>
          <a:p>
            <a:pPr lvl="1"/>
            <a:r>
              <a:rPr lang="es-ES" sz="2800" dirty="0"/>
              <a:t>Probable: caso con síntomas compatibles </a:t>
            </a:r>
            <a:r>
              <a:rPr lang="es-ES" sz="2800" u="sng" dirty="0"/>
              <a:t>y</a:t>
            </a:r>
          </a:p>
          <a:p>
            <a:pPr lvl="2"/>
            <a:r>
              <a:rPr lang="es-ES" sz="2400" dirty="0"/>
              <a:t>Vinculación </a:t>
            </a:r>
            <a:r>
              <a:rPr lang="es-ES" sz="2400" dirty="0" err="1"/>
              <a:t>epidemiologica</a:t>
            </a:r>
            <a:r>
              <a:rPr lang="es-ES" sz="2400" dirty="0"/>
              <a:t> (tiempo y lugar) </a:t>
            </a:r>
            <a:r>
              <a:rPr lang="es-ES" sz="2400" u="sng" dirty="0"/>
              <a:t>o</a:t>
            </a:r>
          </a:p>
          <a:p>
            <a:pPr lvl="2"/>
            <a:r>
              <a:rPr lang="es-ES" sz="2400" dirty="0"/>
              <a:t>Pruebas de laboratorio de apoyo positivas</a:t>
            </a:r>
            <a:endParaRPr lang="es-ES" sz="2400" b="1" dirty="0"/>
          </a:p>
          <a:p>
            <a:pPr lvl="1"/>
            <a:r>
              <a:rPr lang="es-ES" sz="2800" dirty="0"/>
              <a:t>Confirmado</a:t>
            </a:r>
            <a:r>
              <a:rPr lang="es-ES" sz="2800" b="1" dirty="0"/>
              <a:t>: </a:t>
            </a:r>
            <a:r>
              <a:rPr lang="es-ES" sz="2800" dirty="0"/>
              <a:t>caso probable confirmado por laboratorio</a:t>
            </a:r>
          </a:p>
          <a:p>
            <a:pPr marL="0" indent="0">
              <a:buNone/>
            </a:pPr>
            <a:endParaRPr lang="es-ES" sz="3200" dirty="0"/>
          </a:p>
          <a:p>
            <a:pPr marL="0" indent="0">
              <a:buNone/>
            </a:pPr>
            <a:endParaRPr lang="es-ES" sz="3200" dirty="0">
              <a:effectLst/>
              <a:ea typeface="Times New Roman" panose="02020603050405020304" pitchFamily="18" charset="0"/>
              <a:cs typeface="Times New Roman" panose="02020603050405020304" pitchFamily="18" charset="0"/>
            </a:endParaRPr>
          </a:p>
          <a:p>
            <a:pPr marL="0" indent="0">
              <a:buNone/>
            </a:pPr>
            <a:endParaRPr lang="es-ES" sz="3200" dirty="0"/>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a:xfrm>
            <a:off x="838200" y="0"/>
            <a:ext cx="9752215" cy="1247775"/>
          </a:xfrm>
        </p:spPr>
        <p:txBody>
          <a:bodyPr/>
          <a:lstStyle/>
          <a:p>
            <a:r>
              <a:rPr lang="es-ES" dirty="0"/>
              <a:t>Enfermedad tras una </a:t>
            </a:r>
            <a:br>
              <a:rPr lang="es-ES" dirty="0"/>
            </a:br>
            <a:r>
              <a:rPr lang="es-ES" dirty="0"/>
              <a:t>inundación: Respuesta</a:t>
            </a:r>
          </a:p>
        </p:txBody>
      </p:sp>
    </p:spTree>
    <p:extLst>
      <p:ext uri="{BB962C8B-B14F-4D97-AF65-F5344CB8AC3E}">
        <p14:creationId xmlns:p14="http://schemas.microsoft.com/office/powerpoint/2010/main" val="15454461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a:xfrm>
            <a:off x="838200" y="1478858"/>
            <a:ext cx="10515600" cy="2529616"/>
          </a:xfrm>
        </p:spPr>
        <p:txBody>
          <a:bodyPr/>
          <a:lstStyle/>
          <a:p>
            <a:r>
              <a:rPr lang="es-ES" b="1" u="sng" dirty="0"/>
              <a:t>Pregunta 5: </a:t>
            </a:r>
            <a:r>
              <a:rPr lang="es-ES" dirty="0"/>
              <a:t>¿En qué se diferencia la definición de caso de brote de la definición de caso de vigilancia?</a:t>
            </a:r>
            <a:endParaRPr lang="es-ES" b="1" dirty="0"/>
          </a:p>
          <a:p>
            <a:pPr marL="0" indent="0">
              <a:buNone/>
            </a:pPr>
            <a:endParaRPr lang="es-ES" dirty="0"/>
          </a:p>
          <a:p>
            <a:pPr marL="0" indent="0">
              <a:buNone/>
            </a:pPr>
            <a:endParaRPr lang="es-ES" dirty="0">
              <a:effectLst/>
              <a:ea typeface="Times New Roman" panose="02020603050405020304" pitchFamily="18" charset="0"/>
              <a:cs typeface="Times New Roman" panose="02020603050405020304" pitchFamily="18" charset="0"/>
            </a:endParaRPr>
          </a:p>
          <a:p>
            <a:pPr marL="0" indent="0">
              <a:buNone/>
            </a:pPr>
            <a:endParaRPr lang="es-ES" dirty="0"/>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p:txBody>
          <a:bodyPr/>
          <a:lstStyle/>
          <a:p>
            <a:r>
              <a:rPr lang="es-ES" dirty="0"/>
              <a:t>Enfermedad tras una inundación</a:t>
            </a:r>
          </a:p>
        </p:txBody>
      </p:sp>
    </p:spTree>
    <p:extLst>
      <p:ext uri="{BB962C8B-B14F-4D97-AF65-F5344CB8AC3E}">
        <p14:creationId xmlns:p14="http://schemas.microsoft.com/office/powerpoint/2010/main" val="4062551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877198" y="2194358"/>
            <a:ext cx="2800970" cy="1806259"/>
          </a:xfrm>
          <a:prstGeom prst="roundRect">
            <a:avLst/>
          </a:prstGeom>
          <a:solidFill>
            <a:srgbClr val="00953A"/>
          </a:solidFill>
          <a:ln w="25400" cap="flat" cmpd="sng" algn="ctr">
            <a:noFill/>
            <a:prstDash val="solid"/>
          </a:ln>
          <a:effectLst/>
        </p:spPr>
        <p:txBody>
          <a:bodyPr rtlCol="0" anchor="ctr"/>
          <a:lstStyle/>
          <a:p>
            <a:pPr algn="ctr" defTabSz="914400">
              <a:defRPr/>
            </a:pPr>
            <a:r>
              <a:rPr lang="es-ES" altLang="en-US" sz="2800" b="1" kern="0" dirty="0">
                <a:latin typeface="Arial" panose="020B0604020202020204" pitchFamily="34" charset="0"/>
                <a:ea typeface="ＭＳ Ｐゴシック" pitchFamily="34" charset="-128"/>
                <a:cs typeface="Arial" panose="020B0604020202020204" pitchFamily="34" charset="0"/>
              </a:rPr>
              <a:t>Descriptiva</a:t>
            </a:r>
          </a:p>
          <a:p>
            <a:pPr algn="ctr" defTabSz="914400">
              <a:defRPr/>
            </a:pPr>
            <a:r>
              <a:rPr lang="es-ES" sz="2800" kern="0" dirty="0">
                <a:latin typeface="Arial" panose="020B0604020202020204" pitchFamily="34" charset="0"/>
                <a:ea typeface="ＭＳ Ｐゴシック" pitchFamily="34" charset="-128"/>
                <a:cs typeface="Arial" panose="020B0604020202020204" pitchFamily="34" charset="0"/>
              </a:rPr>
              <a:t>Pasos 1-6</a:t>
            </a:r>
            <a:endParaRPr lang="es-ES" sz="2800" kern="0" dirty="0">
              <a:latin typeface="Arial" panose="020B0604020202020204" pitchFamily="34" charset="0"/>
              <a:cs typeface="Arial" panose="020B0604020202020204" pitchFamily="34" charset="0"/>
            </a:endParaRPr>
          </a:p>
        </p:txBody>
      </p:sp>
      <p:sp>
        <p:nvSpPr>
          <p:cNvPr id="15" name="Rounded Rectangle 14"/>
          <p:cNvSpPr/>
          <p:nvPr/>
        </p:nvSpPr>
        <p:spPr>
          <a:xfrm>
            <a:off x="4734513" y="2193228"/>
            <a:ext cx="2800970" cy="1809797"/>
          </a:xfrm>
          <a:prstGeom prst="roundRect">
            <a:avLst/>
          </a:prstGeom>
          <a:solidFill>
            <a:srgbClr val="00953A"/>
          </a:solidFill>
          <a:ln w="25400" cap="flat" cmpd="sng" algn="ctr">
            <a:noFill/>
            <a:prstDash val="solid"/>
          </a:ln>
          <a:effectLst/>
        </p:spPr>
        <p:txBody>
          <a:bodyPr rtlCol="0" anchor="ctr"/>
          <a:lstStyle/>
          <a:p>
            <a:pPr algn="ctr" defTabSz="914400"/>
            <a:r>
              <a:rPr lang="es-ES" altLang="en-US" sz="2800" b="1" kern="0" dirty="0">
                <a:latin typeface="Arial" panose="020B0604020202020204" pitchFamily="34" charset="0"/>
                <a:ea typeface="ＭＳ Ｐゴシック" pitchFamily="34" charset="-128"/>
                <a:cs typeface="Arial" panose="020B0604020202020204" pitchFamily="34" charset="0"/>
              </a:rPr>
              <a:t>Analítica</a:t>
            </a:r>
          </a:p>
          <a:p>
            <a:pPr algn="ctr" defTabSz="914400"/>
            <a:r>
              <a:rPr lang="es-ES" sz="2800" kern="0" dirty="0">
                <a:latin typeface="Arial" panose="020B0604020202020204" pitchFamily="34" charset="0"/>
                <a:ea typeface="ＭＳ Ｐゴシック" pitchFamily="34" charset="-128"/>
                <a:cs typeface="Arial" panose="020B0604020202020204" pitchFamily="34" charset="0"/>
              </a:rPr>
              <a:t>Pasos 7-10</a:t>
            </a:r>
          </a:p>
        </p:txBody>
      </p:sp>
      <p:sp>
        <p:nvSpPr>
          <p:cNvPr id="19" name="Rounded Rectangle 18"/>
          <p:cNvSpPr/>
          <p:nvPr/>
        </p:nvSpPr>
        <p:spPr>
          <a:xfrm>
            <a:off x="8591828" y="2193228"/>
            <a:ext cx="2800970" cy="1808028"/>
          </a:xfrm>
          <a:prstGeom prst="roundRect">
            <a:avLst/>
          </a:prstGeom>
          <a:solidFill>
            <a:srgbClr val="009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s-ES" altLang="en-US" sz="2800" b="1" dirty="0">
                <a:solidFill>
                  <a:schemeClr val="tx1"/>
                </a:solidFill>
                <a:latin typeface="Arial" panose="020B0604020202020204" pitchFamily="34" charset="0"/>
                <a:ea typeface="ＭＳ Ｐゴシック" pitchFamily="34" charset="-128"/>
                <a:cs typeface="Arial" panose="020B0604020202020204" pitchFamily="34" charset="0"/>
              </a:rPr>
              <a:t>Respuesta</a:t>
            </a:r>
          </a:p>
          <a:p>
            <a:pPr marL="0" lvl="1" algn="ctr"/>
            <a:r>
              <a:rPr lang="es-ES" altLang="en-US" sz="2800" dirty="0">
                <a:solidFill>
                  <a:schemeClr val="tx1"/>
                </a:solidFill>
                <a:latin typeface="Arial" panose="020B0604020202020204" pitchFamily="34" charset="0"/>
                <a:ea typeface="ＭＳ Ｐゴシック" pitchFamily="34" charset="-128"/>
                <a:cs typeface="Arial" panose="020B0604020202020204" pitchFamily="34" charset="0"/>
              </a:rPr>
              <a:t>Pasos 11-13</a:t>
            </a:r>
          </a:p>
        </p:txBody>
      </p:sp>
      <p:sp>
        <p:nvSpPr>
          <p:cNvPr id="10" name="Right Arrow 26">
            <a:extLst>
              <a:ext uri="{FF2B5EF4-FFF2-40B4-BE49-F238E27FC236}">
                <a16:creationId xmlns:a16="http://schemas.microsoft.com/office/drawing/2014/main" id="{42405DBC-F5C0-79FE-F979-CE40ADDE9506}"/>
              </a:ext>
            </a:extLst>
          </p:cNvPr>
          <p:cNvSpPr/>
          <p:nvPr/>
        </p:nvSpPr>
        <p:spPr>
          <a:xfrm>
            <a:off x="3818637" y="2763900"/>
            <a:ext cx="775406" cy="666683"/>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n-US" kern="0">
              <a:solidFill>
                <a:prstClr val="white"/>
              </a:solidFill>
              <a:latin typeface="Calibri"/>
              <a:cs typeface="+mn-cs"/>
            </a:endParaRPr>
          </a:p>
        </p:txBody>
      </p:sp>
      <p:sp>
        <p:nvSpPr>
          <p:cNvPr id="11" name="Right Arrow 27">
            <a:extLst>
              <a:ext uri="{FF2B5EF4-FFF2-40B4-BE49-F238E27FC236}">
                <a16:creationId xmlns:a16="http://schemas.microsoft.com/office/drawing/2014/main" id="{A9BBD122-F1DF-55EC-A560-FD2193F9AA9E}"/>
              </a:ext>
            </a:extLst>
          </p:cNvPr>
          <p:cNvSpPr/>
          <p:nvPr/>
        </p:nvSpPr>
        <p:spPr>
          <a:xfrm>
            <a:off x="7675952" y="2782789"/>
            <a:ext cx="775406" cy="701333"/>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n-US" kern="0">
              <a:solidFill>
                <a:prstClr val="white"/>
              </a:solidFill>
              <a:latin typeface="Calibri"/>
              <a:cs typeface="+mn-cs"/>
            </a:endParaRPr>
          </a:p>
        </p:txBody>
      </p:sp>
      <p:sp>
        <p:nvSpPr>
          <p:cNvPr id="3" name="Title 5">
            <a:extLst>
              <a:ext uri="{FF2B5EF4-FFF2-40B4-BE49-F238E27FC236}">
                <a16:creationId xmlns:a16="http://schemas.microsoft.com/office/drawing/2014/main" id="{8A80F647-6CA4-B7C9-EE4C-6FEE64082D64}"/>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altLang="en-US" dirty="0"/>
              <a:t>Fases de la investigación de un brote</a:t>
            </a:r>
            <a:endParaRPr lang="es-ES" dirty="0"/>
          </a:p>
        </p:txBody>
      </p:sp>
    </p:spTree>
    <p:extLst>
      <p:ext uri="{BB962C8B-B14F-4D97-AF65-F5344CB8AC3E}">
        <p14:creationId xmlns:p14="http://schemas.microsoft.com/office/powerpoint/2010/main" val="13761457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a:xfrm>
            <a:off x="838200" y="1478857"/>
            <a:ext cx="10515600" cy="5102696"/>
          </a:xfrm>
        </p:spPr>
        <p:txBody>
          <a:bodyPr/>
          <a:lstStyle/>
          <a:p>
            <a:r>
              <a:rPr lang="es-ES" b="1" u="sng" dirty="0"/>
              <a:t>Pregunta 5: </a:t>
            </a:r>
            <a:r>
              <a:rPr lang="es-ES" dirty="0"/>
              <a:t>¿En qué se diferencia la definición de caso de brote de la definición de caso de vigilancia?</a:t>
            </a:r>
          </a:p>
          <a:p>
            <a:endParaRPr lang="es-ES" b="1" u="sng" dirty="0"/>
          </a:p>
          <a:p>
            <a:r>
              <a:rPr lang="es-ES" b="1" u="sng" dirty="0"/>
              <a:t>Respuesta</a:t>
            </a:r>
            <a:r>
              <a:rPr lang="es-ES" b="1" dirty="0"/>
              <a:t>: </a:t>
            </a:r>
          </a:p>
          <a:p>
            <a:pPr lvl="1"/>
            <a:r>
              <a:rPr lang="es-ES" sz="2800" dirty="0"/>
              <a:t>La definición de caso de brote incluye límites de tiempo y lugar, y a veces de persona.</a:t>
            </a:r>
          </a:p>
          <a:p>
            <a:pPr marL="0" indent="0">
              <a:buNone/>
            </a:pPr>
            <a:endParaRPr lang="es-ES" dirty="0"/>
          </a:p>
          <a:p>
            <a:pPr marL="0" indent="0">
              <a:buNone/>
            </a:pPr>
            <a:endParaRPr lang="es-ES" dirty="0">
              <a:effectLst/>
              <a:ea typeface="Times New Roman" panose="02020603050405020304" pitchFamily="18" charset="0"/>
              <a:cs typeface="Times New Roman" panose="02020603050405020304" pitchFamily="18" charset="0"/>
            </a:endParaRPr>
          </a:p>
          <a:p>
            <a:pPr marL="0" indent="0">
              <a:buNone/>
            </a:pPr>
            <a:endParaRPr lang="es-ES" dirty="0"/>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a:xfrm>
            <a:off x="838200" y="0"/>
            <a:ext cx="9752215" cy="1247775"/>
          </a:xfrm>
        </p:spPr>
        <p:txBody>
          <a:bodyPr/>
          <a:lstStyle/>
          <a:p>
            <a:r>
              <a:rPr lang="es-ES" dirty="0"/>
              <a:t>Enfermedad tras una </a:t>
            </a:r>
            <a:br>
              <a:rPr lang="es-ES" dirty="0"/>
            </a:br>
            <a:r>
              <a:rPr lang="es-ES" dirty="0"/>
              <a:t>inundación: Respuesta</a:t>
            </a:r>
          </a:p>
        </p:txBody>
      </p:sp>
    </p:spTree>
    <p:extLst>
      <p:ext uri="{BB962C8B-B14F-4D97-AF65-F5344CB8AC3E}">
        <p14:creationId xmlns:p14="http://schemas.microsoft.com/office/powerpoint/2010/main" val="9304961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p:txBody>
          <a:bodyPr/>
          <a:lstStyle/>
          <a:p>
            <a:pPr eaLnBrk="0" fontAlgn="base" hangingPunct="0">
              <a:spcBef>
                <a:spcPts val="600"/>
              </a:spcBef>
              <a:spcAft>
                <a:spcPts val="0"/>
              </a:spcAft>
            </a:pPr>
            <a:r>
              <a:rPr lang="es-ES" b="1" u="sng" dirty="0">
                <a:ea typeface="MS Mincho" panose="02020609040205080304" pitchFamily="49" charset="-128"/>
                <a:cs typeface="Times New Roman" panose="02020603050405020304" pitchFamily="18" charset="0"/>
              </a:rPr>
              <a:t>Pregunta 6: </a:t>
            </a:r>
            <a:r>
              <a:rPr lang="es-ES" dirty="0">
                <a:ea typeface="MS Mincho" panose="02020609040205080304" pitchFamily="49" charset="-128"/>
                <a:cs typeface="Times New Roman" panose="02020603050405020304" pitchFamily="18" charset="0"/>
              </a:rPr>
              <a:t>Basándose en sus conocimientos sobre la leptospirosis, ¿a qué otros </a:t>
            </a:r>
            <a:r>
              <a:rPr lang="es-MX" dirty="0">
                <a:ea typeface="MS Mincho" panose="02020609040205080304" pitchFamily="49" charset="-128"/>
                <a:cs typeface="Times New Roman" panose="02020603050405020304" pitchFamily="18" charset="0"/>
              </a:rPr>
              <a:t>ministerios o organismos debería notificar el oficial de</a:t>
            </a:r>
            <a:r>
              <a:rPr lang="es-ES" dirty="0">
                <a:ea typeface="MS Mincho" panose="02020609040205080304" pitchFamily="49" charset="-128"/>
                <a:cs typeface="Times New Roman" panose="02020603050405020304" pitchFamily="18" charset="0"/>
              </a:rPr>
              <a:t> vigilancia y por qué?</a:t>
            </a:r>
            <a:endParaRPr lang="es-ES" dirty="0">
              <a:effectLst/>
              <a:ea typeface="MS Mincho" panose="02020609040205080304" pitchFamily="49" charset="-128"/>
              <a:cs typeface="Times New Roman" panose="02020603050405020304" pitchFamily="18" charset="0"/>
            </a:endParaRPr>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p:txBody>
          <a:bodyPr/>
          <a:lstStyle/>
          <a:p>
            <a:r>
              <a:rPr lang="es-ES" dirty="0"/>
              <a:t>Enfermedad tras una inundación</a:t>
            </a:r>
          </a:p>
        </p:txBody>
      </p:sp>
    </p:spTree>
    <p:extLst>
      <p:ext uri="{BB962C8B-B14F-4D97-AF65-F5344CB8AC3E}">
        <p14:creationId xmlns:p14="http://schemas.microsoft.com/office/powerpoint/2010/main" val="17781887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p:txBody>
          <a:bodyPr/>
          <a:lstStyle/>
          <a:p>
            <a:pPr eaLnBrk="0" fontAlgn="base" hangingPunct="0"/>
            <a:r>
              <a:rPr lang="es-ES" b="1" u="sng" dirty="0">
                <a:ea typeface="MS Mincho" panose="02020609040205080304" pitchFamily="49" charset="-128"/>
                <a:cs typeface="Times New Roman" panose="02020603050405020304" pitchFamily="18" charset="0"/>
              </a:rPr>
              <a:t>Pregunta 6: </a:t>
            </a:r>
            <a:r>
              <a:rPr lang="es-ES" dirty="0">
                <a:ea typeface="MS Mincho" panose="02020609040205080304" pitchFamily="49" charset="-128"/>
                <a:cs typeface="Times New Roman" panose="02020603050405020304" pitchFamily="18" charset="0"/>
              </a:rPr>
              <a:t>Basándose en sus conocimientos sobre la leptospirosis, ¿a qué otros </a:t>
            </a:r>
            <a:r>
              <a:rPr lang="es-MX" dirty="0">
                <a:ea typeface="MS Mincho" panose="02020609040205080304" pitchFamily="49" charset="-128"/>
                <a:cs typeface="Times New Roman" panose="02020603050405020304" pitchFamily="18" charset="0"/>
              </a:rPr>
              <a:t>ministerios o organismos debería notificar el oficial de</a:t>
            </a:r>
            <a:r>
              <a:rPr lang="es-ES" dirty="0">
                <a:ea typeface="MS Mincho" panose="02020609040205080304" pitchFamily="49" charset="-128"/>
                <a:cs typeface="Times New Roman" panose="02020603050405020304" pitchFamily="18" charset="0"/>
              </a:rPr>
              <a:t> vigilancia y por qué?</a:t>
            </a:r>
          </a:p>
          <a:p>
            <a:pPr eaLnBrk="0" fontAlgn="base" hangingPunct="0"/>
            <a:endParaRPr lang="es-ES" b="1" u="sng" dirty="0">
              <a:effectLst/>
              <a:ea typeface="MS Mincho" panose="02020609040205080304" pitchFamily="49" charset="-128"/>
              <a:cs typeface="Times New Roman" panose="02020603050405020304" pitchFamily="18" charset="0"/>
            </a:endParaRPr>
          </a:p>
          <a:p>
            <a:pPr eaLnBrk="0" fontAlgn="base" hangingPunct="0"/>
            <a:r>
              <a:rPr lang="es-ES" b="1" u="sng" dirty="0">
                <a:effectLst/>
                <a:ea typeface="MS Mincho" panose="02020609040205080304" pitchFamily="49" charset="-128"/>
                <a:cs typeface="Times New Roman" panose="02020603050405020304" pitchFamily="18" charset="0"/>
              </a:rPr>
              <a:t>Respuesta</a:t>
            </a:r>
            <a:r>
              <a:rPr lang="es-ES" b="1" u="sng" dirty="0">
                <a:ea typeface="MS Mincho" panose="02020609040205080304" pitchFamily="49" charset="-128"/>
                <a:cs typeface="Times New Roman" panose="02020603050405020304" pitchFamily="18" charset="0"/>
              </a:rPr>
              <a:t>:</a:t>
            </a:r>
          </a:p>
          <a:p>
            <a:pPr lvl="1" eaLnBrk="0" fontAlgn="base" hangingPunct="0">
              <a:spcBef>
                <a:spcPts val="600"/>
              </a:spcBef>
              <a:spcAft>
                <a:spcPts val="0"/>
              </a:spcAft>
            </a:pPr>
            <a:r>
              <a:rPr lang="es-ES" dirty="0">
                <a:ea typeface="MS Mincho" panose="02020609040205080304" pitchFamily="49" charset="-128"/>
                <a:cs typeface="Times New Roman" panose="02020603050405020304" pitchFamily="18" charset="0"/>
              </a:rPr>
              <a:t>Dado que la leptospirosis es una enfermedad zoonótica y que el organismo está presente en los reservorios animales y en el medio ambiente, se debe contactar con los ministerios responsables de las enfermedades animales que afectan a animales domésticos y salvajes, así como con los responsables de la salud medioambiental.</a:t>
            </a:r>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a:xfrm>
            <a:off x="838200" y="0"/>
            <a:ext cx="9752215" cy="1247775"/>
          </a:xfrm>
        </p:spPr>
        <p:txBody>
          <a:bodyPr/>
          <a:lstStyle/>
          <a:p>
            <a:r>
              <a:rPr lang="es-ES" dirty="0"/>
              <a:t>Enfermedad tras una </a:t>
            </a:r>
            <a:br>
              <a:rPr lang="es-ES" dirty="0"/>
            </a:br>
            <a:r>
              <a:rPr lang="es-ES" dirty="0"/>
              <a:t>inundación: Respuesta</a:t>
            </a:r>
          </a:p>
        </p:txBody>
      </p:sp>
    </p:spTree>
    <p:extLst>
      <p:ext uri="{BB962C8B-B14F-4D97-AF65-F5344CB8AC3E}">
        <p14:creationId xmlns:p14="http://schemas.microsoft.com/office/powerpoint/2010/main" val="502273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sz="half" idx="2"/>
          </p:nvPr>
        </p:nvSpPr>
        <p:spPr/>
        <p:txBody>
          <a:bodyPr/>
          <a:lstStyle/>
          <a:p>
            <a:pPr marL="0" indent="0">
              <a:spcBef>
                <a:spcPts val="672"/>
              </a:spcBef>
              <a:buSzPct val="100000"/>
              <a:buNone/>
            </a:pPr>
            <a:r>
              <a:rPr lang="es-ES" altLang="en-US" dirty="0">
                <a:solidFill>
                  <a:srgbClr val="909C9C"/>
                </a:solidFill>
                <a:ea typeface="ＭＳ Ｐゴシック" charset="-128"/>
              </a:rPr>
              <a:t>Paso 1: Prepararse para el trabajo de campo</a:t>
            </a:r>
          </a:p>
          <a:p>
            <a:pPr marL="0" indent="0">
              <a:spcBef>
                <a:spcPts val="672"/>
              </a:spcBef>
              <a:buSzPct val="100000"/>
              <a:buNone/>
            </a:pPr>
            <a:r>
              <a:rPr lang="es-ES" altLang="en-US" dirty="0">
                <a:solidFill>
                  <a:srgbClr val="909C9C"/>
                </a:solidFill>
                <a:ea typeface="ＭＳ Ｐゴシック" charset="-128"/>
              </a:rPr>
              <a:t>Paso 2: Identificar la existencia de un brote</a:t>
            </a:r>
          </a:p>
          <a:p>
            <a:pPr marL="0" indent="0">
              <a:spcBef>
                <a:spcPts val="672"/>
              </a:spcBef>
              <a:buSzPct val="100000"/>
              <a:buNone/>
            </a:pPr>
            <a:r>
              <a:rPr lang="es-ES" altLang="en-US" dirty="0">
                <a:solidFill>
                  <a:srgbClr val="909C9C"/>
                </a:solidFill>
                <a:ea typeface="ＭＳ Ｐゴシック" charset="-128"/>
              </a:rPr>
              <a:t>Paso 3: Verificar el diagnóstico</a:t>
            </a:r>
          </a:p>
          <a:p>
            <a:pPr marL="0" indent="0">
              <a:spcBef>
                <a:spcPts val="672"/>
              </a:spcBef>
              <a:buSzPct val="100000"/>
              <a:buNone/>
            </a:pPr>
            <a:r>
              <a:rPr lang="es-ES" altLang="en-US" dirty="0">
                <a:solidFill>
                  <a:srgbClr val="909C9C"/>
                </a:solidFill>
                <a:ea typeface="ＭＳ Ｐゴシック" charset="-128"/>
              </a:rPr>
              <a:t>Paso 4: Construir una definición del caso</a:t>
            </a:r>
          </a:p>
          <a:p>
            <a:pPr marL="0" indent="0">
              <a:spcBef>
                <a:spcPts val="672"/>
              </a:spcBef>
              <a:buSzPct val="100000"/>
              <a:buNone/>
            </a:pPr>
            <a:r>
              <a:rPr lang="es-ES" altLang="en-US" dirty="0">
                <a:ea typeface="ＭＳ Ｐゴシック" charset="-128"/>
              </a:rPr>
              <a:t>Paso 5: Buscar casos sistemáticamente y registrar la información</a:t>
            </a:r>
          </a:p>
          <a:p>
            <a:pPr marL="0" indent="0">
              <a:spcBef>
                <a:spcPts val="672"/>
              </a:spcBef>
              <a:buSzPct val="100000"/>
              <a:buNone/>
            </a:pPr>
            <a:r>
              <a:rPr lang="es-ES" altLang="en-US" dirty="0">
                <a:solidFill>
                  <a:srgbClr val="909C9C"/>
                </a:solidFill>
                <a:ea typeface="ＭＳ Ｐゴシック" charset="-128"/>
              </a:rPr>
              <a:t>Paso 6: Realizar epidemiología descriptiva</a:t>
            </a:r>
          </a:p>
        </p:txBody>
      </p:sp>
      <p:sp>
        <p:nvSpPr>
          <p:cNvPr id="2" name="Title 1">
            <a:extLst>
              <a:ext uri="{FF2B5EF4-FFF2-40B4-BE49-F238E27FC236}">
                <a16:creationId xmlns:a16="http://schemas.microsoft.com/office/drawing/2014/main" id="{823869CB-5A9E-4A37-AF4A-1CFE84FA8992}"/>
              </a:ext>
            </a:extLst>
          </p:cNvPr>
          <p:cNvSpPr>
            <a:spLocks noGrp="1"/>
          </p:cNvSpPr>
          <p:nvPr>
            <p:ph type="title"/>
          </p:nvPr>
        </p:nvSpPr>
        <p:spPr/>
        <p:txBody>
          <a:bodyPr/>
          <a:lstStyle/>
          <a:p>
            <a:r>
              <a:rPr lang="es-ES" altLang="en-US" dirty="0"/>
              <a:t>Paso 5: Buscar y registrar casos</a:t>
            </a:r>
            <a:endParaRPr lang="es-ES" dirty="0"/>
          </a:p>
        </p:txBody>
      </p:sp>
      <p:grpSp>
        <p:nvGrpSpPr>
          <p:cNvPr id="19" name="Group 18">
            <a:extLst>
              <a:ext uri="{FF2B5EF4-FFF2-40B4-BE49-F238E27FC236}">
                <a16:creationId xmlns:a16="http://schemas.microsoft.com/office/drawing/2014/main" id="{9DFD679D-C9F6-2E1E-F5E6-41353357E726}"/>
              </a:ext>
            </a:extLst>
          </p:cNvPr>
          <p:cNvGrpSpPr/>
          <p:nvPr/>
        </p:nvGrpSpPr>
        <p:grpSpPr>
          <a:xfrm>
            <a:off x="2030817" y="5167422"/>
            <a:ext cx="8000173" cy="1142750"/>
            <a:chOff x="1969411" y="5140567"/>
            <a:chExt cx="8104111" cy="1201504"/>
          </a:xfrm>
        </p:grpSpPr>
        <p:sp>
          <p:nvSpPr>
            <p:cNvPr id="20" name="Rounded Rectangle 13">
              <a:extLst>
                <a:ext uri="{FF2B5EF4-FFF2-40B4-BE49-F238E27FC236}">
                  <a16:creationId xmlns:a16="http://schemas.microsoft.com/office/drawing/2014/main" id="{E698553B-0656-E934-51CF-BC566EE5CA5D}"/>
                </a:ext>
              </a:extLst>
            </p:cNvPr>
            <p:cNvSpPr/>
            <p:nvPr/>
          </p:nvSpPr>
          <p:spPr>
            <a:xfrm>
              <a:off x="1969411" y="5140567"/>
              <a:ext cx="2071577" cy="1199156"/>
            </a:xfrm>
            <a:prstGeom prst="roundRect">
              <a:avLst/>
            </a:prstGeom>
            <a:solidFill>
              <a:srgbClr val="00953A"/>
            </a:solidFill>
            <a:ln w="25400" cap="flat" cmpd="sng" algn="ctr">
              <a:noFill/>
              <a:prstDash val="solid"/>
            </a:ln>
            <a:effectLst/>
          </p:spPr>
          <p:txBody>
            <a:bodyPr rtlCol="0" anchor="ctr"/>
            <a:lstStyle/>
            <a:p>
              <a:pPr algn="ctr" defTabSz="914400">
                <a:defRPr/>
              </a:pPr>
              <a:r>
                <a:rPr lang="es-ES" altLang="en-US" sz="2400" b="1" kern="0" dirty="0">
                  <a:latin typeface="Arial" panose="020B0604020202020204" pitchFamily="34" charset="0"/>
                  <a:ea typeface="ＭＳ Ｐゴシック" pitchFamily="34" charset="-128"/>
                  <a:cs typeface="Arial" panose="020B0604020202020204" pitchFamily="34" charset="0"/>
                </a:rPr>
                <a:t>Descriptiva</a:t>
              </a:r>
            </a:p>
            <a:p>
              <a:pPr algn="ctr" defTabSz="914400">
                <a:defRPr/>
              </a:pPr>
              <a:r>
                <a:rPr lang="es-ES" sz="2400" kern="0" dirty="0">
                  <a:latin typeface="Arial" panose="020B0604020202020204" pitchFamily="34" charset="0"/>
                  <a:ea typeface="ＭＳ Ｐゴシック" pitchFamily="34" charset="-128"/>
                  <a:cs typeface="Arial" panose="020B0604020202020204" pitchFamily="34" charset="0"/>
                </a:rPr>
                <a:t>Pasos 1-6</a:t>
              </a:r>
              <a:endParaRPr lang="es-ES" sz="2400" kern="0" dirty="0">
                <a:latin typeface="Arial" panose="020B0604020202020204" pitchFamily="34" charset="0"/>
                <a:cs typeface="Arial" panose="020B0604020202020204" pitchFamily="34" charset="0"/>
              </a:endParaRPr>
            </a:p>
          </p:txBody>
        </p:sp>
        <p:sp>
          <p:nvSpPr>
            <p:cNvPr id="21" name="Rounded Rectangle 14">
              <a:extLst>
                <a:ext uri="{FF2B5EF4-FFF2-40B4-BE49-F238E27FC236}">
                  <a16:creationId xmlns:a16="http://schemas.microsoft.com/office/drawing/2014/main" id="{8E902BD8-F5BE-C00F-A463-9F351724DE4F}"/>
                </a:ext>
              </a:extLst>
            </p:cNvPr>
            <p:cNvSpPr/>
            <p:nvPr/>
          </p:nvSpPr>
          <p:spPr>
            <a:xfrm>
              <a:off x="4985678" y="5140567"/>
              <a:ext cx="2071577" cy="1201504"/>
            </a:xfrm>
            <a:prstGeom prst="roundRect">
              <a:avLst/>
            </a:prstGeom>
            <a:solidFill>
              <a:schemeClr val="bg2"/>
            </a:solidFill>
            <a:ln w="25400" cap="flat" cmpd="sng" algn="ctr">
              <a:noFill/>
              <a:prstDash val="solid"/>
            </a:ln>
            <a:effectLst/>
          </p:spPr>
          <p:txBody>
            <a:bodyPr rtlCol="0" anchor="ctr"/>
            <a:lstStyle/>
            <a:p>
              <a:pPr algn="ctr" defTabSz="914400"/>
              <a:r>
                <a:rPr lang="es-ES" altLang="en-US" sz="2400" b="1" kern="0" dirty="0">
                  <a:latin typeface="Arial" panose="020B0604020202020204" pitchFamily="34" charset="0"/>
                  <a:ea typeface="ＭＳ Ｐゴシック" pitchFamily="34" charset="-128"/>
                  <a:cs typeface="Arial" panose="020B0604020202020204" pitchFamily="34" charset="0"/>
                </a:rPr>
                <a:t>Analítica</a:t>
              </a:r>
            </a:p>
            <a:p>
              <a:pPr algn="ctr" defTabSz="914400"/>
              <a:r>
                <a:rPr lang="es-ES" sz="2400" kern="0" dirty="0">
                  <a:latin typeface="Arial" panose="020B0604020202020204" pitchFamily="34" charset="0"/>
                  <a:ea typeface="ＭＳ Ｐゴシック" pitchFamily="34" charset="-128"/>
                  <a:cs typeface="Arial" panose="020B0604020202020204" pitchFamily="34" charset="0"/>
                </a:rPr>
                <a:t>Pasos 7-10</a:t>
              </a:r>
            </a:p>
          </p:txBody>
        </p:sp>
        <p:sp>
          <p:nvSpPr>
            <p:cNvPr id="22" name="Rounded Rectangle 18">
              <a:extLst>
                <a:ext uri="{FF2B5EF4-FFF2-40B4-BE49-F238E27FC236}">
                  <a16:creationId xmlns:a16="http://schemas.microsoft.com/office/drawing/2014/main" id="{5E02199C-A457-0161-3538-87FFD8473336}"/>
                </a:ext>
              </a:extLst>
            </p:cNvPr>
            <p:cNvSpPr/>
            <p:nvPr/>
          </p:nvSpPr>
          <p:spPr>
            <a:xfrm>
              <a:off x="8001945" y="5140567"/>
              <a:ext cx="2071577" cy="120033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s-ES" altLang="en-US" sz="2400" b="1" dirty="0">
                  <a:solidFill>
                    <a:schemeClr val="tx1"/>
                  </a:solidFill>
                  <a:latin typeface="Arial" panose="020B0604020202020204" pitchFamily="34" charset="0"/>
                  <a:ea typeface="ＭＳ Ｐゴシック" pitchFamily="34" charset="-128"/>
                  <a:cs typeface="Arial" panose="020B0604020202020204" pitchFamily="34" charset="0"/>
                </a:rPr>
                <a:t>Respuesta</a:t>
              </a:r>
            </a:p>
            <a:p>
              <a:pPr marL="0" lvl="1" algn="ctr"/>
              <a:r>
                <a:rPr lang="es-ES" altLang="en-US" sz="2400" dirty="0">
                  <a:solidFill>
                    <a:schemeClr val="tx1"/>
                  </a:solidFill>
                  <a:latin typeface="Arial" panose="020B0604020202020204" pitchFamily="34" charset="0"/>
                  <a:ea typeface="ＭＳ Ｐゴシック" pitchFamily="34" charset="-128"/>
                  <a:cs typeface="Arial" panose="020B0604020202020204" pitchFamily="34" charset="0"/>
                </a:rPr>
                <a:t>Pasos 11-13</a:t>
              </a:r>
            </a:p>
          </p:txBody>
        </p:sp>
        <p:sp>
          <p:nvSpPr>
            <p:cNvPr id="23" name="Right Arrow 26">
              <a:extLst>
                <a:ext uri="{FF2B5EF4-FFF2-40B4-BE49-F238E27FC236}">
                  <a16:creationId xmlns:a16="http://schemas.microsoft.com/office/drawing/2014/main" id="{0BAE4CE9-B4D0-7B73-1BE8-5BFE16E635AA}"/>
                </a:ext>
              </a:extLst>
            </p:cNvPr>
            <p:cNvSpPr/>
            <p:nvPr/>
          </p:nvSpPr>
          <p:spPr>
            <a:xfrm>
              <a:off x="4192418" y="5499855"/>
              <a:ext cx="573485" cy="442604"/>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sp>
          <p:nvSpPr>
            <p:cNvPr id="24" name="Right Arrow 27">
              <a:extLst>
                <a:ext uri="{FF2B5EF4-FFF2-40B4-BE49-F238E27FC236}">
                  <a16:creationId xmlns:a16="http://schemas.microsoft.com/office/drawing/2014/main" id="{BCA81E99-9561-366A-3A75-C2FF58BCFDDB}"/>
                </a:ext>
              </a:extLst>
            </p:cNvPr>
            <p:cNvSpPr/>
            <p:nvPr/>
          </p:nvSpPr>
          <p:spPr>
            <a:xfrm>
              <a:off x="7242857" y="5437143"/>
              <a:ext cx="573485" cy="465608"/>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grpSp>
    </p:spTree>
    <p:extLst>
      <p:ext uri="{BB962C8B-B14F-4D97-AF65-F5344CB8AC3E}">
        <p14:creationId xmlns:p14="http://schemas.microsoft.com/office/powerpoint/2010/main" val="11273874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p:txBody>
          <a:bodyPr/>
          <a:lstStyle/>
          <a:p>
            <a:r>
              <a:rPr lang="es-ES" altLang="en-US" dirty="0"/>
              <a:t>Contactar:</a:t>
            </a:r>
            <a:endParaRPr lang="es-ES" dirty="0"/>
          </a:p>
          <a:p>
            <a:pPr lvl="1"/>
            <a:r>
              <a:rPr lang="es-ES" altLang="en-US" dirty="0"/>
              <a:t>Centros sanitarios</a:t>
            </a:r>
          </a:p>
          <a:p>
            <a:pPr lvl="1"/>
            <a:r>
              <a:rPr lang="es-ES" altLang="en-US" dirty="0"/>
              <a:t>Laboratorios</a:t>
            </a:r>
          </a:p>
          <a:p>
            <a:pPr lvl="1"/>
            <a:r>
              <a:rPr lang="es-ES" altLang="en-US" dirty="0"/>
              <a:t>Trabajadores sanitarios comunitarios</a:t>
            </a:r>
          </a:p>
          <a:p>
            <a:pPr lvl="1"/>
            <a:r>
              <a:rPr lang="es-ES" altLang="en-US" dirty="0"/>
              <a:t>Trabajadores de sanidad animal/ funcionarios de vigilancia</a:t>
            </a:r>
          </a:p>
          <a:p>
            <a:pPr lvl="1"/>
            <a:r>
              <a:rPr lang="es-ES" altLang="en-US" dirty="0"/>
              <a:t>Farmacéuticos</a:t>
            </a:r>
          </a:p>
          <a:p>
            <a:pPr lvl="1"/>
            <a:r>
              <a:rPr lang="es-ES" altLang="en-US" dirty="0"/>
              <a:t>Curanderos tradicionales</a:t>
            </a:r>
          </a:p>
        </p:txBody>
      </p:sp>
      <p:sp>
        <p:nvSpPr>
          <p:cNvPr id="2" name="Title 1">
            <a:extLst>
              <a:ext uri="{FF2B5EF4-FFF2-40B4-BE49-F238E27FC236}">
                <a16:creationId xmlns:a16="http://schemas.microsoft.com/office/drawing/2014/main" id="{82E499D2-CB51-4C2B-A587-77E0142EA1CD}"/>
              </a:ext>
            </a:extLst>
          </p:cNvPr>
          <p:cNvSpPr>
            <a:spLocks noGrp="1"/>
          </p:cNvSpPr>
          <p:nvPr>
            <p:ph type="title"/>
          </p:nvPr>
        </p:nvSpPr>
        <p:spPr/>
        <p:txBody>
          <a:bodyPr/>
          <a:lstStyle/>
          <a:p>
            <a:r>
              <a:rPr lang="es-ES" altLang="en-US" dirty="0"/>
              <a:t>Buscar casos sistemáticamente (1/2)</a:t>
            </a:r>
            <a:endParaRPr lang="es-ES" dirty="0"/>
          </a:p>
        </p:txBody>
      </p:sp>
    </p:spTree>
    <p:extLst>
      <p:ext uri="{BB962C8B-B14F-4D97-AF65-F5344CB8AC3E}">
        <p14:creationId xmlns:p14="http://schemas.microsoft.com/office/powerpoint/2010/main" val="5365675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p:txBody>
          <a:bodyPr/>
          <a:lstStyle/>
          <a:p>
            <a:r>
              <a:rPr lang="es-ES" altLang="en-US" dirty="0"/>
              <a:t>Hablar con:</a:t>
            </a:r>
          </a:p>
          <a:p>
            <a:pPr lvl="1"/>
            <a:r>
              <a:rPr lang="es-ES" altLang="en-US" dirty="0"/>
              <a:t>Agentes de vigilancia en otros distritos</a:t>
            </a:r>
          </a:p>
          <a:p>
            <a:pPr lvl="1"/>
            <a:r>
              <a:rPr lang="es-ES" altLang="en-US" dirty="0"/>
              <a:t>Pacientes</a:t>
            </a:r>
          </a:p>
          <a:p>
            <a:pPr lvl="1"/>
            <a:r>
              <a:rPr lang="es-ES" altLang="en-US" dirty="0"/>
              <a:t>Médicos del sector privado</a:t>
            </a:r>
          </a:p>
          <a:p>
            <a:pPr lvl="1"/>
            <a:r>
              <a:rPr lang="es-ES" altLang="en-US" dirty="0"/>
              <a:t>Veterinarios, técnicos veterinarios, propietarios de animales y empresas de suministros para animales</a:t>
            </a:r>
          </a:p>
          <a:p>
            <a:pPr lvl="1"/>
            <a:r>
              <a:rPr lang="es-ES" altLang="en-US" dirty="0"/>
              <a:t>¿Medios de comunicación?</a:t>
            </a:r>
          </a:p>
          <a:p>
            <a:r>
              <a:rPr lang="es-ES" altLang="en-US" dirty="0"/>
              <a:t>Búsqueda de casos en la comunidad</a:t>
            </a:r>
          </a:p>
        </p:txBody>
      </p:sp>
      <p:sp>
        <p:nvSpPr>
          <p:cNvPr id="2" name="Title 1">
            <a:extLst>
              <a:ext uri="{FF2B5EF4-FFF2-40B4-BE49-F238E27FC236}">
                <a16:creationId xmlns:a16="http://schemas.microsoft.com/office/drawing/2014/main" id="{82E499D2-CB51-4C2B-A587-77E0142EA1CD}"/>
              </a:ext>
            </a:extLst>
          </p:cNvPr>
          <p:cNvSpPr>
            <a:spLocks noGrp="1"/>
          </p:cNvSpPr>
          <p:nvPr>
            <p:ph type="title"/>
          </p:nvPr>
        </p:nvSpPr>
        <p:spPr/>
        <p:txBody>
          <a:bodyPr/>
          <a:lstStyle/>
          <a:p>
            <a:r>
              <a:rPr lang="es-ES" altLang="en-US" dirty="0"/>
              <a:t>Buscar casos sistemáticamente (2/2)</a:t>
            </a:r>
            <a:endParaRPr lang="es-ES" dirty="0"/>
          </a:p>
        </p:txBody>
      </p:sp>
    </p:spTree>
    <p:extLst>
      <p:ext uri="{BB962C8B-B14F-4D97-AF65-F5344CB8AC3E}">
        <p14:creationId xmlns:p14="http://schemas.microsoft.com/office/powerpoint/2010/main" val="26355424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a:xfrm>
            <a:off x="838200" y="1478857"/>
            <a:ext cx="10515600" cy="4931468"/>
          </a:xfrm>
        </p:spPr>
        <p:txBody>
          <a:bodyPr/>
          <a:lstStyle/>
          <a:p>
            <a:pPr>
              <a:spcBef>
                <a:spcPts val="0"/>
              </a:spcBef>
              <a:spcAft>
                <a:spcPts val="600"/>
              </a:spcAft>
            </a:pPr>
            <a:r>
              <a:rPr lang="es-ES" b="1" dirty="0">
                <a:ea typeface="Times New Roman" panose="02020603050405020304" pitchFamily="18" charset="0"/>
                <a:cs typeface="Times New Roman" panose="02020603050405020304" pitchFamily="18" charset="0"/>
              </a:rPr>
              <a:t>Escenario - Parte 2: </a:t>
            </a:r>
            <a:r>
              <a:rPr lang="es-ES" dirty="0">
                <a:ea typeface="Times New Roman" panose="02020603050405020304" pitchFamily="18" charset="0"/>
                <a:cs typeface="Times New Roman" panose="02020603050405020304" pitchFamily="18" charset="0"/>
              </a:rPr>
              <a:t>El </a:t>
            </a:r>
            <a:r>
              <a:rPr lang="es-ES" dirty="0">
                <a:effectLst/>
                <a:latin typeface="Arial" panose="020B0604020202020204" pitchFamily="34" charset="0"/>
                <a:ea typeface="Times New Roman" panose="02020603050405020304" pitchFamily="18" charset="0"/>
                <a:cs typeface="Arial" panose="020B0604020202020204" pitchFamily="34" charset="0"/>
              </a:rPr>
              <a:t>oficial de vigilancia investigó el brote de leptospirosis. Visitó </a:t>
            </a:r>
            <a:r>
              <a:rPr lang="es-ES" dirty="0">
                <a:latin typeface="Arial" panose="020B0604020202020204" pitchFamily="34" charset="0"/>
                <a:ea typeface="Times New Roman" panose="02020603050405020304" pitchFamily="18" charset="0"/>
                <a:cs typeface="Arial" panose="020B0604020202020204" pitchFamily="34" charset="0"/>
              </a:rPr>
              <a:t>los centros sanitarios y </a:t>
            </a:r>
            <a:r>
              <a:rPr lang="es-ES" dirty="0">
                <a:effectLst/>
                <a:latin typeface="Arial" panose="020B0604020202020204" pitchFamily="34" charset="0"/>
                <a:ea typeface="Times New Roman" panose="02020603050405020304" pitchFamily="18" charset="0"/>
                <a:cs typeface="Arial" panose="020B0604020202020204" pitchFamily="34" charset="0"/>
              </a:rPr>
              <a:t>elaboró una lista </a:t>
            </a:r>
            <a:br>
              <a:rPr lang="es-ES" dirty="0">
                <a:effectLst/>
                <a:latin typeface="Arial" panose="020B0604020202020204" pitchFamily="34" charset="0"/>
                <a:ea typeface="Times New Roman" panose="02020603050405020304" pitchFamily="18" charset="0"/>
                <a:cs typeface="Arial" panose="020B0604020202020204" pitchFamily="34" charset="0"/>
              </a:rPr>
            </a:br>
            <a:r>
              <a:rPr lang="es-ES" dirty="0">
                <a:effectLst/>
                <a:latin typeface="Arial" panose="020B0604020202020204" pitchFamily="34" charset="0"/>
                <a:ea typeface="Times New Roman" panose="02020603050405020304" pitchFamily="18" charset="0"/>
                <a:cs typeface="Arial" panose="020B0604020202020204" pitchFamily="34" charset="0"/>
              </a:rPr>
              <a:t>de casos. </a:t>
            </a:r>
          </a:p>
          <a:p>
            <a:pPr marL="0" indent="0">
              <a:buNone/>
            </a:pPr>
            <a:endParaRPr lang="es-ES" dirty="0"/>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a:xfrm>
            <a:off x="838200" y="457507"/>
            <a:ext cx="9752215" cy="800100"/>
          </a:xfrm>
        </p:spPr>
        <p:txBody>
          <a:bodyPr/>
          <a:lstStyle/>
          <a:p>
            <a:r>
              <a:rPr lang="es-ES" dirty="0"/>
              <a:t>Enfermedad tras una inundación (1/3)</a:t>
            </a:r>
          </a:p>
        </p:txBody>
      </p:sp>
    </p:spTree>
    <p:extLst>
      <p:ext uri="{BB962C8B-B14F-4D97-AF65-F5344CB8AC3E}">
        <p14:creationId xmlns:p14="http://schemas.microsoft.com/office/powerpoint/2010/main" val="28280167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Group 3"/>
          <p:cNvGraphicFramePr>
            <a:graphicFrameLocks/>
          </p:cNvGraphicFramePr>
          <p:nvPr>
            <p:extLst>
              <p:ext uri="{D42A27DB-BD31-4B8C-83A1-F6EECF244321}">
                <p14:modId xmlns:p14="http://schemas.microsoft.com/office/powerpoint/2010/main" val="2412227676"/>
              </p:ext>
            </p:extLst>
          </p:nvPr>
        </p:nvGraphicFramePr>
        <p:xfrm>
          <a:off x="838200" y="1878759"/>
          <a:ext cx="10515601" cy="4344159"/>
        </p:xfrm>
        <a:graphic>
          <a:graphicData uri="http://schemas.openxmlformats.org/drawingml/2006/table">
            <a:tbl>
              <a:tblPr/>
              <a:tblGrid>
                <a:gridCol w="908000">
                  <a:extLst>
                    <a:ext uri="{9D8B030D-6E8A-4147-A177-3AD203B41FA5}">
                      <a16:colId xmlns:a16="http://schemas.microsoft.com/office/drawing/2014/main" val="20000"/>
                    </a:ext>
                  </a:extLst>
                </a:gridCol>
                <a:gridCol w="1221673">
                  <a:extLst>
                    <a:ext uri="{9D8B030D-6E8A-4147-A177-3AD203B41FA5}">
                      <a16:colId xmlns:a16="http://schemas.microsoft.com/office/drawing/2014/main" val="20001"/>
                    </a:ext>
                  </a:extLst>
                </a:gridCol>
                <a:gridCol w="941016">
                  <a:extLst>
                    <a:ext uri="{9D8B030D-6E8A-4147-A177-3AD203B41FA5}">
                      <a16:colId xmlns:a16="http://schemas.microsoft.com/office/drawing/2014/main" val="20002"/>
                    </a:ext>
                  </a:extLst>
                </a:gridCol>
                <a:gridCol w="941016">
                  <a:extLst>
                    <a:ext uri="{9D8B030D-6E8A-4147-A177-3AD203B41FA5}">
                      <a16:colId xmlns:a16="http://schemas.microsoft.com/office/drawing/2014/main" val="20003"/>
                    </a:ext>
                  </a:extLst>
                </a:gridCol>
                <a:gridCol w="1196934">
                  <a:extLst>
                    <a:ext uri="{9D8B030D-6E8A-4147-A177-3AD203B41FA5}">
                      <a16:colId xmlns:a16="http://schemas.microsoft.com/office/drawing/2014/main" val="2081365656"/>
                    </a:ext>
                  </a:extLst>
                </a:gridCol>
                <a:gridCol w="806245">
                  <a:extLst>
                    <a:ext uri="{9D8B030D-6E8A-4147-A177-3AD203B41FA5}">
                      <a16:colId xmlns:a16="http://schemas.microsoft.com/office/drawing/2014/main" val="20004"/>
                    </a:ext>
                  </a:extLst>
                </a:gridCol>
                <a:gridCol w="950846">
                  <a:extLst>
                    <a:ext uri="{9D8B030D-6E8A-4147-A177-3AD203B41FA5}">
                      <a16:colId xmlns:a16="http://schemas.microsoft.com/office/drawing/2014/main" val="1982070099"/>
                    </a:ext>
                  </a:extLst>
                </a:gridCol>
                <a:gridCol w="701150">
                  <a:extLst>
                    <a:ext uri="{9D8B030D-6E8A-4147-A177-3AD203B41FA5}">
                      <a16:colId xmlns:a16="http://schemas.microsoft.com/office/drawing/2014/main" val="20005"/>
                    </a:ext>
                  </a:extLst>
                </a:gridCol>
                <a:gridCol w="1139127">
                  <a:extLst>
                    <a:ext uri="{9D8B030D-6E8A-4147-A177-3AD203B41FA5}">
                      <a16:colId xmlns:a16="http://schemas.microsoft.com/office/drawing/2014/main" val="3740036889"/>
                    </a:ext>
                  </a:extLst>
                </a:gridCol>
                <a:gridCol w="948785">
                  <a:extLst>
                    <a:ext uri="{9D8B030D-6E8A-4147-A177-3AD203B41FA5}">
                      <a16:colId xmlns:a16="http://schemas.microsoft.com/office/drawing/2014/main" val="20006"/>
                    </a:ext>
                  </a:extLst>
                </a:gridCol>
                <a:gridCol w="760809">
                  <a:extLst>
                    <a:ext uri="{9D8B030D-6E8A-4147-A177-3AD203B41FA5}">
                      <a16:colId xmlns:a16="http://schemas.microsoft.com/office/drawing/2014/main" val="20007"/>
                    </a:ext>
                  </a:extLst>
                </a:gridCol>
              </a:tblGrid>
              <a:tr h="3659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endParaRPr kumimoji="0" lang="es-ES" sz="1600" b="0" i="0" u="none" strike="noStrike" cap="none" normalizeH="0" baseline="0" noProof="0" dirty="0">
                        <a:ln>
                          <a:noFill/>
                        </a:ln>
                        <a:solidFill>
                          <a:schemeClr val="tx1"/>
                        </a:solidFill>
                        <a:effectLst/>
                        <a:latin typeface="+mn-lt"/>
                        <a:cs typeface="Times New Roman"/>
                      </a:endParaRPr>
                    </a:p>
                  </a:txBody>
                  <a:tcPr marL="91822" marR="91822" marT="0" marB="0"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endParaRPr kumimoji="0" lang="es-ES" sz="1600" b="0" i="0" u="none" strike="noStrike" cap="none" normalizeH="0" baseline="0" noProof="0" dirty="0">
                        <a:ln>
                          <a:noFill/>
                        </a:ln>
                        <a:solidFill>
                          <a:schemeClr val="tx1"/>
                        </a:solidFill>
                        <a:effectLst/>
                        <a:latin typeface="+mn-lt"/>
                        <a:cs typeface="Times New Roman"/>
                      </a:endParaRPr>
                    </a:p>
                  </a:txBody>
                  <a:tcPr marL="45720" marR="45720"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gridSpan="5">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Signos/síntomas</a:t>
                      </a: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endParaRPr kumimoji="0" lang="en-US" sz="1600" b="0" i="0" u="none" strike="noStrike" cap="none" normalizeH="0" baseline="0">
                        <a:ln>
                          <a:noFill/>
                        </a:ln>
                        <a:solidFill>
                          <a:schemeClr val="tx1"/>
                        </a:solidFill>
                        <a:effectLst/>
                        <a:latin typeface="Arial"/>
                        <a:cs typeface="Times New Roman"/>
                      </a:endParaRP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909C9C">
                        <a:alpha val="30196"/>
                      </a:srgbClr>
                    </a:solidFill>
                  </a:tcP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Laboratorio</a:t>
                      </a: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hMerge="1">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endParaRPr kumimoji="0" lang="en-US" sz="1600" b="0" i="0" u="none" strike="noStrike" cap="none" normalizeH="0" baseline="0">
                        <a:ln>
                          <a:noFill/>
                        </a:ln>
                        <a:solidFill>
                          <a:schemeClr val="tx1"/>
                        </a:solidFill>
                        <a:effectLst/>
                        <a:latin typeface="Arial"/>
                        <a:cs typeface="Times New Roman"/>
                      </a:endParaRP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909C9C">
                        <a:alpha val="30196"/>
                      </a:srgbClr>
                    </a:solidFill>
                  </a:tcP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Demografía</a:t>
                      </a:r>
                    </a:p>
                  </a:txBody>
                  <a:tcPr marL="45720" marR="45720" anchor="b"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hMerge="1">
                  <a:txBody>
                    <a:bodyPr/>
                    <a:lstStyle/>
                    <a:p>
                      <a:endParaRPr lang="en-US"/>
                    </a:p>
                  </a:txBody>
                  <a:tcPr/>
                </a:tc>
                <a:extLst>
                  <a:ext uri="{0D108BD9-81ED-4DB2-BD59-A6C34878D82A}">
                    <a16:rowId xmlns:a16="http://schemas.microsoft.com/office/drawing/2014/main" val="10000"/>
                  </a:ext>
                </a:extLst>
              </a:tr>
              <a:tr h="8267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lang="es-ES" sz="1600" b="0" i="0" u="none" strike="noStrike" cap="none" normalizeH="0" baseline="0" noProof="0" dirty="0">
                          <a:ln>
                            <a:noFill/>
                          </a:ln>
                          <a:solidFill>
                            <a:schemeClr val="tx1"/>
                          </a:solidFill>
                          <a:effectLst/>
                          <a:latin typeface="+mn-lt"/>
                          <a:cs typeface="Times New Roman"/>
                        </a:rPr>
                        <a:t>Distrito/Caso </a:t>
                      </a:r>
                      <a:r>
                        <a:rPr kumimoji="0" lang="es-ES" sz="1600" b="0" i="0" u="none" strike="noStrike" cap="none" normalizeH="0" baseline="0" noProof="0" dirty="0">
                          <a:ln>
                            <a:noFill/>
                          </a:ln>
                          <a:solidFill>
                            <a:schemeClr val="tx1"/>
                          </a:solidFill>
                          <a:effectLst/>
                          <a:latin typeface="+mn-lt"/>
                          <a:cs typeface="Times New Roman"/>
                        </a:rPr>
                        <a:t>#</a:t>
                      </a:r>
                    </a:p>
                  </a:txBody>
                  <a:tcPr marL="45720" marR="45720" anchor="b"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Fecha del</a:t>
                      </a:r>
                    </a:p>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Inicio de </a:t>
                      </a:r>
                      <a:r>
                        <a:rPr kumimoji="0" lang="es-ES" sz="1600" b="0" i="0" u="none" strike="noStrike" kern="1200" cap="none" normalizeH="0" baseline="0" noProof="0" dirty="0">
                          <a:ln>
                            <a:noFill/>
                          </a:ln>
                          <a:solidFill>
                            <a:schemeClr val="tx1"/>
                          </a:solidFill>
                          <a:effectLst/>
                          <a:latin typeface="Calibri"/>
                          <a:ea typeface="+mn-ea"/>
                          <a:cs typeface="Times New Roman"/>
                        </a:rPr>
                        <a:t>síntomas</a:t>
                      </a:r>
                      <a:endParaRPr kumimoji="0" lang="es-ES" sz="1600" b="0" i="0" u="none" strike="noStrike" cap="none" normalizeH="0" baseline="0" noProof="0" dirty="0">
                        <a:ln>
                          <a:noFill/>
                        </a:ln>
                        <a:solidFill>
                          <a:schemeClr val="tx1"/>
                        </a:solidFill>
                        <a:effectLst/>
                        <a:latin typeface="+mn-lt"/>
                        <a:cs typeface="Times New Roman"/>
                      </a:endParaRP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a:lnSpc>
                          <a:spcPct val="100000"/>
                        </a:lnSpc>
                        <a:spcBef>
                          <a:spcPts val="0"/>
                        </a:spcBef>
                        <a:spcAft>
                          <a:spcPct val="0"/>
                        </a:spcAft>
                        <a:buNone/>
                      </a:pPr>
                      <a:r>
                        <a:rPr lang="es-ES" sz="1600" b="0" i="0" u="none" strike="noStrike" cap="none" normalizeH="0" baseline="0" noProof="0" dirty="0">
                          <a:ln>
                            <a:noFill/>
                          </a:ln>
                          <a:solidFill>
                            <a:schemeClr val="tx1"/>
                          </a:solidFill>
                          <a:effectLst/>
                          <a:latin typeface="+mn-lt"/>
                        </a:rPr>
                        <a:t>Fiebre &gt;37C</a:t>
                      </a:r>
                      <a:endParaRPr lang="es-ES" noProof="0" dirty="0">
                        <a:latin typeface="+mn-lt"/>
                      </a:endParaRP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lang="es-ES" sz="1600" b="0" i="0" u="none" strike="noStrike" cap="none" normalizeH="0" baseline="0" noProof="0" dirty="0">
                          <a:ln>
                            <a:noFill/>
                          </a:ln>
                          <a:solidFill>
                            <a:schemeClr val="tx1"/>
                          </a:solidFill>
                          <a:effectLst/>
                          <a:latin typeface="+mn-lt"/>
                          <a:cs typeface="Times New Roman"/>
                        </a:rPr>
                        <a:t>Dolor de cabeza</a:t>
                      </a:r>
                      <a:endParaRPr kumimoji="0" lang="es-ES" sz="1600" b="0" i="0" u="none" strike="noStrike" cap="none" normalizeH="0" baseline="0" noProof="0" dirty="0">
                        <a:ln>
                          <a:noFill/>
                        </a:ln>
                        <a:solidFill>
                          <a:schemeClr val="tx1"/>
                        </a:solidFill>
                        <a:effectLst/>
                        <a:latin typeface="+mn-lt"/>
                        <a:cs typeface="Times New Roman"/>
                      </a:endParaRP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p>
                      <a:pPr marL="0" lvl="0" indent="0" algn="ctr">
                        <a:lnSpc>
                          <a:spcPct val="100000"/>
                        </a:lnSpc>
                        <a:spcBef>
                          <a:spcPts val="0"/>
                        </a:spcBef>
                        <a:spcAft>
                          <a:spcPct val="0"/>
                        </a:spcAft>
                        <a:buNone/>
                      </a:pPr>
                      <a:r>
                        <a:rPr lang="es-ES" sz="1600" b="0" i="0" u="none" strike="noStrike" cap="none" normalizeH="0" baseline="0" noProof="0" dirty="0">
                          <a:ln>
                            <a:noFill/>
                          </a:ln>
                          <a:solidFill>
                            <a:schemeClr val="tx1"/>
                          </a:solidFill>
                          <a:effectLst/>
                          <a:latin typeface="+mn-lt"/>
                          <a:cs typeface="Times New Roman"/>
                        </a:rPr>
                        <a:t>Dolores musculares</a:t>
                      </a:r>
                      <a:endParaRPr kumimoji="0" lang="es-ES" sz="1600" b="0" i="0" u="none" strike="noStrike" cap="none" normalizeH="0" baseline="0" noProof="0" dirty="0">
                        <a:ln>
                          <a:noFill/>
                        </a:ln>
                        <a:solidFill>
                          <a:schemeClr val="tx1"/>
                        </a:solidFill>
                        <a:effectLst/>
                        <a:latin typeface="+mn-lt"/>
                        <a:cs typeface="Times New Roman"/>
                      </a:endParaRP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auto" latinLnBrk="0" hangingPunct="1">
                        <a:lnSpc>
                          <a:spcPct val="100000"/>
                        </a:lnSpc>
                        <a:spcBef>
                          <a:spcPts val="0"/>
                        </a:spcBef>
                        <a:spcAft>
                          <a:spcPct val="0"/>
                        </a:spcAft>
                        <a:buClrTx/>
                        <a:buSzTx/>
                        <a:buFont typeface="Wingdings" pitchFamily="2" charset="2"/>
                        <a:buNone/>
                        <a:tabLst/>
                        <a:defRPr/>
                      </a:pPr>
                      <a:r>
                        <a:rPr lang="es-ES" sz="1600" b="0" i="0" u="none" strike="noStrike" cap="none" normalizeH="0" baseline="0" noProof="0" dirty="0">
                          <a:ln>
                            <a:noFill/>
                          </a:ln>
                          <a:solidFill>
                            <a:schemeClr val="tx1"/>
                          </a:solidFill>
                          <a:effectLst/>
                          <a:latin typeface="+mn-lt"/>
                          <a:cs typeface="Times New Roman"/>
                        </a:rPr>
                        <a:t>Signos </a:t>
                      </a:r>
                      <a:r>
                        <a:rPr lang="es-ES" sz="1600" b="0" i="0" u="none" strike="noStrike" kern="1200" cap="none" normalizeH="0" baseline="0" noProof="0" dirty="0">
                          <a:ln>
                            <a:noFill/>
                          </a:ln>
                          <a:solidFill>
                            <a:schemeClr val="tx1"/>
                          </a:solidFill>
                          <a:effectLst/>
                          <a:latin typeface="Calibri"/>
                          <a:ea typeface="+mn-ea"/>
                          <a:cs typeface="Times New Roman"/>
                        </a:rPr>
                        <a:t>G-I </a:t>
                      </a:r>
                    </a:p>
                    <a:p>
                      <a:pPr marL="0" marR="0" lvl="0" indent="0" algn="ctr">
                        <a:lnSpc>
                          <a:spcPct val="100000"/>
                        </a:lnSpc>
                        <a:spcBef>
                          <a:spcPts val="0"/>
                        </a:spcBef>
                        <a:spcAft>
                          <a:spcPct val="0"/>
                        </a:spcAft>
                        <a:buSzTx/>
                        <a:buFont typeface="Wingdings" pitchFamily="2" charset="2"/>
                        <a:buNone/>
                      </a:pPr>
                      <a:endParaRPr kumimoji="0" lang="es-ES" sz="1600" b="0" i="0" u="none" strike="noStrike" cap="none" normalizeH="0" baseline="0" noProof="0" dirty="0">
                        <a:ln>
                          <a:noFill/>
                        </a:ln>
                        <a:solidFill>
                          <a:schemeClr val="tx1"/>
                        </a:solidFill>
                        <a:effectLst/>
                        <a:latin typeface="+mn-lt"/>
                        <a:cs typeface="Times New Roman"/>
                      </a:endParaRP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p>
                      <a:pPr marL="0" lvl="0" indent="0" algn="ctr">
                        <a:lnSpc>
                          <a:spcPct val="100000"/>
                        </a:lnSpc>
                        <a:spcBef>
                          <a:spcPts val="0"/>
                        </a:spcBef>
                        <a:spcAft>
                          <a:spcPct val="0"/>
                        </a:spcAft>
                        <a:buNone/>
                      </a:pPr>
                      <a:r>
                        <a:rPr lang="es-ES" sz="1600" b="0" i="0" u="none" strike="noStrike" cap="none" normalizeH="0" baseline="0" noProof="0" dirty="0">
                          <a:ln>
                            <a:noFill/>
                          </a:ln>
                          <a:solidFill>
                            <a:schemeClr val="tx1"/>
                          </a:solidFill>
                          <a:effectLst/>
                          <a:latin typeface="+mn-lt"/>
                          <a:cs typeface="Times New Roman"/>
                        </a:rPr>
                        <a:t>Ictericia</a:t>
                      </a:r>
                      <a:endParaRPr kumimoji="0" lang="es-ES" sz="1600" b="0" i="0" u="none" strike="noStrike" cap="none" normalizeH="0" baseline="0" noProof="0" dirty="0">
                        <a:ln>
                          <a:noFill/>
                        </a:ln>
                        <a:solidFill>
                          <a:schemeClr val="tx1"/>
                        </a:solidFill>
                        <a:effectLst/>
                        <a:latin typeface="+mn-lt"/>
                        <a:cs typeface="Times New Roman"/>
                      </a:endParaRP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lang="es-ES" sz="1600" b="0" i="0" u="none" strike="noStrike" cap="none" normalizeH="0" baseline="0" noProof="0" dirty="0">
                          <a:ln>
                            <a:noFill/>
                          </a:ln>
                          <a:solidFill>
                            <a:schemeClr val="tx1"/>
                          </a:solidFill>
                          <a:effectLst/>
                          <a:latin typeface="+mn-lt"/>
                          <a:cs typeface="Times New Roman"/>
                        </a:rPr>
                        <a:t>PCR</a:t>
                      </a:r>
                      <a:endParaRPr kumimoji="0" lang="es-ES" sz="1600" b="0" i="0" u="none" strike="noStrike" cap="none" normalizeH="0" baseline="0" noProof="0" dirty="0">
                        <a:ln>
                          <a:noFill/>
                        </a:ln>
                        <a:solidFill>
                          <a:schemeClr val="tx1"/>
                        </a:solidFill>
                        <a:effectLst/>
                        <a:latin typeface="+mn-lt"/>
                        <a:cs typeface="Times New Roman"/>
                      </a:endParaRP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p>
                      <a:pPr marL="0" lvl="0" indent="0" algn="ctr" defTabSz="914400">
                        <a:lnSpc>
                          <a:spcPct val="100000"/>
                        </a:lnSpc>
                        <a:spcBef>
                          <a:spcPts val="0"/>
                        </a:spcBef>
                        <a:spcAft>
                          <a:spcPct val="0"/>
                        </a:spcAft>
                        <a:buNone/>
                        <a:tabLst/>
                      </a:pPr>
                      <a:r>
                        <a:rPr lang="es-ES" sz="1600" b="0" i="0" u="none" strike="noStrike" cap="none" normalizeH="0" baseline="0" noProof="0" dirty="0">
                          <a:ln>
                            <a:noFill/>
                          </a:ln>
                          <a:solidFill>
                            <a:schemeClr val="tx1"/>
                          </a:solidFill>
                          <a:effectLst/>
                          <a:latin typeface="+mn-lt"/>
                          <a:cs typeface="Times New Roman"/>
                        </a:rPr>
                        <a:t>Serología</a:t>
                      </a:r>
                      <a:endParaRPr kumimoji="0" lang="es-ES" sz="1600" b="0" i="0" u="none" strike="noStrike" cap="none" normalizeH="0" baseline="0" noProof="0" dirty="0">
                        <a:ln>
                          <a:noFill/>
                        </a:ln>
                        <a:solidFill>
                          <a:schemeClr val="tx1"/>
                        </a:solidFill>
                        <a:effectLst/>
                        <a:latin typeface="+mn-lt"/>
                        <a:cs typeface="Times New Roman"/>
                      </a:endParaRP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Edad</a:t>
                      </a: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Sexo</a:t>
                      </a:r>
                    </a:p>
                  </a:txBody>
                  <a:tcPr marL="45720" marR="45720" anchor="b"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1"/>
                  </a:ext>
                </a:extLst>
              </a:tr>
              <a:tr h="39304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lang="es-ES" sz="1600" b="0" i="0" u="none" strike="noStrike" cap="none" normalizeH="0" baseline="0" noProof="0" dirty="0">
                          <a:ln>
                            <a:noFill/>
                          </a:ln>
                          <a:solidFill>
                            <a:schemeClr val="tx1"/>
                          </a:solidFill>
                          <a:effectLst/>
                          <a:latin typeface="+mn-lt"/>
                          <a:cs typeface="Times New Roman"/>
                        </a:rPr>
                        <a:t>A1</a:t>
                      </a:r>
                      <a:endParaRPr kumimoji="0" lang="es-ES" sz="1600" b="0" i="0" u="none" strike="noStrike" cap="none" normalizeH="0" baseline="0" noProof="0" dirty="0">
                        <a:ln>
                          <a:noFill/>
                        </a:ln>
                        <a:solidFill>
                          <a:schemeClr val="tx1"/>
                        </a:solidFill>
                        <a:effectLst/>
                        <a:latin typeface="+mn-lt"/>
                        <a:cs typeface="Times New Roman"/>
                      </a:endParaRPr>
                    </a:p>
                  </a:txBody>
                  <a:tcPr marL="91822" marR="91822" marT="0" marB="0" anchor="ctr"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25-junio-24</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S</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S</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kern="1200" cap="none" spc="0" normalizeH="0" baseline="0" noProof="0">
                          <a:ln>
                            <a:noFill/>
                          </a:ln>
                          <a:solidFill>
                            <a:prstClr val="black"/>
                          </a:solidFill>
                          <a:effectLst/>
                          <a:uLnTx/>
                          <a:uFillTx/>
                          <a:latin typeface="Arial"/>
                          <a:ea typeface="+mn-ea"/>
                          <a:cs typeface="Times New Roman"/>
                        </a:rPr>
                        <a:t>S</a:t>
                      </a:r>
                      <a:endParaRPr kumimoji="0" lang="es-ES" sz="1600" b="0" i="0" u="none" strike="noStrike" kern="1200" cap="none" spc="0" normalizeH="0" baseline="0" noProof="0" dirty="0">
                        <a:ln>
                          <a:noFill/>
                        </a:ln>
                        <a:solidFill>
                          <a:prstClr val="black"/>
                        </a:solidFill>
                        <a:effectLst/>
                        <a:uLnTx/>
                        <a:uFillTx/>
                        <a:latin typeface="Arial"/>
                        <a:ea typeface="+mn-ea"/>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S</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lang="es-ES" sz="1600" b="0" i="0" u="none" strike="noStrike" cap="none" normalizeH="0" baseline="0" noProof="0" dirty="0">
                          <a:ln>
                            <a:noFill/>
                          </a:ln>
                          <a:solidFill>
                            <a:schemeClr val="tx1"/>
                          </a:solidFill>
                          <a:effectLst/>
                          <a:latin typeface="+mn-lt"/>
                          <a:cs typeface="Times New Roman"/>
                        </a:rPr>
                        <a:t>+</a:t>
                      </a:r>
                      <a:endParaRPr kumimoji="0" lang="es-ES" sz="1600" b="0" i="0" u="none" strike="noStrike" cap="none" normalizeH="0" baseline="0" noProof="0" dirty="0">
                        <a:ln>
                          <a:noFill/>
                        </a:ln>
                        <a:solidFill>
                          <a:schemeClr val="tx1"/>
                        </a:solidFill>
                        <a:effectLst/>
                        <a:latin typeface="+mn-lt"/>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29</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H</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2528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lang="es-ES" sz="1600" b="0" i="0" u="none" strike="noStrike" cap="none" normalizeH="0" baseline="0" noProof="0" dirty="0">
                          <a:ln>
                            <a:noFill/>
                          </a:ln>
                          <a:solidFill>
                            <a:schemeClr val="tx1"/>
                          </a:solidFill>
                          <a:effectLst/>
                          <a:latin typeface="+mn-lt"/>
                          <a:cs typeface="Times New Roman"/>
                        </a:rPr>
                        <a:t>A2</a:t>
                      </a:r>
                      <a:endParaRPr kumimoji="0" lang="es-ES" sz="1600" b="0" i="0" u="none" strike="noStrike" cap="none" normalizeH="0" baseline="0" noProof="0" dirty="0">
                        <a:ln>
                          <a:noFill/>
                        </a:ln>
                        <a:solidFill>
                          <a:schemeClr val="tx1"/>
                        </a:solidFill>
                        <a:effectLst/>
                        <a:latin typeface="+mn-lt"/>
                        <a:cs typeface="Times New Roman"/>
                      </a:endParaRPr>
                    </a:p>
                  </a:txBody>
                  <a:tcPr marL="91822" marR="91822" marT="0" marB="0" anchor="ctr"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25-junio-24</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kern="1200" cap="none" spc="0" normalizeH="0" baseline="0" noProof="0">
                          <a:ln>
                            <a:noFill/>
                          </a:ln>
                          <a:solidFill>
                            <a:prstClr val="black"/>
                          </a:solidFill>
                          <a:effectLst/>
                          <a:uLnTx/>
                          <a:uFillTx/>
                          <a:latin typeface="Arial"/>
                          <a:ea typeface="+mn-ea"/>
                          <a:cs typeface="Times New Roman"/>
                        </a:rPr>
                        <a:t>S</a:t>
                      </a:r>
                      <a:endParaRPr kumimoji="0" lang="es-ES" sz="1600" b="0" i="0" u="none" strike="noStrike" kern="1200" cap="none" spc="0" normalizeH="0" baseline="0" noProof="0" dirty="0">
                        <a:ln>
                          <a:noFill/>
                        </a:ln>
                        <a:solidFill>
                          <a:prstClr val="black"/>
                        </a:solidFill>
                        <a:effectLst/>
                        <a:uLnTx/>
                        <a:uFillTx/>
                        <a:latin typeface="Arial"/>
                        <a:ea typeface="+mn-ea"/>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kern="1200" cap="none" spc="0" normalizeH="0" baseline="0" noProof="0" dirty="0">
                          <a:ln>
                            <a:noFill/>
                          </a:ln>
                          <a:solidFill>
                            <a:prstClr val="black"/>
                          </a:solidFill>
                          <a:effectLst/>
                          <a:uLnTx/>
                          <a:uFillTx/>
                          <a:latin typeface="Arial"/>
                          <a:ea typeface="+mn-ea"/>
                          <a:cs typeface="Times New Roman"/>
                        </a:rPr>
                        <a:t>S</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36</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H</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7949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lang="es-ES" sz="1600" b="0" i="0" u="none" strike="noStrike" cap="none" normalizeH="0" baseline="0" noProof="0" dirty="0">
                          <a:ln>
                            <a:noFill/>
                          </a:ln>
                          <a:solidFill>
                            <a:schemeClr val="tx1"/>
                          </a:solidFill>
                          <a:effectLst/>
                          <a:latin typeface="+mn-lt"/>
                          <a:cs typeface="Times New Roman"/>
                        </a:rPr>
                        <a:t>A3</a:t>
                      </a:r>
                      <a:endParaRPr kumimoji="0" lang="es-ES" sz="1600" b="0" i="0" u="none" strike="noStrike" cap="none" normalizeH="0" baseline="0" noProof="0" dirty="0">
                        <a:ln>
                          <a:noFill/>
                        </a:ln>
                        <a:solidFill>
                          <a:schemeClr val="tx1"/>
                        </a:solidFill>
                        <a:effectLst/>
                        <a:latin typeface="+mn-lt"/>
                        <a:cs typeface="Times New Roman"/>
                      </a:endParaRPr>
                    </a:p>
                  </a:txBody>
                  <a:tcPr marL="91822" marR="91822" marT="0" marB="0" anchor="ctr"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defRPr/>
                      </a:pPr>
                      <a:r>
                        <a:rPr kumimoji="0" lang="es-ES" sz="1600" b="0" i="0" u="none" strike="noStrike" cap="none" normalizeH="0" baseline="0" noProof="0" dirty="0">
                          <a:ln>
                            <a:noFill/>
                          </a:ln>
                          <a:solidFill>
                            <a:schemeClr val="tx1"/>
                          </a:solidFill>
                          <a:effectLst/>
                          <a:latin typeface="+mn-lt"/>
                          <a:cs typeface="Times New Roman"/>
                        </a:rPr>
                        <a:t>26-junio-24</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kern="1200" cap="none" spc="0" normalizeH="0" baseline="0" noProof="0">
                          <a:ln>
                            <a:noFill/>
                          </a:ln>
                          <a:solidFill>
                            <a:prstClr val="black"/>
                          </a:solidFill>
                          <a:effectLst/>
                          <a:uLnTx/>
                          <a:uFillTx/>
                          <a:latin typeface="Arial"/>
                          <a:ea typeface="+mn-ea"/>
                          <a:cs typeface="Times New Roman"/>
                        </a:rPr>
                        <a:t>S</a:t>
                      </a:r>
                      <a:endParaRPr kumimoji="0" lang="es-ES" sz="1600" b="0" i="0" u="none" strike="noStrike" kern="1200" cap="none" spc="0" normalizeH="0" baseline="0" noProof="0" dirty="0">
                        <a:ln>
                          <a:noFill/>
                        </a:ln>
                        <a:solidFill>
                          <a:prstClr val="black"/>
                        </a:solidFill>
                        <a:effectLst/>
                        <a:uLnTx/>
                        <a:uFillTx/>
                        <a:latin typeface="Arial"/>
                        <a:ea typeface="+mn-ea"/>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S</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kern="1200" cap="none" spc="0" normalizeH="0" baseline="0" noProof="0">
                          <a:ln>
                            <a:noFill/>
                          </a:ln>
                          <a:solidFill>
                            <a:prstClr val="black"/>
                          </a:solidFill>
                          <a:effectLst/>
                          <a:uLnTx/>
                          <a:uFillTx/>
                          <a:latin typeface="Arial"/>
                          <a:ea typeface="+mn-ea"/>
                          <a:cs typeface="Times New Roman"/>
                        </a:rPr>
                        <a:t>S</a:t>
                      </a:r>
                      <a:endParaRPr kumimoji="0" lang="es-ES" sz="1600" b="0" i="0" u="none" strike="noStrike" kern="1200" cap="none" spc="0" normalizeH="0" baseline="0" noProof="0" dirty="0">
                        <a:ln>
                          <a:noFill/>
                        </a:ln>
                        <a:solidFill>
                          <a:prstClr val="black"/>
                        </a:solidFill>
                        <a:effectLst/>
                        <a:uLnTx/>
                        <a:uFillTx/>
                        <a:latin typeface="Arial"/>
                        <a:ea typeface="+mn-ea"/>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32</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M</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6107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lang="es-ES" sz="1600" b="0" i="0" u="none" strike="noStrike" cap="none" normalizeH="0" baseline="0" noProof="0" dirty="0">
                          <a:ln>
                            <a:noFill/>
                          </a:ln>
                          <a:solidFill>
                            <a:schemeClr val="tx1"/>
                          </a:solidFill>
                          <a:effectLst/>
                          <a:latin typeface="+mn-lt"/>
                          <a:cs typeface="Times New Roman"/>
                        </a:rPr>
                        <a:t>A4</a:t>
                      </a:r>
                      <a:endParaRPr kumimoji="0" lang="es-ES" sz="1600" b="0" i="0" u="none" strike="noStrike" cap="none" normalizeH="0" baseline="0" noProof="0" dirty="0">
                        <a:ln>
                          <a:noFill/>
                        </a:ln>
                        <a:solidFill>
                          <a:schemeClr val="tx1"/>
                        </a:solidFill>
                        <a:effectLst/>
                        <a:latin typeface="+mn-lt"/>
                        <a:cs typeface="Times New Roman"/>
                      </a:endParaRPr>
                    </a:p>
                  </a:txBody>
                  <a:tcPr marL="91822" marR="91822" marT="0" marB="0" anchor="ctr"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24-junio-24</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kern="1200" cap="none" spc="0" normalizeH="0" baseline="0" noProof="0">
                          <a:ln>
                            <a:noFill/>
                          </a:ln>
                          <a:solidFill>
                            <a:prstClr val="black"/>
                          </a:solidFill>
                          <a:effectLst/>
                          <a:uLnTx/>
                          <a:uFillTx/>
                          <a:latin typeface="Arial"/>
                          <a:ea typeface="+mn-ea"/>
                          <a:cs typeface="Times New Roman"/>
                        </a:rPr>
                        <a:t>S</a:t>
                      </a:r>
                      <a:endParaRPr kumimoji="0" lang="es-ES" sz="1600" b="0" i="0" u="none" strike="noStrike" kern="1200" cap="none" spc="0" normalizeH="0" baseline="0" noProof="0" dirty="0">
                        <a:ln>
                          <a:noFill/>
                        </a:ln>
                        <a:solidFill>
                          <a:prstClr val="black"/>
                        </a:solidFill>
                        <a:effectLst/>
                        <a:uLnTx/>
                        <a:uFillTx/>
                        <a:latin typeface="Arial"/>
                        <a:ea typeface="+mn-ea"/>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S</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kern="1200" cap="none" spc="0" normalizeH="0" baseline="0" noProof="0">
                          <a:ln>
                            <a:noFill/>
                          </a:ln>
                          <a:solidFill>
                            <a:prstClr val="black"/>
                          </a:solidFill>
                          <a:effectLst/>
                          <a:uLnTx/>
                          <a:uFillTx/>
                          <a:latin typeface="Arial"/>
                          <a:ea typeface="+mn-ea"/>
                          <a:cs typeface="Times New Roman"/>
                        </a:rPr>
                        <a:t>S</a:t>
                      </a:r>
                      <a:endParaRPr kumimoji="0" lang="es-ES" sz="1600" b="0" i="0" u="none" strike="noStrike" kern="1200" cap="none" spc="0" normalizeH="0" baseline="0" noProof="0" dirty="0">
                        <a:ln>
                          <a:noFill/>
                        </a:ln>
                        <a:solidFill>
                          <a:prstClr val="black"/>
                        </a:solidFill>
                        <a:effectLst/>
                        <a:uLnTx/>
                        <a:uFillTx/>
                        <a:latin typeface="Arial"/>
                        <a:ea typeface="+mn-ea"/>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10</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H</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7949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lang="es-ES" sz="1600" b="0" i="0" u="none" strike="noStrike" cap="none" normalizeH="0" baseline="0" noProof="0" dirty="0">
                          <a:ln>
                            <a:noFill/>
                          </a:ln>
                          <a:solidFill>
                            <a:schemeClr val="tx1"/>
                          </a:solidFill>
                          <a:effectLst/>
                          <a:latin typeface="+mn-lt"/>
                          <a:cs typeface="Times New Roman"/>
                        </a:rPr>
                        <a:t>A5</a:t>
                      </a:r>
                      <a:endParaRPr kumimoji="0" lang="es-ES" sz="1600" b="0" i="0" u="none" strike="noStrike" cap="none" normalizeH="0" baseline="0" noProof="0" dirty="0">
                        <a:ln>
                          <a:noFill/>
                        </a:ln>
                        <a:solidFill>
                          <a:schemeClr val="tx1"/>
                        </a:solidFill>
                        <a:effectLst/>
                        <a:latin typeface="+mn-lt"/>
                        <a:cs typeface="Times New Roman"/>
                      </a:endParaRPr>
                    </a:p>
                  </a:txBody>
                  <a:tcPr marL="91822" marR="91822" marT="0" marB="0" anchor="ctr"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defRPr/>
                      </a:pPr>
                      <a:r>
                        <a:rPr kumimoji="0" lang="es-ES" sz="1600" b="0" i="0" u="none" strike="noStrike" cap="none" normalizeH="0" baseline="0" noProof="0" dirty="0">
                          <a:ln>
                            <a:noFill/>
                          </a:ln>
                          <a:solidFill>
                            <a:schemeClr val="tx1"/>
                          </a:solidFill>
                          <a:effectLst/>
                          <a:latin typeface="+mn-lt"/>
                          <a:cs typeface="Times New Roman"/>
                        </a:rPr>
                        <a:t>25-junio-24</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kern="1200" cap="none" spc="0" normalizeH="0" baseline="0" noProof="0">
                          <a:ln>
                            <a:noFill/>
                          </a:ln>
                          <a:solidFill>
                            <a:prstClr val="black"/>
                          </a:solidFill>
                          <a:effectLst/>
                          <a:uLnTx/>
                          <a:uFillTx/>
                          <a:latin typeface="Arial"/>
                          <a:ea typeface="+mn-ea"/>
                          <a:cs typeface="Times New Roman"/>
                        </a:rPr>
                        <a:t>S</a:t>
                      </a:r>
                      <a:endParaRPr kumimoji="0" lang="es-ES" sz="1600" b="0" i="0" u="none" strike="noStrike" kern="1200" cap="none" spc="0" normalizeH="0" baseline="0" noProof="0" dirty="0">
                        <a:ln>
                          <a:noFill/>
                        </a:ln>
                        <a:solidFill>
                          <a:prstClr val="black"/>
                        </a:solidFill>
                        <a:effectLst/>
                        <a:uLnTx/>
                        <a:uFillTx/>
                        <a:latin typeface="Arial"/>
                        <a:ea typeface="+mn-ea"/>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S</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kern="1200" cap="none" spc="0" normalizeH="0" baseline="0" noProof="0">
                          <a:ln>
                            <a:noFill/>
                          </a:ln>
                          <a:solidFill>
                            <a:prstClr val="black"/>
                          </a:solidFill>
                          <a:effectLst/>
                          <a:uLnTx/>
                          <a:uFillTx/>
                          <a:latin typeface="Arial"/>
                          <a:ea typeface="+mn-ea"/>
                          <a:cs typeface="Times New Roman"/>
                        </a:rPr>
                        <a:t>S</a:t>
                      </a:r>
                      <a:endParaRPr kumimoji="0" lang="es-ES" sz="1600" b="0" i="0" u="none" strike="noStrike" kern="1200" cap="none" spc="0" normalizeH="0" baseline="0" noProof="0" dirty="0">
                        <a:ln>
                          <a:noFill/>
                        </a:ln>
                        <a:solidFill>
                          <a:prstClr val="black"/>
                        </a:solidFill>
                        <a:effectLst/>
                        <a:uLnTx/>
                        <a:uFillTx/>
                        <a:latin typeface="Arial"/>
                        <a:ea typeface="+mn-ea"/>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6</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M</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29118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lang="es-ES" sz="1600" b="0" i="0" u="none" strike="noStrike" cap="none" normalizeH="0" baseline="0" noProof="0" dirty="0">
                          <a:ln>
                            <a:noFill/>
                          </a:ln>
                          <a:solidFill>
                            <a:schemeClr val="tx1"/>
                          </a:solidFill>
                          <a:effectLst/>
                          <a:latin typeface="+mn-lt"/>
                          <a:cs typeface="Times New Roman"/>
                        </a:rPr>
                        <a:t>B6</a:t>
                      </a:r>
                      <a:endParaRPr kumimoji="0" lang="es-ES" sz="1600" b="0" i="0" u="none" strike="noStrike" cap="none" normalizeH="0" baseline="0" noProof="0" dirty="0">
                        <a:ln>
                          <a:noFill/>
                        </a:ln>
                        <a:solidFill>
                          <a:schemeClr val="tx1"/>
                        </a:solidFill>
                        <a:effectLst/>
                        <a:latin typeface="+mn-lt"/>
                        <a:cs typeface="Times New Roman"/>
                      </a:endParaRPr>
                    </a:p>
                  </a:txBody>
                  <a:tcPr marL="91822" marR="91822" marT="0" marB="0" anchor="ctr"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defRPr/>
                      </a:pPr>
                      <a:r>
                        <a:rPr kumimoji="0" lang="es-ES" sz="1600" b="0" i="0" u="none" strike="noStrike" cap="none" normalizeH="0" baseline="0" noProof="0" dirty="0">
                          <a:ln>
                            <a:noFill/>
                          </a:ln>
                          <a:solidFill>
                            <a:schemeClr val="tx1"/>
                          </a:solidFill>
                          <a:effectLst/>
                          <a:latin typeface="+mn-lt"/>
                          <a:cs typeface="Times New Roman"/>
                        </a:rPr>
                        <a:t>24-junio-24</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kern="1200" cap="none" spc="0" normalizeH="0" baseline="0" noProof="0">
                          <a:ln>
                            <a:noFill/>
                          </a:ln>
                          <a:solidFill>
                            <a:prstClr val="black"/>
                          </a:solidFill>
                          <a:effectLst/>
                          <a:uLnTx/>
                          <a:uFillTx/>
                          <a:latin typeface="Arial"/>
                          <a:ea typeface="+mn-ea"/>
                          <a:cs typeface="Times New Roman"/>
                        </a:rPr>
                        <a:t>S</a:t>
                      </a:r>
                      <a:endParaRPr kumimoji="0" lang="es-ES" sz="1600" b="0" i="0" u="none" strike="noStrike" kern="1200" cap="none" spc="0" normalizeH="0" baseline="0" noProof="0" dirty="0">
                        <a:ln>
                          <a:noFill/>
                        </a:ln>
                        <a:solidFill>
                          <a:prstClr val="black"/>
                        </a:solidFill>
                        <a:effectLst/>
                        <a:uLnTx/>
                        <a:uFillTx/>
                        <a:latin typeface="Arial"/>
                        <a:ea typeface="+mn-ea"/>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kern="1200" cap="none" spc="0" normalizeH="0" baseline="0" noProof="0" dirty="0">
                          <a:ln>
                            <a:noFill/>
                          </a:ln>
                          <a:solidFill>
                            <a:prstClr val="black"/>
                          </a:solidFill>
                          <a:effectLst/>
                          <a:uLnTx/>
                          <a:uFillTx/>
                          <a:latin typeface="Arial"/>
                          <a:ea typeface="+mn-ea"/>
                          <a:cs typeface="Times New Roman"/>
                        </a:rPr>
                        <a:t>S</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12</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Times New Roman"/>
                        </a:rPr>
                        <a:t>M</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338833">
                <a:tc>
                  <a:txBody>
                    <a:bodyPr/>
                    <a:lstStyle/>
                    <a:p>
                      <a:pPr marL="0" lvl="0" indent="0" algn="ctr" defTabSz="914400">
                        <a:lnSpc>
                          <a:spcPct val="100000"/>
                        </a:lnSpc>
                        <a:spcBef>
                          <a:spcPts val="0"/>
                        </a:spcBef>
                        <a:spcAft>
                          <a:spcPct val="0"/>
                        </a:spcAft>
                        <a:buNone/>
                        <a:tabLst/>
                      </a:pPr>
                      <a:r>
                        <a:rPr lang="es-ES" sz="1600" b="0" i="0" u="none" strike="noStrike" cap="none" normalizeH="0" baseline="0" noProof="0" dirty="0">
                          <a:ln>
                            <a:noFill/>
                          </a:ln>
                          <a:solidFill>
                            <a:schemeClr val="tx1"/>
                          </a:solidFill>
                          <a:effectLst/>
                          <a:latin typeface="+mn-lt"/>
                          <a:cs typeface="Times New Roman"/>
                        </a:rPr>
                        <a:t>B7</a:t>
                      </a:r>
                      <a:endParaRPr kumimoji="0" lang="es-ES" sz="1600" b="0" i="0" u="none" strike="noStrike" cap="none" normalizeH="0" baseline="0" noProof="0" dirty="0">
                        <a:ln>
                          <a:noFill/>
                        </a:ln>
                        <a:solidFill>
                          <a:schemeClr val="tx1"/>
                        </a:solidFill>
                        <a:effectLst/>
                        <a:latin typeface="+mn-lt"/>
                        <a:cs typeface="Times New Roman"/>
                      </a:endParaRPr>
                    </a:p>
                  </a:txBody>
                  <a:tcPr marL="91822" marR="91822" marT="0" marB="0" anchor="ctr"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cap="none" normalizeH="0" baseline="0" noProof="0" dirty="0">
                          <a:ln>
                            <a:noFill/>
                          </a:ln>
                          <a:solidFill>
                            <a:schemeClr val="tx1"/>
                          </a:solidFill>
                          <a:effectLst/>
                          <a:latin typeface="+mn-lt"/>
                          <a:cs typeface="Times New Roman"/>
                        </a:rPr>
                        <a:t>22-junio-24</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kern="1200" cap="none" spc="0" normalizeH="0" baseline="0" noProof="0">
                          <a:ln>
                            <a:noFill/>
                          </a:ln>
                          <a:solidFill>
                            <a:prstClr val="black"/>
                          </a:solidFill>
                          <a:effectLst/>
                          <a:uLnTx/>
                          <a:uFillTx/>
                          <a:latin typeface="Arial"/>
                          <a:ea typeface="+mn-ea"/>
                          <a:cs typeface="Times New Roman"/>
                        </a:rPr>
                        <a:t>S</a:t>
                      </a:r>
                      <a:endParaRPr kumimoji="0" lang="es-ES" sz="1600" b="0" i="0" u="none" strike="noStrike" kern="1200" cap="none" spc="0" normalizeH="0" baseline="0" noProof="0" dirty="0">
                        <a:ln>
                          <a:noFill/>
                        </a:ln>
                        <a:solidFill>
                          <a:prstClr val="black"/>
                        </a:solidFill>
                        <a:effectLst/>
                        <a:uLnTx/>
                        <a:uFillTx/>
                        <a:latin typeface="Arial"/>
                        <a:ea typeface="+mn-ea"/>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kern="1200" cap="none" spc="0" normalizeH="0" baseline="0" noProof="0">
                          <a:ln>
                            <a:noFill/>
                          </a:ln>
                          <a:solidFill>
                            <a:prstClr val="black"/>
                          </a:solidFill>
                          <a:effectLst/>
                          <a:uLnTx/>
                          <a:uFillTx/>
                          <a:latin typeface="Arial"/>
                          <a:ea typeface="+mn-ea"/>
                          <a:cs typeface="Times New Roman"/>
                        </a:rPr>
                        <a:t>S</a:t>
                      </a:r>
                      <a:endParaRPr kumimoji="0" lang="es-ES" sz="1600" b="0" i="0" u="none" strike="noStrike" kern="1200" cap="none" spc="0" normalizeH="0" baseline="0" noProof="0" dirty="0">
                        <a:ln>
                          <a:noFill/>
                        </a:ln>
                        <a:solidFill>
                          <a:prstClr val="black"/>
                        </a:solidFill>
                        <a:effectLst/>
                        <a:uLnTx/>
                        <a:uFillTx/>
                        <a:latin typeface="Arial"/>
                        <a:ea typeface="+mn-ea"/>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S</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15</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M</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947915799"/>
                  </a:ext>
                </a:extLst>
              </a:tr>
              <a:tr h="330670">
                <a:tc>
                  <a:txBody>
                    <a:bodyPr/>
                    <a:lstStyle/>
                    <a:p>
                      <a:pPr marL="0" lvl="0" indent="0" algn="ctr" defTabSz="914400">
                        <a:lnSpc>
                          <a:spcPct val="100000"/>
                        </a:lnSpc>
                        <a:spcBef>
                          <a:spcPts val="0"/>
                        </a:spcBef>
                        <a:spcAft>
                          <a:spcPct val="0"/>
                        </a:spcAft>
                        <a:buNone/>
                        <a:tabLst/>
                      </a:pPr>
                      <a:r>
                        <a:rPr lang="es-ES" sz="1600" b="0" i="0" u="none" strike="noStrike" cap="none" normalizeH="0" baseline="0" noProof="0" dirty="0">
                          <a:ln>
                            <a:noFill/>
                          </a:ln>
                          <a:solidFill>
                            <a:schemeClr val="tx1"/>
                          </a:solidFill>
                          <a:effectLst/>
                          <a:latin typeface="+mn-lt"/>
                          <a:cs typeface="Times New Roman"/>
                        </a:rPr>
                        <a:t>B8</a:t>
                      </a:r>
                      <a:endParaRPr kumimoji="0" lang="es-ES" sz="1600" b="0" i="0" u="none" strike="noStrike" cap="none" normalizeH="0" baseline="0" noProof="0" dirty="0">
                        <a:ln>
                          <a:noFill/>
                        </a:ln>
                        <a:solidFill>
                          <a:schemeClr val="tx1"/>
                        </a:solidFill>
                        <a:effectLst/>
                        <a:latin typeface="+mn-lt"/>
                        <a:cs typeface="Times New Roman"/>
                      </a:endParaRPr>
                    </a:p>
                  </a:txBody>
                  <a:tcPr marL="91822" marR="91822" marT="0" marB="0" anchor="ctr"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cap="none" normalizeH="0" baseline="0" noProof="0" dirty="0">
                          <a:ln>
                            <a:noFill/>
                          </a:ln>
                          <a:solidFill>
                            <a:schemeClr val="tx1"/>
                          </a:solidFill>
                          <a:effectLst/>
                          <a:latin typeface="+mn-lt"/>
                          <a:cs typeface="Times New Roman"/>
                        </a:rPr>
                        <a:t>21-junio-24</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kern="1200" cap="none" spc="0" normalizeH="0" baseline="0" noProof="0">
                          <a:ln>
                            <a:noFill/>
                          </a:ln>
                          <a:solidFill>
                            <a:prstClr val="black"/>
                          </a:solidFill>
                          <a:effectLst/>
                          <a:uLnTx/>
                          <a:uFillTx/>
                          <a:latin typeface="Arial"/>
                          <a:ea typeface="+mn-ea"/>
                          <a:cs typeface="Times New Roman"/>
                        </a:rPr>
                        <a:t>S</a:t>
                      </a:r>
                      <a:endParaRPr kumimoji="0" lang="es-ES" sz="1600" b="0" i="0" u="none" strike="noStrike" kern="1200" cap="none" spc="0" normalizeH="0" baseline="0" noProof="0" dirty="0">
                        <a:ln>
                          <a:noFill/>
                        </a:ln>
                        <a:solidFill>
                          <a:prstClr val="black"/>
                        </a:solidFill>
                        <a:effectLst/>
                        <a:uLnTx/>
                        <a:uFillTx/>
                        <a:latin typeface="Arial"/>
                        <a:ea typeface="+mn-ea"/>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kern="1200" cap="none" spc="0" normalizeH="0" baseline="0" noProof="0">
                          <a:ln>
                            <a:noFill/>
                          </a:ln>
                          <a:solidFill>
                            <a:prstClr val="black"/>
                          </a:solidFill>
                          <a:effectLst/>
                          <a:uLnTx/>
                          <a:uFillTx/>
                          <a:latin typeface="Arial"/>
                          <a:ea typeface="+mn-ea"/>
                          <a:cs typeface="Times New Roman"/>
                        </a:rPr>
                        <a:t>S</a:t>
                      </a:r>
                      <a:endParaRPr kumimoji="0" lang="es-ES" sz="1600" b="0" i="0" u="none" strike="noStrike" kern="1200" cap="none" spc="0" normalizeH="0" baseline="0" noProof="0" dirty="0">
                        <a:ln>
                          <a:noFill/>
                        </a:ln>
                        <a:solidFill>
                          <a:prstClr val="black"/>
                        </a:solidFill>
                        <a:effectLst/>
                        <a:uLnTx/>
                        <a:uFillTx/>
                        <a:latin typeface="Arial"/>
                        <a:ea typeface="+mn-ea"/>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35</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H</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447288944"/>
                  </a:ext>
                </a:extLst>
              </a:tr>
              <a:tr h="352387">
                <a:tc>
                  <a:txBody>
                    <a:bodyPr/>
                    <a:lstStyle/>
                    <a:p>
                      <a:pPr marL="0" lvl="0" indent="0" algn="ctr" defTabSz="914400">
                        <a:lnSpc>
                          <a:spcPct val="100000"/>
                        </a:lnSpc>
                        <a:spcBef>
                          <a:spcPts val="0"/>
                        </a:spcBef>
                        <a:spcAft>
                          <a:spcPct val="0"/>
                        </a:spcAft>
                        <a:buNone/>
                        <a:tabLst/>
                      </a:pPr>
                      <a:r>
                        <a:rPr lang="es-ES" sz="1600" b="0" i="0" u="none" strike="noStrike" cap="none" normalizeH="0" baseline="0" noProof="0" dirty="0">
                          <a:ln>
                            <a:noFill/>
                          </a:ln>
                          <a:solidFill>
                            <a:schemeClr val="tx1"/>
                          </a:solidFill>
                          <a:effectLst/>
                          <a:latin typeface="+mn-lt"/>
                          <a:cs typeface="Times New Roman"/>
                        </a:rPr>
                        <a:t>B9</a:t>
                      </a:r>
                      <a:endParaRPr kumimoji="0" lang="es-ES" sz="1600" b="0" i="0" u="none" strike="noStrike" cap="none" normalizeH="0" baseline="0" noProof="0" dirty="0">
                        <a:ln>
                          <a:noFill/>
                        </a:ln>
                        <a:solidFill>
                          <a:schemeClr val="tx1"/>
                        </a:solidFill>
                        <a:effectLst/>
                        <a:latin typeface="+mn-lt"/>
                        <a:cs typeface="Times New Roman"/>
                      </a:endParaRPr>
                    </a:p>
                  </a:txBody>
                  <a:tcPr marL="91822" marR="91822" marT="0" marB="0" anchor="ctr"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cap="none" normalizeH="0" baseline="0" noProof="0" dirty="0">
                          <a:ln>
                            <a:noFill/>
                          </a:ln>
                          <a:solidFill>
                            <a:schemeClr val="tx1"/>
                          </a:solidFill>
                          <a:effectLst/>
                          <a:latin typeface="+mn-lt"/>
                          <a:cs typeface="Times New Roman"/>
                        </a:rPr>
                        <a:t>19-junio-24</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kern="1200" cap="none" spc="0" normalizeH="0" baseline="0" noProof="0" dirty="0">
                          <a:ln>
                            <a:noFill/>
                          </a:ln>
                          <a:solidFill>
                            <a:prstClr val="black"/>
                          </a:solidFill>
                          <a:effectLst/>
                          <a:uLnTx/>
                          <a:uFillTx/>
                          <a:latin typeface="Arial"/>
                          <a:ea typeface="+mn-ea"/>
                          <a:cs typeface="Times New Roman"/>
                        </a:rPr>
                        <a:t>S</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ct val="0"/>
                        </a:spcAft>
                        <a:buClrTx/>
                        <a:buSzTx/>
                        <a:buFontTx/>
                        <a:buNone/>
                        <a:tabLst/>
                        <a:defRPr/>
                      </a:pPr>
                      <a:r>
                        <a:rPr kumimoji="0" lang="es-ES" sz="1600" b="0" i="0" u="none" strike="noStrike" kern="1200" cap="none" spc="0" normalizeH="0" baseline="0" noProof="0" dirty="0">
                          <a:ln>
                            <a:noFill/>
                          </a:ln>
                          <a:solidFill>
                            <a:prstClr val="black"/>
                          </a:solidFill>
                          <a:effectLst/>
                          <a:uLnTx/>
                          <a:uFillTx/>
                          <a:latin typeface="Arial"/>
                          <a:ea typeface="+mn-ea"/>
                          <a:cs typeface="Times New Roman"/>
                        </a:rPr>
                        <a:t>S</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S</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N</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S</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lvl="0" indent="0" algn="ctr" defTabSz="914400">
                        <a:lnSpc>
                          <a:spcPct val="100000"/>
                        </a:lnSpc>
                        <a:spcBef>
                          <a:spcPts val="0"/>
                        </a:spcBef>
                        <a:spcAft>
                          <a:spcPct val="0"/>
                        </a:spcAft>
                        <a:buNone/>
                        <a:tabLst/>
                      </a:pPr>
                      <a:r>
                        <a:rPr lang="es-ES" sz="1600" b="0" i="0" u="none" strike="noStrike" cap="none" normalizeH="0" baseline="0" noProof="0" dirty="0">
                          <a:ln>
                            <a:noFill/>
                          </a:ln>
                          <a:solidFill>
                            <a:schemeClr val="tx1"/>
                          </a:solidFill>
                          <a:effectLst/>
                          <a:latin typeface="+mn-lt"/>
                          <a:cs typeface="Times New Roman"/>
                        </a:rPr>
                        <a:t>+</a:t>
                      </a:r>
                      <a:endParaRPr kumimoji="0" lang="es-ES" sz="1600" b="0" i="0" u="none" strike="noStrike" cap="none" normalizeH="0" baseline="0" noProof="0" dirty="0">
                        <a:ln>
                          <a:noFill/>
                        </a:ln>
                        <a:solidFill>
                          <a:schemeClr val="tx1"/>
                        </a:solidFill>
                        <a:effectLst/>
                        <a:latin typeface="+mn-lt"/>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lvl="0" indent="0" algn="ctr" defTabSz="914400">
                        <a:lnSpc>
                          <a:spcPct val="100000"/>
                        </a:lnSpc>
                        <a:spcBef>
                          <a:spcPts val="0"/>
                        </a:spcBef>
                        <a:spcAft>
                          <a:spcPct val="0"/>
                        </a:spcAft>
                        <a:buNone/>
                        <a:tabLst/>
                      </a:pPr>
                      <a:r>
                        <a:rPr lang="es-ES" sz="1600" b="0" i="0" u="none" strike="noStrike" cap="none" normalizeH="0" baseline="0" noProof="0" dirty="0">
                          <a:ln>
                            <a:noFill/>
                          </a:ln>
                          <a:solidFill>
                            <a:schemeClr val="tx1"/>
                          </a:solidFill>
                          <a:effectLst/>
                          <a:latin typeface="+mn-lt"/>
                          <a:cs typeface="Times New Roman"/>
                        </a:rPr>
                        <a:t>62</a:t>
                      </a:r>
                      <a:endParaRPr kumimoji="0" lang="es-ES" sz="1600" b="0" i="0" u="none" strike="noStrike" cap="none" normalizeH="0" baseline="0" noProof="0" dirty="0">
                        <a:ln>
                          <a:noFill/>
                        </a:ln>
                        <a:solidFill>
                          <a:schemeClr val="tx1"/>
                        </a:solidFill>
                        <a:effectLst/>
                        <a:latin typeface="+mn-lt"/>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lvl="0" indent="0" algn="ctr" defTabSz="914400">
                        <a:lnSpc>
                          <a:spcPct val="100000"/>
                        </a:lnSpc>
                        <a:spcBef>
                          <a:spcPts val="0"/>
                        </a:spcBef>
                        <a:spcAft>
                          <a:spcPct val="0"/>
                        </a:spcAft>
                        <a:buNone/>
                        <a:tabLst/>
                      </a:pPr>
                      <a:r>
                        <a:rPr kumimoji="0" lang="es-ES" sz="1600" b="0" i="0" u="none" strike="noStrike" cap="none" normalizeH="0" baseline="0" noProof="0" dirty="0">
                          <a:ln>
                            <a:noFill/>
                          </a:ln>
                          <a:solidFill>
                            <a:schemeClr val="tx1"/>
                          </a:solidFill>
                          <a:effectLst/>
                          <a:latin typeface="+mn-lt"/>
                          <a:cs typeface="Times New Roman"/>
                        </a:rPr>
                        <a:t>H</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31551245"/>
                  </a:ext>
                </a:extLst>
              </a:tr>
            </a:tbl>
          </a:graphicData>
        </a:graphic>
      </p:graphicFrame>
      <p:sp>
        <p:nvSpPr>
          <p:cNvPr id="2" name="Title 1">
            <a:extLst>
              <a:ext uri="{FF2B5EF4-FFF2-40B4-BE49-F238E27FC236}">
                <a16:creationId xmlns:a16="http://schemas.microsoft.com/office/drawing/2014/main" id="{C824A5CB-5180-4899-8C20-9357A1E1682F}"/>
              </a:ext>
            </a:extLst>
          </p:cNvPr>
          <p:cNvSpPr>
            <a:spLocks noGrp="1"/>
          </p:cNvSpPr>
          <p:nvPr>
            <p:ph type="title"/>
          </p:nvPr>
        </p:nvSpPr>
        <p:spPr>
          <a:xfrm>
            <a:off x="838200" y="457507"/>
            <a:ext cx="9752215" cy="800100"/>
          </a:xfrm>
        </p:spPr>
        <p:txBody>
          <a:bodyPr/>
          <a:lstStyle/>
          <a:p>
            <a:r>
              <a:rPr lang="es-ES" dirty="0"/>
              <a:t>Enfermedad tras una inundación (2/3)</a:t>
            </a:r>
          </a:p>
        </p:txBody>
      </p:sp>
      <p:sp>
        <p:nvSpPr>
          <p:cNvPr id="3" name="TextBox 2">
            <a:extLst>
              <a:ext uri="{FF2B5EF4-FFF2-40B4-BE49-F238E27FC236}">
                <a16:creationId xmlns:a16="http://schemas.microsoft.com/office/drawing/2014/main" id="{9857F30C-1631-6204-E895-A04FDC9A8BB9}"/>
              </a:ext>
            </a:extLst>
          </p:cNvPr>
          <p:cNvSpPr txBox="1"/>
          <p:nvPr/>
        </p:nvSpPr>
        <p:spPr>
          <a:xfrm>
            <a:off x="2368316" y="1342563"/>
            <a:ext cx="7455368" cy="461665"/>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2400" b="1" dirty="0">
                <a:latin typeface="Arial"/>
                <a:cs typeface="Arial"/>
              </a:rPr>
              <a:t>Lista de casos de leptospirosis: casos humanos</a:t>
            </a:r>
            <a:endParaRPr lang="es-ES" sz="2400" b="1" dirty="0">
              <a:latin typeface="Arial"/>
            </a:endParaRPr>
          </a:p>
        </p:txBody>
      </p:sp>
      <p:sp>
        <p:nvSpPr>
          <p:cNvPr id="4" name="TextBox 3">
            <a:extLst>
              <a:ext uri="{FF2B5EF4-FFF2-40B4-BE49-F238E27FC236}">
                <a16:creationId xmlns:a16="http://schemas.microsoft.com/office/drawing/2014/main" id="{732581AD-77B5-BD12-FE8B-9C0A01B8F1C4}"/>
              </a:ext>
            </a:extLst>
          </p:cNvPr>
          <p:cNvSpPr txBox="1"/>
          <p:nvPr/>
        </p:nvSpPr>
        <p:spPr>
          <a:xfrm>
            <a:off x="5030268" y="6297449"/>
            <a:ext cx="1979113" cy="369332"/>
          </a:xfrm>
          <a:prstGeom prst="rect">
            <a:avLst/>
          </a:prstGeom>
          <a:noFill/>
        </p:spPr>
        <p:txBody>
          <a:bodyPr wrap="square" rtlCol="0">
            <a:spAutoFit/>
          </a:bodyPr>
          <a:lstStyle/>
          <a:p>
            <a:r>
              <a:rPr lang="es-ES" dirty="0"/>
              <a:t>S = Sí N = No</a:t>
            </a:r>
          </a:p>
        </p:txBody>
      </p:sp>
    </p:spTree>
    <p:extLst>
      <p:ext uri="{BB962C8B-B14F-4D97-AF65-F5344CB8AC3E}">
        <p14:creationId xmlns:p14="http://schemas.microsoft.com/office/powerpoint/2010/main" val="11716231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a:xfrm>
            <a:off x="838200" y="1478857"/>
            <a:ext cx="10980174" cy="4639309"/>
          </a:xfrm>
        </p:spPr>
        <p:txBody>
          <a:bodyPr/>
          <a:lstStyle/>
          <a:p>
            <a:pPr eaLnBrk="0" fontAlgn="base" hangingPunct="0">
              <a:spcBef>
                <a:spcPts val="600"/>
              </a:spcBef>
              <a:spcAft>
                <a:spcPts val="0"/>
              </a:spcAft>
            </a:pPr>
            <a:r>
              <a:rPr lang="es-ES" b="1" u="sng" dirty="0">
                <a:ea typeface="MS Mincho" panose="02020609040205080304" pitchFamily="49" charset="-128"/>
                <a:cs typeface="Times New Roman" panose="02020603050405020304" pitchFamily="18" charset="0"/>
              </a:rPr>
              <a:t>Pregunta 7</a:t>
            </a:r>
            <a:r>
              <a:rPr lang="es-ES" b="1" dirty="0">
                <a:ea typeface="MS Mincho" panose="02020609040205080304" pitchFamily="49" charset="-128"/>
                <a:cs typeface="Times New Roman" panose="02020603050405020304" pitchFamily="18" charset="0"/>
              </a:rPr>
              <a:t>: </a:t>
            </a:r>
            <a:r>
              <a:rPr lang="es-ES" dirty="0">
                <a:ea typeface="MS Mincho" panose="02020609040205080304" pitchFamily="49" charset="-128"/>
                <a:cs typeface="Times New Roman" panose="02020603050405020304" pitchFamily="18" charset="0"/>
              </a:rPr>
              <a:t>¿Hay algún grupo específico de </a:t>
            </a:r>
            <a:br>
              <a:rPr lang="es-ES" dirty="0">
                <a:ea typeface="MS Mincho" panose="02020609040205080304" pitchFamily="49" charset="-128"/>
                <a:cs typeface="Times New Roman" panose="02020603050405020304" pitchFamily="18" charset="0"/>
              </a:rPr>
            </a:br>
            <a:r>
              <a:rPr lang="es-ES" dirty="0">
                <a:ea typeface="MS Mincho" panose="02020609040205080304" pitchFamily="49" charset="-128"/>
                <a:cs typeface="Times New Roman" panose="02020603050405020304" pitchFamily="18" charset="0"/>
              </a:rPr>
              <a:t>personas afectadas?</a:t>
            </a:r>
            <a:endParaRPr lang="es-ES" dirty="0">
              <a:effectLst/>
              <a:ea typeface="MS Mincho" panose="02020609040205080304" pitchFamily="49" charset="-128"/>
              <a:cs typeface="Times New Roman" panose="02020603050405020304" pitchFamily="18" charset="0"/>
            </a:endParaRPr>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a:xfrm>
            <a:off x="838200" y="457507"/>
            <a:ext cx="10183063" cy="800100"/>
          </a:xfrm>
        </p:spPr>
        <p:txBody>
          <a:bodyPr/>
          <a:lstStyle/>
          <a:p>
            <a:r>
              <a:rPr lang="es-ES" dirty="0"/>
              <a:t>Enfermedad tras una inundación (3/3)</a:t>
            </a:r>
          </a:p>
        </p:txBody>
      </p:sp>
    </p:spTree>
    <p:extLst>
      <p:ext uri="{BB962C8B-B14F-4D97-AF65-F5344CB8AC3E}">
        <p14:creationId xmlns:p14="http://schemas.microsoft.com/office/powerpoint/2010/main" val="18541629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p:txBody>
          <a:bodyPr/>
          <a:lstStyle/>
          <a:p>
            <a:pPr eaLnBrk="0" fontAlgn="base" hangingPunct="0">
              <a:spcBef>
                <a:spcPts val="600"/>
              </a:spcBef>
              <a:spcAft>
                <a:spcPts val="0"/>
              </a:spcAft>
            </a:pPr>
            <a:r>
              <a:rPr lang="es-ES" b="1" u="sng" dirty="0">
                <a:ea typeface="MS Mincho" panose="02020609040205080304" pitchFamily="49" charset="-128"/>
                <a:cs typeface="Times New Roman" panose="02020603050405020304" pitchFamily="18" charset="0"/>
              </a:rPr>
              <a:t>Pregunta 7</a:t>
            </a:r>
            <a:r>
              <a:rPr lang="es-ES" b="1" dirty="0">
                <a:ea typeface="MS Mincho" panose="02020609040205080304" pitchFamily="49" charset="-128"/>
                <a:cs typeface="Times New Roman" panose="02020603050405020304" pitchFamily="18" charset="0"/>
              </a:rPr>
              <a:t>: </a:t>
            </a:r>
            <a:r>
              <a:rPr lang="es-ES" dirty="0">
                <a:ea typeface="MS Mincho" panose="02020609040205080304" pitchFamily="49" charset="-128"/>
                <a:cs typeface="Times New Roman" panose="02020603050405020304" pitchFamily="18" charset="0"/>
              </a:rPr>
              <a:t>¿Hay algún grupo específico de </a:t>
            </a:r>
            <a:br>
              <a:rPr lang="es-ES" dirty="0">
                <a:ea typeface="MS Mincho" panose="02020609040205080304" pitchFamily="49" charset="-128"/>
                <a:cs typeface="Times New Roman" panose="02020603050405020304" pitchFamily="18" charset="0"/>
              </a:rPr>
            </a:br>
            <a:r>
              <a:rPr lang="es-ES" dirty="0">
                <a:ea typeface="MS Mincho" panose="02020609040205080304" pitchFamily="49" charset="-128"/>
                <a:cs typeface="Times New Roman" panose="02020603050405020304" pitchFamily="18" charset="0"/>
              </a:rPr>
              <a:t>personas afectadas?</a:t>
            </a:r>
          </a:p>
          <a:p>
            <a:pPr eaLnBrk="0" fontAlgn="base" hangingPunct="0"/>
            <a:endParaRPr lang="es-ES" b="1" u="sng" dirty="0">
              <a:effectLst/>
              <a:ea typeface="MS Mincho" panose="02020609040205080304" pitchFamily="49" charset="-128"/>
              <a:cs typeface="Times New Roman" panose="02020603050405020304" pitchFamily="18" charset="0"/>
            </a:endParaRPr>
          </a:p>
          <a:p>
            <a:pPr eaLnBrk="0" fontAlgn="base" hangingPunct="0"/>
            <a:r>
              <a:rPr lang="es-ES" b="1" u="sng" dirty="0">
                <a:effectLst/>
                <a:ea typeface="MS Mincho" panose="02020609040205080304" pitchFamily="49" charset="-128"/>
                <a:cs typeface="Times New Roman" panose="02020603050405020304" pitchFamily="18" charset="0"/>
              </a:rPr>
              <a:t>Contesta</a:t>
            </a:r>
            <a:r>
              <a:rPr lang="es-ES" b="1" u="sng" dirty="0">
                <a:ea typeface="MS Mincho" panose="02020609040205080304" pitchFamily="49" charset="-128"/>
                <a:cs typeface="Times New Roman" panose="02020603050405020304" pitchFamily="18" charset="0"/>
              </a:rPr>
              <a:t>:</a:t>
            </a:r>
          </a:p>
          <a:p>
            <a:pPr lvl="1" eaLnBrk="0" fontAlgn="base" hangingPunct="0">
              <a:spcBef>
                <a:spcPts val="600"/>
              </a:spcBef>
              <a:spcAft>
                <a:spcPts val="0"/>
              </a:spcAft>
            </a:pPr>
            <a:r>
              <a:rPr lang="es-ES" dirty="0">
                <a:ea typeface="MS Mincho" panose="02020609040205080304" pitchFamily="49" charset="-128"/>
                <a:cs typeface="Times New Roman" panose="02020603050405020304" pitchFamily="18" charset="0"/>
              </a:rPr>
              <a:t>Edad: los casos oscilan entre 6 y 62 años</a:t>
            </a:r>
          </a:p>
          <a:p>
            <a:pPr lvl="1" eaLnBrk="0" fontAlgn="base" hangingPunct="0">
              <a:spcBef>
                <a:spcPts val="600"/>
              </a:spcBef>
              <a:spcAft>
                <a:spcPts val="0"/>
              </a:spcAft>
            </a:pPr>
            <a:r>
              <a:rPr lang="es-ES" dirty="0">
                <a:ea typeface="MS Mincho" panose="02020609040205080304" pitchFamily="49" charset="-128"/>
                <a:cs typeface="Times New Roman" panose="02020603050405020304" pitchFamily="18" charset="0"/>
              </a:rPr>
              <a:t>Sexo: Hay 5 hombres y 4 mujeres</a:t>
            </a:r>
          </a:p>
          <a:p>
            <a:pPr lvl="1" eaLnBrk="0" fontAlgn="base" hangingPunct="0">
              <a:spcBef>
                <a:spcPts val="600"/>
              </a:spcBef>
              <a:spcAft>
                <a:spcPts val="0"/>
              </a:spcAft>
            </a:pPr>
            <a:r>
              <a:rPr lang="es-ES" dirty="0">
                <a:ea typeface="MS Mincho" panose="02020609040205080304" pitchFamily="49" charset="-128"/>
                <a:cs typeface="Times New Roman" panose="02020603050405020304" pitchFamily="18" charset="0"/>
              </a:rPr>
              <a:t>Con esta información, parece que todas las edades</a:t>
            </a:r>
            <a:r>
              <a:rPr lang="es-MX" dirty="0">
                <a:ea typeface="MS Mincho" panose="02020609040205080304" pitchFamily="49" charset="-128"/>
                <a:cs typeface="Times New Roman" panose="02020603050405020304" pitchFamily="18" charset="0"/>
              </a:rPr>
              <a:t>, tanto en hombres como en mujeres, se ven afectadas</a:t>
            </a:r>
            <a:r>
              <a:rPr lang="es-ES" dirty="0">
                <a:ea typeface="MS Mincho" panose="02020609040205080304" pitchFamily="49" charset="-128"/>
                <a:cs typeface="Times New Roman" panose="02020603050405020304" pitchFamily="18" charset="0"/>
              </a:rPr>
              <a:t>. Así pues, no parece haber grupos específicos más afectados que otros. </a:t>
            </a:r>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a:xfrm>
            <a:off x="838200" y="0"/>
            <a:ext cx="9752215" cy="1247775"/>
          </a:xfrm>
        </p:spPr>
        <p:txBody>
          <a:bodyPr/>
          <a:lstStyle/>
          <a:p>
            <a:r>
              <a:rPr lang="es-ES" dirty="0"/>
              <a:t>Enfermedad tras una </a:t>
            </a:r>
            <a:br>
              <a:rPr lang="es-ES" dirty="0"/>
            </a:br>
            <a:r>
              <a:rPr lang="es-ES" dirty="0"/>
              <a:t>inundación: Respuesta</a:t>
            </a:r>
          </a:p>
        </p:txBody>
      </p:sp>
    </p:spTree>
    <p:extLst>
      <p:ext uri="{BB962C8B-B14F-4D97-AF65-F5344CB8AC3E}">
        <p14:creationId xmlns:p14="http://schemas.microsoft.com/office/powerpoint/2010/main" val="1058771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sz="half" idx="2"/>
          </p:nvPr>
        </p:nvSpPr>
        <p:spPr/>
        <p:txBody>
          <a:bodyPr lIns="91440" tIns="45720" rIns="91440" bIns="45720" anchor="t"/>
          <a:lstStyle/>
          <a:p>
            <a:pPr marL="0" indent="0">
              <a:spcBef>
                <a:spcPts val="672"/>
              </a:spcBef>
              <a:buSzPct val="100000"/>
              <a:buNone/>
            </a:pPr>
            <a:r>
              <a:rPr lang="es-ES" altLang="en-US" dirty="0">
                <a:ea typeface="ＭＳ Ｐゴシック"/>
              </a:rPr>
              <a:t>Paso 1: Prepararse para el trabajo de campo</a:t>
            </a:r>
            <a:endParaRPr lang="es-ES" dirty="0">
              <a:ea typeface="ＭＳ Ｐゴシック"/>
            </a:endParaRPr>
          </a:p>
          <a:p>
            <a:pPr marL="0" indent="0">
              <a:spcBef>
                <a:spcPts val="672"/>
              </a:spcBef>
              <a:buSzPct val="100000"/>
              <a:buNone/>
            </a:pPr>
            <a:r>
              <a:rPr lang="es-ES" altLang="en-US" dirty="0">
                <a:ea typeface="ＭＳ Ｐゴシック"/>
              </a:rPr>
              <a:t>Paso 2: Confirmar el brote</a:t>
            </a:r>
            <a:endParaRPr lang="es-ES" altLang="en-US" dirty="0">
              <a:ea typeface="ＭＳ Ｐゴシック"/>
              <a:cs typeface="Arial"/>
            </a:endParaRPr>
          </a:p>
          <a:p>
            <a:pPr marL="0" indent="0">
              <a:spcBef>
                <a:spcPts val="672"/>
              </a:spcBef>
              <a:buNone/>
            </a:pPr>
            <a:r>
              <a:rPr lang="es-ES" altLang="en-US" dirty="0">
                <a:ea typeface="ＭＳ Ｐゴシック"/>
              </a:rPr>
              <a:t>Paso 3: Verificar el diagnóstico</a:t>
            </a:r>
            <a:endParaRPr lang="es-ES" altLang="en-US" dirty="0">
              <a:ea typeface="ＭＳ Ｐゴシック"/>
              <a:cs typeface="Arial"/>
            </a:endParaRPr>
          </a:p>
          <a:p>
            <a:pPr marL="0" indent="0">
              <a:spcBef>
                <a:spcPts val="672"/>
              </a:spcBef>
              <a:buSzPct val="100000"/>
              <a:buNone/>
            </a:pPr>
            <a:r>
              <a:rPr lang="es-ES" altLang="en-US" dirty="0">
                <a:ea typeface="ＭＳ Ｐゴシック"/>
              </a:rPr>
              <a:t>Paso 4: Construir una definición del caso</a:t>
            </a:r>
            <a:endParaRPr lang="es-ES" altLang="en-US" dirty="0">
              <a:ea typeface="ＭＳ Ｐゴシック"/>
              <a:cs typeface="Arial"/>
            </a:endParaRPr>
          </a:p>
          <a:p>
            <a:pPr marL="0" indent="0">
              <a:spcBef>
                <a:spcPts val="672"/>
              </a:spcBef>
              <a:buSzPct val="100000"/>
              <a:buNone/>
            </a:pPr>
            <a:r>
              <a:rPr lang="es-ES" altLang="en-US" dirty="0">
                <a:ea typeface="ＭＳ Ｐゴシック"/>
              </a:rPr>
              <a:t>Paso 5: Buscar casos sistemáticamente y registrar la información</a:t>
            </a:r>
            <a:endParaRPr lang="es-ES" altLang="en-US" dirty="0">
              <a:ea typeface="ＭＳ Ｐゴシック"/>
              <a:cs typeface="Arial"/>
            </a:endParaRPr>
          </a:p>
          <a:p>
            <a:pPr marL="0" indent="0">
              <a:spcBef>
                <a:spcPts val="672"/>
              </a:spcBef>
              <a:buSzPct val="100000"/>
              <a:buNone/>
            </a:pPr>
            <a:r>
              <a:rPr lang="es-ES" altLang="en-US" dirty="0">
                <a:ea typeface="ＭＳ Ｐゴシック"/>
              </a:rPr>
              <a:t>Paso 6: Realizar epidemiología descriptiva</a:t>
            </a:r>
            <a:endParaRPr lang="es-ES" altLang="en-US" dirty="0">
              <a:ea typeface="ＭＳ Ｐゴシック"/>
              <a:cs typeface="Arial"/>
            </a:endParaRPr>
          </a:p>
        </p:txBody>
      </p:sp>
      <p:grpSp>
        <p:nvGrpSpPr>
          <p:cNvPr id="5" name="Group 4">
            <a:extLst>
              <a:ext uri="{FF2B5EF4-FFF2-40B4-BE49-F238E27FC236}">
                <a16:creationId xmlns:a16="http://schemas.microsoft.com/office/drawing/2014/main" id="{9A1B73D4-4E7E-4A1A-A291-0F519F5039CE}"/>
              </a:ext>
            </a:extLst>
          </p:cNvPr>
          <p:cNvGrpSpPr/>
          <p:nvPr/>
        </p:nvGrpSpPr>
        <p:grpSpPr>
          <a:xfrm>
            <a:off x="7985982" y="1478857"/>
            <a:ext cx="3681979" cy="1625850"/>
            <a:chOff x="7529599" y="1478857"/>
            <a:chExt cx="3681979" cy="1625850"/>
          </a:xfrm>
        </p:grpSpPr>
        <p:sp>
          <p:nvSpPr>
            <p:cNvPr id="8" name="TextBox 7"/>
            <p:cNvSpPr txBox="1"/>
            <p:nvPr/>
          </p:nvSpPr>
          <p:spPr>
            <a:xfrm>
              <a:off x="8129021" y="1691617"/>
              <a:ext cx="3082557" cy="1200329"/>
            </a:xfrm>
            <a:prstGeom prst="rect">
              <a:avLst/>
            </a:prstGeom>
            <a:noFill/>
          </p:spPr>
          <p:txBody>
            <a:bodyPr wrap="square" rtlCol="0">
              <a:spAutoFit/>
            </a:bodyPr>
            <a:lstStyle/>
            <a:p>
              <a:pPr defTabSz="914400">
                <a:defRPr/>
              </a:pPr>
              <a:r>
                <a:rPr lang="en-US" sz="2400" kern="0">
                  <a:latin typeface="Arial" panose="020B0604020202020204" pitchFamily="34" charset="0"/>
                  <a:cs typeface="Arial" panose="020B0604020202020204" pitchFamily="34" charset="0"/>
                </a:rPr>
                <a:t>Los pasos 1-3 pueden realizarse simultáneamente o en cualquier orden</a:t>
              </a:r>
            </a:p>
          </p:txBody>
        </p:sp>
        <p:sp>
          <p:nvSpPr>
            <p:cNvPr id="9" name="Right Brace 8"/>
            <p:cNvSpPr/>
            <p:nvPr/>
          </p:nvSpPr>
          <p:spPr>
            <a:xfrm>
              <a:off x="7529599" y="1478857"/>
              <a:ext cx="457200" cy="1625850"/>
            </a:xfrm>
            <a:prstGeom prst="rightBrace">
              <a:avLst/>
            </a:prstGeom>
            <a:noFill/>
            <a:ln w="38100" cap="flat" cmpd="sng" algn="ctr">
              <a:solidFill>
                <a:srgbClr val="00A94F"/>
              </a:solidFill>
              <a:prstDash val="solid"/>
            </a:ln>
            <a:effectLst/>
          </p:spPr>
          <p:txBody>
            <a:bodyPr rtlCol="0" anchor="ctr"/>
            <a:lstStyle/>
            <a:p>
              <a:pPr algn="ctr" defTabSz="914400">
                <a:defRPr/>
              </a:pPr>
              <a:endParaRPr lang="en-US" kern="0">
                <a:solidFill>
                  <a:sysClr val="windowText" lastClr="000000"/>
                </a:solidFill>
                <a:latin typeface="Calibri"/>
              </a:endParaRPr>
            </a:p>
          </p:txBody>
        </p:sp>
      </p:grpSp>
      <p:grpSp>
        <p:nvGrpSpPr>
          <p:cNvPr id="6" name="Group 5">
            <a:extLst>
              <a:ext uri="{FF2B5EF4-FFF2-40B4-BE49-F238E27FC236}">
                <a16:creationId xmlns:a16="http://schemas.microsoft.com/office/drawing/2014/main" id="{B7399EC2-8BDC-CD86-13F2-8D6E45F31D91}"/>
              </a:ext>
            </a:extLst>
          </p:cNvPr>
          <p:cNvGrpSpPr/>
          <p:nvPr/>
        </p:nvGrpSpPr>
        <p:grpSpPr>
          <a:xfrm>
            <a:off x="2030817" y="5167422"/>
            <a:ext cx="8000173" cy="1142750"/>
            <a:chOff x="1969411" y="5140567"/>
            <a:chExt cx="8104111" cy="1201504"/>
          </a:xfrm>
        </p:grpSpPr>
        <p:sp>
          <p:nvSpPr>
            <p:cNvPr id="7" name="Rounded Rectangle 13">
              <a:extLst>
                <a:ext uri="{FF2B5EF4-FFF2-40B4-BE49-F238E27FC236}">
                  <a16:creationId xmlns:a16="http://schemas.microsoft.com/office/drawing/2014/main" id="{62A10BF8-9697-98C1-8221-6581432DF95D}"/>
                </a:ext>
              </a:extLst>
            </p:cNvPr>
            <p:cNvSpPr/>
            <p:nvPr/>
          </p:nvSpPr>
          <p:spPr>
            <a:xfrm>
              <a:off x="1969411" y="5140567"/>
              <a:ext cx="2071577" cy="1199156"/>
            </a:xfrm>
            <a:prstGeom prst="roundRect">
              <a:avLst/>
            </a:prstGeom>
            <a:solidFill>
              <a:srgbClr val="00953A"/>
            </a:solidFill>
            <a:ln w="25400" cap="flat" cmpd="sng" algn="ctr">
              <a:noFill/>
              <a:prstDash val="solid"/>
            </a:ln>
            <a:effectLst/>
          </p:spPr>
          <p:txBody>
            <a:bodyPr rtlCol="0" anchor="ctr"/>
            <a:lstStyle/>
            <a:p>
              <a:pPr algn="ctr" defTabSz="914400">
                <a:defRPr/>
              </a:pPr>
              <a:r>
                <a:rPr lang="es-ES" altLang="en-US" sz="2400" b="1" kern="0" dirty="0">
                  <a:latin typeface="Arial" panose="020B0604020202020204" pitchFamily="34" charset="0"/>
                  <a:ea typeface="ＭＳ Ｐゴシック" pitchFamily="34" charset="-128"/>
                  <a:cs typeface="Arial" panose="020B0604020202020204" pitchFamily="34" charset="0"/>
                </a:rPr>
                <a:t>Descriptiva</a:t>
              </a:r>
            </a:p>
            <a:p>
              <a:pPr algn="ctr" defTabSz="914400">
                <a:defRPr/>
              </a:pPr>
              <a:r>
                <a:rPr lang="es-ES" sz="2400" kern="0" dirty="0">
                  <a:latin typeface="Arial" panose="020B0604020202020204" pitchFamily="34" charset="0"/>
                  <a:ea typeface="ＭＳ Ｐゴシック" pitchFamily="34" charset="-128"/>
                  <a:cs typeface="Arial" panose="020B0604020202020204" pitchFamily="34" charset="0"/>
                </a:rPr>
                <a:t>Pasos 1-6</a:t>
              </a:r>
              <a:endParaRPr lang="es-ES" sz="2400" kern="0" dirty="0">
                <a:latin typeface="Arial" panose="020B0604020202020204" pitchFamily="34" charset="0"/>
                <a:cs typeface="Arial" panose="020B0604020202020204" pitchFamily="34" charset="0"/>
              </a:endParaRPr>
            </a:p>
          </p:txBody>
        </p:sp>
        <p:sp>
          <p:nvSpPr>
            <p:cNvPr id="10" name="Rounded Rectangle 14">
              <a:extLst>
                <a:ext uri="{FF2B5EF4-FFF2-40B4-BE49-F238E27FC236}">
                  <a16:creationId xmlns:a16="http://schemas.microsoft.com/office/drawing/2014/main" id="{A89E8632-67D5-D130-4BBC-75CD03B15AF6}"/>
                </a:ext>
              </a:extLst>
            </p:cNvPr>
            <p:cNvSpPr/>
            <p:nvPr/>
          </p:nvSpPr>
          <p:spPr>
            <a:xfrm>
              <a:off x="4985678" y="5140567"/>
              <a:ext cx="2071577" cy="1201504"/>
            </a:xfrm>
            <a:prstGeom prst="roundRect">
              <a:avLst/>
            </a:prstGeom>
            <a:solidFill>
              <a:schemeClr val="bg2"/>
            </a:solidFill>
            <a:ln w="25400" cap="flat" cmpd="sng" algn="ctr">
              <a:noFill/>
              <a:prstDash val="solid"/>
            </a:ln>
            <a:effectLst/>
          </p:spPr>
          <p:txBody>
            <a:bodyPr rtlCol="0" anchor="ctr"/>
            <a:lstStyle/>
            <a:p>
              <a:pPr algn="ctr" defTabSz="914400"/>
              <a:r>
                <a:rPr lang="es-ES" altLang="en-US" sz="2400" b="1" kern="0" dirty="0">
                  <a:latin typeface="Arial" panose="020B0604020202020204" pitchFamily="34" charset="0"/>
                  <a:ea typeface="ＭＳ Ｐゴシック" pitchFamily="34" charset="-128"/>
                  <a:cs typeface="Arial" panose="020B0604020202020204" pitchFamily="34" charset="0"/>
                </a:rPr>
                <a:t>Analítica</a:t>
              </a:r>
            </a:p>
            <a:p>
              <a:pPr algn="ctr" defTabSz="914400"/>
              <a:r>
                <a:rPr lang="es-ES" sz="2400" kern="0" dirty="0">
                  <a:latin typeface="Arial" panose="020B0604020202020204" pitchFamily="34" charset="0"/>
                  <a:ea typeface="ＭＳ Ｐゴシック" pitchFamily="34" charset="-128"/>
                  <a:cs typeface="Arial" panose="020B0604020202020204" pitchFamily="34" charset="0"/>
                </a:rPr>
                <a:t>Pasos 7-10</a:t>
              </a:r>
            </a:p>
          </p:txBody>
        </p:sp>
        <p:sp>
          <p:nvSpPr>
            <p:cNvPr id="11" name="Rounded Rectangle 18">
              <a:extLst>
                <a:ext uri="{FF2B5EF4-FFF2-40B4-BE49-F238E27FC236}">
                  <a16:creationId xmlns:a16="http://schemas.microsoft.com/office/drawing/2014/main" id="{C6EB1FD8-C749-8446-6586-E3D01D13D93D}"/>
                </a:ext>
              </a:extLst>
            </p:cNvPr>
            <p:cNvSpPr/>
            <p:nvPr/>
          </p:nvSpPr>
          <p:spPr>
            <a:xfrm>
              <a:off x="8001945" y="5140567"/>
              <a:ext cx="2071577" cy="120033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s-ES" altLang="en-US" sz="2400" b="1" dirty="0">
                  <a:solidFill>
                    <a:schemeClr val="tx1"/>
                  </a:solidFill>
                  <a:latin typeface="Arial" panose="020B0604020202020204" pitchFamily="34" charset="0"/>
                  <a:ea typeface="ＭＳ Ｐゴシック" pitchFamily="34" charset="-128"/>
                  <a:cs typeface="Arial" panose="020B0604020202020204" pitchFamily="34" charset="0"/>
                </a:rPr>
                <a:t>Respuesta</a:t>
              </a:r>
            </a:p>
            <a:p>
              <a:pPr marL="0" lvl="1" algn="ctr"/>
              <a:r>
                <a:rPr lang="es-ES" altLang="en-US" sz="2400" dirty="0">
                  <a:solidFill>
                    <a:schemeClr val="tx1"/>
                  </a:solidFill>
                  <a:latin typeface="Arial" panose="020B0604020202020204" pitchFamily="34" charset="0"/>
                  <a:ea typeface="ＭＳ Ｐゴシック" pitchFamily="34" charset="-128"/>
                  <a:cs typeface="Arial" panose="020B0604020202020204" pitchFamily="34" charset="0"/>
                </a:rPr>
                <a:t>Pasos 11-13</a:t>
              </a:r>
            </a:p>
          </p:txBody>
        </p:sp>
        <p:sp>
          <p:nvSpPr>
            <p:cNvPr id="12" name="Right Arrow 26">
              <a:extLst>
                <a:ext uri="{FF2B5EF4-FFF2-40B4-BE49-F238E27FC236}">
                  <a16:creationId xmlns:a16="http://schemas.microsoft.com/office/drawing/2014/main" id="{34E8B131-FC4C-A4F3-E30B-E53C9EEB41E9}"/>
                </a:ext>
              </a:extLst>
            </p:cNvPr>
            <p:cNvSpPr/>
            <p:nvPr/>
          </p:nvSpPr>
          <p:spPr>
            <a:xfrm>
              <a:off x="4192418" y="5499855"/>
              <a:ext cx="573485" cy="442604"/>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sp>
          <p:nvSpPr>
            <p:cNvPr id="13" name="Right Arrow 27">
              <a:extLst>
                <a:ext uri="{FF2B5EF4-FFF2-40B4-BE49-F238E27FC236}">
                  <a16:creationId xmlns:a16="http://schemas.microsoft.com/office/drawing/2014/main" id="{E4130EEF-37BF-3088-366B-1809BFB50EEB}"/>
                </a:ext>
              </a:extLst>
            </p:cNvPr>
            <p:cNvSpPr/>
            <p:nvPr/>
          </p:nvSpPr>
          <p:spPr>
            <a:xfrm>
              <a:off x="7242857" y="5437143"/>
              <a:ext cx="573485" cy="465608"/>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grpSp>
      <p:sp>
        <p:nvSpPr>
          <p:cNvPr id="3" name="Title 5">
            <a:extLst>
              <a:ext uri="{FF2B5EF4-FFF2-40B4-BE49-F238E27FC236}">
                <a16:creationId xmlns:a16="http://schemas.microsoft.com/office/drawing/2014/main" id="{504DCF37-224F-4BAF-B47C-AE78C6ADC972}"/>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altLang="en-US" dirty="0"/>
              <a:t>Fase descriptiva</a:t>
            </a:r>
            <a:endParaRPr lang="es-ES" dirty="0"/>
          </a:p>
        </p:txBody>
      </p:sp>
    </p:spTree>
    <p:extLst>
      <p:ext uri="{BB962C8B-B14F-4D97-AF65-F5344CB8AC3E}">
        <p14:creationId xmlns:p14="http://schemas.microsoft.com/office/powerpoint/2010/main" val="24482600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a:xfrm>
            <a:off x="838200" y="1478857"/>
            <a:ext cx="10515600" cy="4931468"/>
          </a:xfrm>
        </p:spPr>
        <p:txBody>
          <a:bodyPr/>
          <a:lstStyle/>
          <a:p>
            <a:pPr>
              <a:spcBef>
                <a:spcPts val="0"/>
              </a:spcBef>
              <a:spcAft>
                <a:spcPts val="600"/>
              </a:spcAft>
            </a:pPr>
            <a:r>
              <a:rPr lang="es-ES" dirty="0">
                <a:ea typeface="Times New Roman" panose="02020603050405020304" pitchFamily="18" charset="0"/>
                <a:cs typeface="Times New Roman" panose="02020603050405020304" pitchFamily="18" charset="0"/>
              </a:rPr>
              <a:t>El responsable de la vigilancia humana se puso en contacto con su homólogo del Ministerio de Ganadería y le preguntó si se había observado algún caso potencial de leptospirosis durante el mismo periodo. </a:t>
            </a:r>
          </a:p>
          <a:p>
            <a:pPr>
              <a:spcBef>
                <a:spcPts val="0"/>
              </a:spcBef>
              <a:spcAft>
                <a:spcPts val="600"/>
              </a:spcAft>
            </a:pPr>
            <a:r>
              <a:rPr lang="es-ES" dirty="0">
                <a:ea typeface="Times New Roman" panose="02020603050405020304" pitchFamily="18" charset="0"/>
                <a:cs typeface="Times New Roman" panose="02020603050405020304" pitchFamily="18" charset="0"/>
              </a:rPr>
              <a:t>El responsable de la vigilancia veterinaria informó sobre 7 casos de animales identificados desde las inundaciones </a:t>
            </a:r>
            <a:br>
              <a:rPr lang="es-ES" dirty="0">
                <a:ea typeface="Times New Roman" panose="02020603050405020304" pitchFamily="18" charset="0"/>
                <a:cs typeface="Times New Roman" panose="02020603050405020304" pitchFamily="18" charset="0"/>
              </a:rPr>
            </a:br>
            <a:r>
              <a:rPr lang="es-ES" dirty="0">
                <a:ea typeface="Times New Roman" panose="02020603050405020304" pitchFamily="18" charset="0"/>
                <a:cs typeface="Times New Roman" panose="02020603050405020304" pitchFamily="18" charset="0"/>
              </a:rPr>
              <a:t>de julio.</a:t>
            </a:r>
          </a:p>
          <a:p>
            <a:pPr lvl="1">
              <a:spcBef>
                <a:spcPts val="0"/>
              </a:spcBef>
              <a:spcAft>
                <a:spcPts val="600"/>
              </a:spcAft>
            </a:pPr>
            <a:r>
              <a:rPr lang="es-ES" dirty="0">
                <a:latin typeface="Arial" panose="020B0604020202020204" pitchFamily="34" charset="0"/>
                <a:ea typeface="Times New Roman" panose="02020603050405020304" pitchFamily="18" charset="0"/>
                <a:cs typeface="Times New Roman" panose="02020603050405020304" pitchFamily="18" charset="0"/>
              </a:rPr>
              <a:t>Se encontraron reses muertas 19 de julio </a:t>
            </a:r>
          </a:p>
          <a:p>
            <a:pPr lvl="1">
              <a:spcBef>
                <a:spcPts val="0"/>
              </a:spcBef>
              <a:spcAft>
                <a:spcPts val="600"/>
              </a:spcAft>
            </a:pPr>
            <a:r>
              <a:rPr lang="es-ES" dirty="0">
                <a:latin typeface="Arial" panose="020B0604020202020204" pitchFamily="34" charset="0"/>
                <a:ea typeface="Times New Roman" panose="02020603050405020304" pitchFamily="18" charset="0"/>
                <a:cs typeface="Times New Roman" panose="02020603050405020304" pitchFamily="18" charset="0"/>
              </a:rPr>
              <a:t>Perros fueron identificados el 22 de julio y </a:t>
            </a:r>
            <a:r>
              <a:rPr lang="es-ES" dirty="0">
                <a:effectLst/>
                <a:latin typeface="Arial" panose="020B0604020202020204" pitchFamily="34" charset="0"/>
                <a:ea typeface="Times New Roman" panose="02020603050405020304" pitchFamily="18" charset="0"/>
                <a:cs typeface="Times New Roman" panose="02020603050405020304" pitchFamily="18" charset="0"/>
              </a:rPr>
              <a:t>sometidos a muestreo </a:t>
            </a:r>
            <a:r>
              <a:rPr lang="es-ES" dirty="0">
                <a:latin typeface="Arial" panose="020B0604020202020204" pitchFamily="34" charset="0"/>
                <a:ea typeface="Times New Roman" panose="02020603050405020304" pitchFamily="18" charset="0"/>
                <a:cs typeface="Times New Roman" panose="02020603050405020304" pitchFamily="18" charset="0"/>
              </a:rPr>
              <a:t>el 24 de julio</a:t>
            </a:r>
            <a:endParaRPr lang="es-ES" dirty="0">
              <a:effectLst/>
              <a:latin typeface="Arial" panose="020B0604020202020204" pitchFamily="34" charset="0"/>
              <a:ea typeface="Times New Roman" panose="02020603050405020304" pitchFamily="18" charset="0"/>
              <a:cs typeface="Arial" panose="020B0604020202020204" pitchFamily="34" charset="0"/>
            </a:endParaRPr>
          </a:p>
          <a:p>
            <a:pPr marL="0" indent="0">
              <a:buNone/>
            </a:pPr>
            <a:endParaRPr lang="es-ES" sz="3200" dirty="0"/>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p:txBody>
          <a:bodyPr/>
          <a:lstStyle/>
          <a:p>
            <a:r>
              <a:rPr lang="es-ES" dirty="0"/>
              <a:t>Enfermedad tras una inundación (1/3)</a:t>
            </a:r>
          </a:p>
        </p:txBody>
      </p:sp>
    </p:spTree>
    <p:extLst>
      <p:ext uri="{BB962C8B-B14F-4D97-AF65-F5344CB8AC3E}">
        <p14:creationId xmlns:p14="http://schemas.microsoft.com/office/powerpoint/2010/main" val="31578484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Group 3"/>
          <p:cNvGraphicFramePr>
            <a:graphicFrameLocks/>
          </p:cNvGraphicFramePr>
          <p:nvPr>
            <p:extLst>
              <p:ext uri="{D42A27DB-BD31-4B8C-83A1-F6EECF244321}">
                <p14:modId xmlns:p14="http://schemas.microsoft.com/office/powerpoint/2010/main" val="2270451085"/>
              </p:ext>
            </p:extLst>
          </p:nvPr>
        </p:nvGraphicFramePr>
        <p:xfrm>
          <a:off x="503276" y="1815145"/>
          <a:ext cx="11185448" cy="4382255"/>
        </p:xfrm>
        <a:graphic>
          <a:graphicData uri="http://schemas.openxmlformats.org/drawingml/2006/table">
            <a:tbl>
              <a:tblPr/>
              <a:tblGrid>
                <a:gridCol w="617601">
                  <a:extLst>
                    <a:ext uri="{9D8B030D-6E8A-4147-A177-3AD203B41FA5}">
                      <a16:colId xmlns:a16="http://schemas.microsoft.com/office/drawing/2014/main" val="20000"/>
                    </a:ext>
                  </a:extLst>
                </a:gridCol>
                <a:gridCol w="934065">
                  <a:extLst>
                    <a:ext uri="{9D8B030D-6E8A-4147-A177-3AD203B41FA5}">
                      <a16:colId xmlns:a16="http://schemas.microsoft.com/office/drawing/2014/main" val="20001"/>
                    </a:ext>
                  </a:extLst>
                </a:gridCol>
                <a:gridCol w="835742">
                  <a:extLst>
                    <a:ext uri="{9D8B030D-6E8A-4147-A177-3AD203B41FA5}">
                      <a16:colId xmlns:a16="http://schemas.microsoft.com/office/drawing/2014/main" val="20002"/>
                    </a:ext>
                  </a:extLst>
                </a:gridCol>
                <a:gridCol w="1671484">
                  <a:extLst>
                    <a:ext uri="{9D8B030D-6E8A-4147-A177-3AD203B41FA5}">
                      <a16:colId xmlns:a16="http://schemas.microsoft.com/office/drawing/2014/main" val="20003"/>
                    </a:ext>
                  </a:extLst>
                </a:gridCol>
                <a:gridCol w="974561">
                  <a:extLst>
                    <a:ext uri="{9D8B030D-6E8A-4147-A177-3AD203B41FA5}">
                      <a16:colId xmlns:a16="http://schemas.microsoft.com/office/drawing/2014/main" val="2814076811"/>
                    </a:ext>
                  </a:extLst>
                </a:gridCol>
                <a:gridCol w="1337389">
                  <a:extLst>
                    <a:ext uri="{9D8B030D-6E8A-4147-A177-3AD203B41FA5}">
                      <a16:colId xmlns:a16="http://schemas.microsoft.com/office/drawing/2014/main" val="20004"/>
                    </a:ext>
                  </a:extLst>
                </a:gridCol>
                <a:gridCol w="1726450">
                  <a:extLst>
                    <a:ext uri="{9D8B030D-6E8A-4147-A177-3AD203B41FA5}">
                      <a16:colId xmlns:a16="http://schemas.microsoft.com/office/drawing/2014/main" val="3580201381"/>
                    </a:ext>
                  </a:extLst>
                </a:gridCol>
                <a:gridCol w="1458972">
                  <a:extLst>
                    <a:ext uri="{9D8B030D-6E8A-4147-A177-3AD203B41FA5}">
                      <a16:colId xmlns:a16="http://schemas.microsoft.com/office/drawing/2014/main" val="20005"/>
                    </a:ext>
                  </a:extLst>
                </a:gridCol>
                <a:gridCol w="948332">
                  <a:extLst>
                    <a:ext uri="{9D8B030D-6E8A-4147-A177-3AD203B41FA5}">
                      <a16:colId xmlns:a16="http://schemas.microsoft.com/office/drawing/2014/main" val="20006"/>
                    </a:ext>
                  </a:extLst>
                </a:gridCol>
                <a:gridCol w="680852">
                  <a:extLst>
                    <a:ext uri="{9D8B030D-6E8A-4147-A177-3AD203B41FA5}">
                      <a16:colId xmlns:a16="http://schemas.microsoft.com/office/drawing/2014/main" val="20007"/>
                    </a:ext>
                  </a:extLst>
                </a:gridCol>
              </a:tblGrid>
              <a:tr h="35471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endParaRPr kumimoji="0" lang="es-ES" sz="1600" b="0" i="0" u="none" strike="noStrike" cap="none" normalizeH="0" baseline="0" noProof="0" dirty="0">
                        <a:ln>
                          <a:noFill/>
                        </a:ln>
                        <a:solidFill>
                          <a:schemeClr val="tx1"/>
                        </a:solidFill>
                        <a:effectLst/>
                        <a:latin typeface="Arial" pitchFamily="34" charset="0"/>
                        <a:cs typeface="Times New Roman" pitchFamily="18" charset="0"/>
                      </a:endParaRPr>
                    </a:p>
                  </a:txBody>
                  <a:tcPr marL="91822" marR="91822" marT="0" marB="0"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endParaRPr kumimoji="0" lang="es-ES" sz="1600" b="0" i="0" u="none" strike="noStrike" cap="none" normalizeH="0" baseline="0" noProof="0" dirty="0">
                        <a:ln>
                          <a:noFill/>
                        </a:ln>
                        <a:solidFill>
                          <a:schemeClr val="tx1"/>
                        </a:solidFill>
                        <a:effectLst/>
                        <a:latin typeface="Arial" pitchFamily="34" charset="0"/>
                        <a:cs typeface="Times New Roman" pitchFamily="18" charset="0"/>
                      </a:endParaRPr>
                    </a:p>
                  </a:txBody>
                  <a:tcPr marL="45720" marR="45720"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gridSpan="5">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Presentación clínica</a:t>
                      </a: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hMerge="1">
                  <a:txBody>
                    <a:bodyPr/>
                    <a:lstStyle/>
                    <a:p>
                      <a:endParaRPr lang="en-US"/>
                    </a:p>
                  </a:txBody>
                  <a:tcPr/>
                </a:tc>
                <a:tc hMerge="1">
                  <a:txBody>
                    <a:bodyPr/>
                    <a:lstStyle/>
                    <a:p>
                      <a:endParaRPr lang="fr-FR"/>
                    </a:p>
                  </a:txBody>
                  <a:tcPr/>
                </a:tc>
                <a:tc hMerge="1">
                  <a:txBody>
                    <a:bodyPr/>
                    <a:lstStyle/>
                    <a:p>
                      <a:endParaRPr lang="en-US"/>
                    </a:p>
                  </a:txBody>
                  <a:tcPr/>
                </a:tc>
                <a:tc hMerge="1">
                  <a:txBody>
                    <a:bodyPr/>
                    <a:lstStyle/>
                    <a:p>
                      <a:endParaRPr lang="fr-FR"/>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Laboratorio</a:t>
                      </a: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Señalización</a:t>
                      </a:r>
                    </a:p>
                  </a:txBody>
                  <a:tcPr marL="45720" marR="45720" anchor="b"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hMerge="1">
                  <a:txBody>
                    <a:bodyPr/>
                    <a:lstStyle/>
                    <a:p>
                      <a:endParaRPr lang="en-US"/>
                    </a:p>
                  </a:txBody>
                  <a:tcPr/>
                </a:tc>
                <a:extLst>
                  <a:ext uri="{0D108BD9-81ED-4DB2-BD59-A6C34878D82A}">
                    <a16:rowId xmlns:a16="http://schemas.microsoft.com/office/drawing/2014/main" val="10000"/>
                  </a:ext>
                </a:extLst>
              </a:tr>
              <a:tr h="55590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Caso #</a:t>
                      </a:r>
                    </a:p>
                  </a:txBody>
                  <a:tcPr marL="45720" marR="45720" anchor="b"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Especie</a:t>
                      </a: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Fiebre</a:t>
                      </a: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Gastrointestinal</a:t>
                      </a: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Ictericia</a:t>
                      </a: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Desenlace</a:t>
                      </a: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Resultados de la necropsia</a:t>
                      </a: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Serología</a:t>
                      </a: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Edad</a:t>
                      </a:r>
                    </a:p>
                  </a:txBody>
                  <a:tcPr marL="45720" marR="45720" anchor="b"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Sexo</a:t>
                      </a:r>
                    </a:p>
                  </a:txBody>
                  <a:tcPr marL="45720" marR="45720" anchor="b"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1"/>
                  </a:ext>
                </a:extLst>
              </a:tr>
              <a:tr h="46813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1</a:t>
                      </a:r>
                    </a:p>
                  </a:txBody>
                  <a:tcPr marL="91822" marR="91822" marT="0" marB="0" anchor="ctr"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Ganado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endParaRPr kumimoji="0" lang="es-ES" sz="1600" b="0" i="0" u="none" strike="noStrike" cap="none" normalizeH="0" baseline="0" noProof="0" dirty="0">
                        <a:ln>
                          <a:noFill/>
                        </a:ln>
                        <a:solidFill>
                          <a:schemeClr val="tx1"/>
                        </a:solidFill>
                        <a:effectLst/>
                        <a:latin typeface="Arial"/>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No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defRPr/>
                      </a:pPr>
                      <a:r>
                        <a:rPr kumimoji="0" lang="es-ES" sz="1600" b="0" i="0" u="none" strike="noStrike" kern="1200" cap="none" spc="0" normalizeH="0" baseline="0" noProof="0" dirty="0">
                          <a:ln>
                            <a:noFill/>
                          </a:ln>
                          <a:solidFill>
                            <a:prstClr val="black"/>
                          </a:solidFill>
                          <a:effectLst/>
                          <a:uLnTx/>
                          <a:uFillTx/>
                          <a:latin typeface="Arial"/>
                          <a:ea typeface="+mn-ea"/>
                          <a:cs typeface="Times New Roman"/>
                        </a:rPr>
                        <a:t>No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Muerto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Ahogado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Ninguna muestra</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Adulto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H</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6813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2</a:t>
                      </a:r>
                    </a:p>
                  </a:txBody>
                  <a:tcPr marL="91822" marR="91822" marT="0" marB="0" anchor="ctr"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Ganado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endParaRPr kumimoji="0" lang="es-ES" sz="1600" b="0" i="0" u="none" strike="noStrike" cap="none" normalizeH="0" baseline="0" noProof="0" dirty="0">
                        <a:ln>
                          <a:noFill/>
                        </a:ln>
                        <a:solidFill>
                          <a:schemeClr val="tx1"/>
                        </a:solidFill>
                        <a:effectLst/>
                        <a:latin typeface="Arial"/>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No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defRPr/>
                      </a:pPr>
                      <a:r>
                        <a:rPr kumimoji="0" lang="es-ES" sz="1600" b="0" i="0" u="none" strike="noStrike" kern="1200" cap="none" spc="0" normalizeH="0" baseline="0" noProof="0" dirty="0">
                          <a:ln>
                            <a:noFill/>
                          </a:ln>
                          <a:solidFill>
                            <a:prstClr val="black"/>
                          </a:solidFill>
                          <a:effectLst/>
                          <a:uLnTx/>
                          <a:uFillTx/>
                          <a:latin typeface="Arial"/>
                          <a:ea typeface="+mn-ea"/>
                          <a:cs typeface="Times New Roman"/>
                        </a:rPr>
                        <a:t>No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Muerto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Ahogado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Ninguna muestra</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Adulto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M</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6813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3</a:t>
                      </a:r>
                    </a:p>
                  </a:txBody>
                  <a:tcPr marL="91822" marR="91822" marT="0" marB="0" anchor="ctr"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Ganado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endParaRPr kumimoji="0" lang="es-ES" sz="1600" b="0" i="0" u="none" strike="noStrike" cap="none" normalizeH="0" baseline="0" noProof="0" dirty="0">
                        <a:ln>
                          <a:noFill/>
                        </a:ln>
                        <a:solidFill>
                          <a:schemeClr val="tx1"/>
                        </a:solidFill>
                        <a:effectLst/>
                        <a:latin typeface="Arial"/>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No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defRPr/>
                      </a:pPr>
                      <a:r>
                        <a:rPr kumimoji="0" lang="es-ES" sz="1600" b="0" i="0" u="none" strike="noStrike" kern="1200" cap="none" spc="0" normalizeH="0" baseline="0" noProof="0" dirty="0">
                          <a:ln>
                            <a:noFill/>
                          </a:ln>
                          <a:solidFill>
                            <a:prstClr val="black"/>
                          </a:solidFill>
                          <a:effectLst/>
                          <a:uLnTx/>
                          <a:uFillTx/>
                          <a:latin typeface="Arial"/>
                          <a:ea typeface="+mn-ea"/>
                          <a:cs typeface="Times New Roman"/>
                        </a:rPr>
                        <a:t>No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Muerto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Emaciado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rtl="0" eaLnBrk="1" fontAlgn="base" latinLnBrk="0" hangingPunct="1">
                        <a:lnSpc>
                          <a:spcPct val="100000"/>
                        </a:lnSpc>
                        <a:spcBef>
                          <a:spcPts val="0"/>
                        </a:spcBef>
                        <a:spcAft>
                          <a:spcPct val="0"/>
                        </a:spcAft>
                        <a:buClr>
                          <a:srgbClr val="A50021"/>
                        </a:buClr>
                        <a:buSzTx/>
                        <a:buFont typeface="Wingdings" pitchFamily="2" charset="2"/>
                        <a:buNone/>
                      </a:pPr>
                      <a:r>
                        <a:rPr kumimoji="0" lang="es-ES" sz="1600" b="0" i="0" u="none" strike="noStrike" cap="none" normalizeH="0" baseline="0" noProof="0" dirty="0">
                          <a:ln>
                            <a:noFill/>
                          </a:ln>
                          <a:solidFill>
                            <a:schemeClr val="tx1"/>
                          </a:solidFill>
                          <a:effectLst/>
                          <a:latin typeface="Arial"/>
                          <a:cs typeface="Times New Roman"/>
                        </a:rPr>
                        <a:t>Ninguna muestra</a:t>
                      </a:r>
                      <a:endParaRPr kumimoji="0" lang="es-ES" sz="1600" b="0" i="0" u="none" strike="noStrike" cap="none" normalizeH="0" baseline="0" noProof="0" dirty="0">
                        <a:ln>
                          <a:noFill/>
                        </a:ln>
                        <a:solidFill>
                          <a:schemeClr val="tx1"/>
                        </a:solidFill>
                        <a:effectLst/>
                        <a:latin typeface="Arial" pitchFamily="34" charset="0"/>
                        <a:cs typeface="Times New Roman" pitchFamily="18" charset="0"/>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Ternero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H</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6813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4</a:t>
                      </a:r>
                    </a:p>
                  </a:txBody>
                  <a:tcPr marL="91822" marR="91822" marT="0" marB="0" anchor="ctr"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Ganado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endParaRPr kumimoji="0" lang="es-ES" sz="1600" b="0" i="0" u="none" strike="noStrike" cap="none" normalizeH="0" baseline="0" noProof="0" dirty="0">
                        <a:ln>
                          <a:noFill/>
                        </a:ln>
                        <a:solidFill>
                          <a:schemeClr val="tx1"/>
                        </a:solidFill>
                        <a:effectLst/>
                        <a:latin typeface="Arial"/>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No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defRPr/>
                      </a:pPr>
                      <a:r>
                        <a:rPr kumimoji="0" lang="es-ES" sz="1600" b="0" i="0" u="none" strike="noStrike" kern="1200" cap="none" spc="0" normalizeH="0" baseline="0" noProof="0" dirty="0">
                          <a:ln>
                            <a:noFill/>
                          </a:ln>
                          <a:solidFill>
                            <a:prstClr val="black"/>
                          </a:solidFill>
                          <a:effectLst/>
                          <a:uLnTx/>
                          <a:uFillTx/>
                          <a:latin typeface="Arial"/>
                          <a:ea typeface="+mn-ea"/>
                          <a:cs typeface="Times New Roman"/>
                        </a:rPr>
                        <a:t>No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Muerto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Hemaciado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Ninguna muestra</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Ternero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H</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5471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5</a:t>
                      </a:r>
                    </a:p>
                  </a:txBody>
                  <a:tcPr marL="91822" marR="91822" marT="0" marB="0" anchor="ctr"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Perro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No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Sí</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defRPr/>
                      </a:pPr>
                      <a:r>
                        <a:rPr kumimoji="0" lang="es-ES" sz="1600" b="0" i="0" u="none" strike="noStrike" kern="1200" cap="none" spc="0" normalizeH="0" baseline="0" noProof="0" dirty="0">
                          <a:ln>
                            <a:noFill/>
                          </a:ln>
                          <a:solidFill>
                            <a:prstClr val="black"/>
                          </a:solidFill>
                          <a:effectLst/>
                          <a:uLnTx/>
                          <a:uFillTx/>
                          <a:latin typeface="Arial"/>
                          <a:ea typeface="+mn-ea"/>
                          <a:cs typeface="Times New Roman"/>
                        </a:rPr>
                        <a:t>No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Vivo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endParaRPr kumimoji="0" lang="es-ES" sz="1600" b="0" i="0" u="none" strike="noStrike" cap="none" normalizeH="0" baseline="0" noProof="0" dirty="0">
                        <a:ln>
                          <a:noFill/>
                        </a:ln>
                        <a:solidFill>
                          <a:schemeClr val="tx1"/>
                        </a:solidFill>
                        <a:effectLst/>
                        <a:latin typeface="Arial"/>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Adulto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H</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35471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6</a:t>
                      </a:r>
                    </a:p>
                  </a:txBody>
                  <a:tcPr marL="91822" marR="91822" marT="0" marB="0" anchor="ctr"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Perro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Sí</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Sí</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defRPr/>
                      </a:pPr>
                      <a:r>
                        <a:rPr kumimoji="0" lang="es-ES" sz="1600" b="0" i="0" u="none" strike="noStrike" kern="1200" cap="none" spc="0" normalizeH="0" baseline="0" noProof="0" dirty="0">
                          <a:ln>
                            <a:noFill/>
                          </a:ln>
                          <a:solidFill>
                            <a:prstClr val="black"/>
                          </a:solidFill>
                          <a:effectLst/>
                          <a:uLnTx/>
                          <a:uFillTx/>
                          <a:latin typeface="Arial"/>
                          <a:ea typeface="+mn-ea"/>
                          <a:cs typeface="Times New Roman"/>
                        </a:rPr>
                        <a:t>No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Vivo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endParaRPr kumimoji="0" lang="es-ES" sz="1600" b="0" i="0" u="none" strike="noStrike" cap="none" normalizeH="0" baseline="0" noProof="0" dirty="0">
                        <a:ln>
                          <a:noFill/>
                        </a:ln>
                        <a:solidFill>
                          <a:schemeClr val="tx1"/>
                        </a:solidFill>
                        <a:effectLst/>
                        <a:latin typeface="Arial"/>
                        <a:cs typeface="Times New Roman"/>
                      </a:endParaRP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Adulto</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M</a:t>
                      </a:r>
                    </a:p>
                  </a:txBody>
                  <a:tcPr marL="91822" marR="91822" marT="0" marB="0" anchor="ctr"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12700" cap="flat" cmpd="sng" algn="ctr">
                      <a:solidFill>
                        <a:sysClr val="windowText" lastClr="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788261">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7</a:t>
                      </a:r>
                    </a:p>
                  </a:txBody>
                  <a:tcPr marL="91822" marR="91822" marT="0" marB="0" anchorCtr="1"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Perro</a:t>
                      </a:r>
                    </a:p>
                  </a:txBody>
                  <a:tcPr marL="91822" marR="91822" marT="0" marB="0"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endParaRPr kumimoji="0" lang="es-ES" sz="1600" b="0" i="0" u="none" strike="noStrike" cap="none" normalizeH="0" baseline="0" noProof="0" dirty="0">
                        <a:ln>
                          <a:noFill/>
                        </a:ln>
                        <a:solidFill>
                          <a:schemeClr val="tx1"/>
                        </a:solidFill>
                        <a:effectLst/>
                        <a:latin typeface="Arial"/>
                        <a:cs typeface="Times New Roman"/>
                      </a:endParaRPr>
                    </a:p>
                  </a:txBody>
                  <a:tcPr marL="91822" marR="91822" marT="0" marB="0"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Sí</a:t>
                      </a:r>
                    </a:p>
                  </a:txBody>
                  <a:tcPr marL="91822" marR="91822" marT="0" marB="0"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Sí</a:t>
                      </a:r>
                    </a:p>
                  </a:txBody>
                  <a:tcPr marL="91822" marR="91822" marT="0" marB="0"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Muerto</a:t>
                      </a:r>
                    </a:p>
                  </a:txBody>
                  <a:tcPr marL="91822" marR="91822" marT="0" marB="0"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mn-lt"/>
                          <a:cs typeface="+mn-cs"/>
                        </a:rPr>
                        <a:t>Hemorragias en órganos, riñones agrandados</a:t>
                      </a:r>
                      <a:endParaRPr kumimoji="0" lang="es-ES" sz="1600" b="0" i="0" u="none" strike="noStrike" cap="none" normalizeH="0" baseline="0" noProof="0" dirty="0">
                        <a:ln>
                          <a:noFill/>
                        </a:ln>
                        <a:solidFill>
                          <a:schemeClr val="tx1"/>
                        </a:solidFill>
                        <a:effectLst/>
                        <a:latin typeface="Arial"/>
                        <a:cs typeface="Times New Roman"/>
                      </a:endParaRPr>
                    </a:p>
                  </a:txBody>
                  <a:tcPr marL="91822" marR="91822" marT="0" marB="0"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rtl="0" eaLnBrk="1" fontAlgn="base" latinLnBrk="0" hangingPunct="1">
                        <a:lnSpc>
                          <a:spcPct val="100000"/>
                        </a:lnSpc>
                        <a:spcBef>
                          <a:spcPts val="0"/>
                        </a:spcBef>
                        <a:spcAft>
                          <a:spcPct val="0"/>
                        </a:spcAft>
                        <a:buClr>
                          <a:srgbClr val="A50021"/>
                        </a:buClr>
                        <a:buSzTx/>
                        <a:buFont typeface="Wingdings" pitchFamily="2" charset="2"/>
                        <a:buNone/>
                      </a:pPr>
                      <a:r>
                        <a:rPr lang="es-ES" sz="1600" b="0" i="0" u="none" strike="noStrike" cap="none" normalizeH="0" baseline="0" noProof="0" dirty="0">
                          <a:ln>
                            <a:noFill/>
                          </a:ln>
                          <a:solidFill>
                            <a:schemeClr val="tx1"/>
                          </a:solidFill>
                          <a:effectLst/>
                          <a:latin typeface="Arial"/>
                          <a:cs typeface="Times New Roman"/>
                        </a:rPr>
                        <a:t>-</a:t>
                      </a:r>
                      <a:endParaRPr kumimoji="0" lang="es-ES" sz="1600" b="0" i="0" u="none" strike="noStrike" cap="none" normalizeH="0" baseline="0" noProof="0" dirty="0">
                        <a:ln>
                          <a:noFill/>
                        </a:ln>
                        <a:solidFill>
                          <a:schemeClr val="tx1"/>
                        </a:solidFill>
                        <a:effectLst/>
                        <a:latin typeface="Arial"/>
                        <a:cs typeface="Times New Roman"/>
                      </a:endParaRPr>
                    </a:p>
                  </a:txBody>
                  <a:tcPr marL="91822" marR="91822" marT="0" marB="0"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Adulto</a:t>
                      </a:r>
                    </a:p>
                  </a:txBody>
                  <a:tcPr marL="91822" marR="91822" marT="0" marB="0" anchorCtr="1"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rgbClr val="A50021"/>
                        </a:buClr>
                        <a:buSzTx/>
                        <a:buFont typeface="Wingdings" pitchFamily="2" charset="2"/>
                        <a:buNone/>
                        <a:tabLst/>
                      </a:pPr>
                      <a:r>
                        <a:rPr kumimoji="0" lang="es-ES" sz="1600" b="0" i="0" u="none" strike="noStrike" cap="none" normalizeH="0" baseline="0" noProof="0" dirty="0">
                          <a:ln>
                            <a:noFill/>
                          </a:ln>
                          <a:solidFill>
                            <a:schemeClr val="tx1"/>
                          </a:solidFill>
                          <a:effectLst/>
                          <a:latin typeface="Arial"/>
                          <a:cs typeface="Times New Roman"/>
                        </a:rPr>
                        <a:t>H</a:t>
                      </a:r>
                    </a:p>
                  </a:txBody>
                  <a:tcPr marL="91822" marR="91822" marT="0" marB="0" anchorCtr="1"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sm" len="sm"/>
                      <a:tailEnd type="none" w="sm" len="sm"/>
                    </a:lnT>
                    <a:lnB w="28575"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78471061"/>
                  </a:ext>
                </a:extLst>
              </a:tr>
            </a:tbl>
          </a:graphicData>
        </a:graphic>
      </p:graphicFrame>
      <p:sp>
        <p:nvSpPr>
          <p:cNvPr id="2" name="Title 1">
            <a:extLst>
              <a:ext uri="{FF2B5EF4-FFF2-40B4-BE49-F238E27FC236}">
                <a16:creationId xmlns:a16="http://schemas.microsoft.com/office/drawing/2014/main" id="{C824A5CB-5180-4899-8C20-9357A1E1682F}"/>
              </a:ext>
            </a:extLst>
          </p:cNvPr>
          <p:cNvSpPr>
            <a:spLocks noGrp="1"/>
          </p:cNvSpPr>
          <p:nvPr>
            <p:ph type="title"/>
          </p:nvPr>
        </p:nvSpPr>
        <p:spPr/>
        <p:txBody>
          <a:bodyPr/>
          <a:lstStyle/>
          <a:p>
            <a:r>
              <a:rPr lang="es-ES" dirty="0"/>
              <a:t>Enfermedad tras una inundación (2/3)</a:t>
            </a:r>
          </a:p>
        </p:txBody>
      </p:sp>
      <p:sp>
        <p:nvSpPr>
          <p:cNvPr id="4" name="TextBox 3">
            <a:extLst>
              <a:ext uri="{FF2B5EF4-FFF2-40B4-BE49-F238E27FC236}">
                <a16:creationId xmlns:a16="http://schemas.microsoft.com/office/drawing/2014/main" id="{7AED21EA-43A7-B18A-7053-7FA44208CF15}"/>
              </a:ext>
            </a:extLst>
          </p:cNvPr>
          <p:cNvSpPr txBox="1"/>
          <p:nvPr/>
        </p:nvSpPr>
        <p:spPr>
          <a:xfrm>
            <a:off x="1460665" y="1297618"/>
            <a:ext cx="9338880" cy="461665"/>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2400" b="1" dirty="0">
                <a:latin typeface="Arial"/>
                <a:cs typeface="Arial"/>
              </a:rPr>
              <a:t>Lista de casos de leptospirosis: Casos animales encontrados </a:t>
            </a:r>
            <a:endParaRPr lang="es-ES" sz="2400" b="1" dirty="0">
              <a:latin typeface="Arial"/>
            </a:endParaRPr>
          </a:p>
        </p:txBody>
      </p:sp>
    </p:spTree>
    <p:extLst>
      <p:ext uri="{BB962C8B-B14F-4D97-AF65-F5344CB8AC3E}">
        <p14:creationId xmlns:p14="http://schemas.microsoft.com/office/powerpoint/2010/main" val="16763968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p:txBody>
          <a:bodyPr/>
          <a:lstStyle/>
          <a:p>
            <a:pPr eaLnBrk="0" fontAlgn="base" hangingPunct="0">
              <a:spcBef>
                <a:spcPts val="600"/>
              </a:spcBef>
              <a:spcAft>
                <a:spcPts val="0"/>
              </a:spcAft>
            </a:pPr>
            <a:r>
              <a:rPr lang="es-ES" b="1" u="sng" dirty="0">
                <a:ea typeface="MS Mincho" panose="02020609040205080304" pitchFamily="49" charset="-128"/>
                <a:cs typeface="Times New Roman" panose="02020603050405020304" pitchFamily="18" charset="0"/>
              </a:rPr>
              <a:t>Pregunta 8: </a:t>
            </a:r>
            <a:r>
              <a:rPr lang="es-ES" dirty="0">
                <a:ea typeface="MS Mincho" panose="02020609040205080304" pitchFamily="49" charset="-128"/>
                <a:cs typeface="Times New Roman" panose="02020603050405020304" pitchFamily="18" charset="0"/>
              </a:rPr>
              <a:t>¿Hay alguna variable en esta lista de casos que no figure en la lista de casos de la lista de humanos?</a:t>
            </a:r>
            <a:endParaRPr lang="es-ES" dirty="0">
              <a:effectLst/>
              <a:ea typeface="MS Mincho" panose="02020609040205080304" pitchFamily="49" charset="-128"/>
              <a:cs typeface="Times New Roman" panose="02020603050405020304" pitchFamily="18" charset="0"/>
            </a:endParaRPr>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p:txBody>
          <a:bodyPr/>
          <a:lstStyle/>
          <a:p>
            <a:r>
              <a:rPr lang="es-ES" dirty="0"/>
              <a:t>Enfermedad tras una inundación (3/3)</a:t>
            </a:r>
          </a:p>
        </p:txBody>
      </p:sp>
    </p:spTree>
    <p:extLst>
      <p:ext uri="{BB962C8B-B14F-4D97-AF65-F5344CB8AC3E}">
        <p14:creationId xmlns:p14="http://schemas.microsoft.com/office/powerpoint/2010/main" val="9184190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p:txBody>
          <a:bodyPr/>
          <a:lstStyle/>
          <a:p>
            <a:pPr eaLnBrk="0" fontAlgn="base" hangingPunct="0">
              <a:spcBef>
                <a:spcPts val="600"/>
              </a:spcBef>
              <a:spcAft>
                <a:spcPts val="0"/>
              </a:spcAft>
            </a:pPr>
            <a:r>
              <a:rPr lang="es-ES" b="1" u="sng" dirty="0">
                <a:ea typeface="MS Mincho" panose="02020609040205080304" pitchFamily="49" charset="-128"/>
                <a:cs typeface="Times New Roman" panose="02020603050405020304" pitchFamily="18" charset="0"/>
              </a:rPr>
              <a:t>Pregunta 8: </a:t>
            </a:r>
            <a:r>
              <a:rPr lang="es-ES" dirty="0">
                <a:ea typeface="MS Mincho" panose="02020609040205080304" pitchFamily="49" charset="-128"/>
                <a:cs typeface="Times New Roman" panose="02020603050405020304" pitchFamily="18" charset="0"/>
              </a:rPr>
              <a:t>¿Hay alguna variable en esta lista de casos que no figure en la lista de casos de la lista de humanos?</a:t>
            </a:r>
          </a:p>
          <a:p>
            <a:pPr eaLnBrk="0" fontAlgn="base" hangingPunct="0">
              <a:spcBef>
                <a:spcPts val="600"/>
              </a:spcBef>
              <a:spcAft>
                <a:spcPts val="0"/>
              </a:spcAft>
            </a:pPr>
            <a:endParaRPr lang="es-ES" b="1" u="sng" dirty="0">
              <a:effectLst/>
              <a:ea typeface="MS Mincho" panose="02020609040205080304" pitchFamily="49" charset="-128"/>
              <a:cs typeface="Times New Roman" panose="02020603050405020304" pitchFamily="18" charset="0"/>
            </a:endParaRPr>
          </a:p>
          <a:p>
            <a:pPr eaLnBrk="0" fontAlgn="base" hangingPunct="0"/>
            <a:r>
              <a:rPr lang="es-ES" b="1" u="sng" dirty="0">
                <a:effectLst/>
                <a:ea typeface="MS Mincho" panose="02020609040205080304" pitchFamily="49" charset="-128"/>
                <a:cs typeface="Times New Roman" panose="02020603050405020304" pitchFamily="18" charset="0"/>
              </a:rPr>
              <a:t>Respuesta</a:t>
            </a:r>
            <a:r>
              <a:rPr lang="es-ES" b="1" u="sng" dirty="0">
                <a:ea typeface="MS Mincho" panose="02020609040205080304" pitchFamily="49" charset="-128"/>
                <a:cs typeface="Times New Roman" panose="02020603050405020304" pitchFamily="18" charset="0"/>
              </a:rPr>
              <a:t>:</a:t>
            </a:r>
          </a:p>
          <a:p>
            <a:pPr lvl="1" eaLnBrk="0" fontAlgn="base" hangingPunct="0">
              <a:spcBef>
                <a:spcPts val="600"/>
              </a:spcBef>
              <a:spcAft>
                <a:spcPts val="0"/>
              </a:spcAft>
            </a:pPr>
            <a:r>
              <a:rPr lang="es-ES" dirty="0">
                <a:ea typeface="MS Mincho" panose="02020609040205080304" pitchFamily="49" charset="-128"/>
                <a:cs typeface="Times New Roman" panose="02020603050405020304" pitchFamily="18" charset="0"/>
              </a:rPr>
              <a:t>Especies</a:t>
            </a:r>
          </a:p>
          <a:p>
            <a:pPr lvl="1" eaLnBrk="0" fontAlgn="base" hangingPunct="0">
              <a:spcBef>
                <a:spcPts val="600"/>
              </a:spcBef>
              <a:spcAft>
                <a:spcPts val="0"/>
              </a:spcAft>
            </a:pPr>
            <a:r>
              <a:rPr lang="es-ES" dirty="0">
                <a:ea typeface="MS Mincho" panose="02020609040205080304" pitchFamily="49" charset="-128"/>
                <a:cs typeface="Times New Roman" panose="02020603050405020304" pitchFamily="18" charset="0"/>
              </a:rPr>
              <a:t>Necropsia</a:t>
            </a:r>
          </a:p>
          <a:p>
            <a:pPr lvl="1" eaLnBrk="0" fontAlgn="base" hangingPunct="0">
              <a:spcBef>
                <a:spcPts val="600"/>
              </a:spcBef>
              <a:spcAft>
                <a:spcPts val="0"/>
              </a:spcAft>
            </a:pPr>
            <a:r>
              <a:rPr lang="es-ES" dirty="0">
                <a:ea typeface="MS Mincho" panose="02020609040205080304" pitchFamily="49" charset="-128"/>
                <a:cs typeface="Times New Roman" panose="02020603050405020304" pitchFamily="18" charset="0"/>
              </a:rPr>
              <a:t>Señalización (descripción del animal)</a:t>
            </a:r>
          </a:p>
        </p:txBody>
      </p:sp>
      <p:sp>
        <p:nvSpPr>
          <p:cNvPr id="2" name="Title 1">
            <a:extLst>
              <a:ext uri="{FF2B5EF4-FFF2-40B4-BE49-F238E27FC236}">
                <a16:creationId xmlns:a16="http://schemas.microsoft.com/office/drawing/2014/main" id="{90C32F96-B9D0-4F07-BA64-875D3855B957}"/>
              </a:ext>
            </a:extLst>
          </p:cNvPr>
          <p:cNvSpPr>
            <a:spLocks noGrp="1"/>
          </p:cNvSpPr>
          <p:nvPr>
            <p:ph type="title"/>
          </p:nvPr>
        </p:nvSpPr>
        <p:spPr>
          <a:xfrm>
            <a:off x="838200" y="0"/>
            <a:ext cx="9752215" cy="1247775"/>
          </a:xfrm>
        </p:spPr>
        <p:txBody>
          <a:bodyPr/>
          <a:lstStyle/>
          <a:p>
            <a:r>
              <a:rPr lang="es-ES" dirty="0"/>
              <a:t>Enfermedad tras una </a:t>
            </a:r>
            <a:br>
              <a:rPr lang="es-ES" dirty="0"/>
            </a:br>
            <a:r>
              <a:rPr lang="es-ES" dirty="0"/>
              <a:t>inundación: Respuesta</a:t>
            </a:r>
          </a:p>
        </p:txBody>
      </p:sp>
    </p:spTree>
    <p:extLst>
      <p:ext uri="{BB962C8B-B14F-4D97-AF65-F5344CB8AC3E}">
        <p14:creationId xmlns:p14="http://schemas.microsoft.com/office/powerpoint/2010/main" val="4022168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269480-6152-2D09-854C-E583483A5C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43E9F3-696D-293F-D8BF-BC42A190EDAE}"/>
              </a:ext>
            </a:extLst>
          </p:cNvPr>
          <p:cNvSpPr>
            <a:spLocks noGrp="1"/>
          </p:cNvSpPr>
          <p:nvPr>
            <p:ph type="title"/>
          </p:nvPr>
        </p:nvSpPr>
        <p:spPr>
          <a:xfrm>
            <a:off x="838200" y="447368"/>
            <a:ext cx="9752215" cy="800100"/>
          </a:xfrm>
        </p:spPr>
        <p:txBody>
          <a:bodyPr/>
          <a:lstStyle/>
          <a:p>
            <a:r>
              <a:rPr lang="es-ES" dirty="0"/>
              <a:t>Rabia (1/8)</a:t>
            </a:r>
          </a:p>
        </p:txBody>
      </p:sp>
    </p:spTree>
    <p:extLst>
      <p:ext uri="{BB962C8B-B14F-4D97-AF65-F5344CB8AC3E}">
        <p14:creationId xmlns:p14="http://schemas.microsoft.com/office/powerpoint/2010/main" val="26051293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sz="half" idx="2"/>
          </p:nvPr>
        </p:nvSpPr>
        <p:spPr/>
        <p:txBody>
          <a:bodyPr/>
          <a:lstStyle/>
          <a:p>
            <a:pPr marL="1588" indent="0">
              <a:buNone/>
            </a:pPr>
            <a:r>
              <a:rPr lang="es-ES" altLang="en-US" b="1" u="sng" dirty="0"/>
              <a:t>Pregunta 1: </a:t>
            </a:r>
            <a:r>
              <a:rPr lang="es-ES" altLang="en-US" dirty="0"/>
              <a:t>¿Cómo buscaría casos humanos?</a:t>
            </a:r>
          </a:p>
          <a:p>
            <a:pPr lvl="1"/>
            <a:endParaRPr lang="es-ES" altLang="en-US" b="1" dirty="0">
              <a:solidFill>
                <a:srgbClr val="006600"/>
              </a:solidFill>
            </a:endParaRPr>
          </a:p>
          <a:p>
            <a:pPr lvl="1"/>
            <a:endParaRPr lang="es-ES" altLang="en-US" b="1" dirty="0">
              <a:solidFill>
                <a:srgbClr val="006600"/>
              </a:solidFill>
            </a:endParaRPr>
          </a:p>
          <a:p>
            <a:pPr lvl="1"/>
            <a:endParaRPr lang="es-ES" dirty="0"/>
          </a:p>
        </p:txBody>
      </p:sp>
      <p:sp>
        <p:nvSpPr>
          <p:cNvPr id="19" name="Title 1">
            <a:extLst>
              <a:ext uri="{FF2B5EF4-FFF2-40B4-BE49-F238E27FC236}">
                <a16:creationId xmlns:a16="http://schemas.microsoft.com/office/drawing/2014/main" id="{5A710794-C2BF-CFC1-66B7-F23334759298}"/>
              </a:ext>
            </a:extLst>
          </p:cNvPr>
          <p:cNvSpPr>
            <a:spLocks noGrp="1"/>
          </p:cNvSpPr>
          <p:nvPr>
            <p:ph type="title"/>
          </p:nvPr>
        </p:nvSpPr>
        <p:spPr/>
        <p:txBody>
          <a:bodyPr/>
          <a:lstStyle/>
          <a:p>
            <a:r>
              <a:rPr lang="es-ES" altLang="en-US" dirty="0">
                <a:latin typeface="Franklin Gothic Medium"/>
              </a:rPr>
              <a:t>Rabia (2/8)</a:t>
            </a:r>
            <a:endParaRPr lang="es-ES" dirty="0"/>
          </a:p>
        </p:txBody>
      </p:sp>
    </p:spTree>
    <p:extLst>
      <p:ext uri="{BB962C8B-B14F-4D97-AF65-F5344CB8AC3E}">
        <p14:creationId xmlns:p14="http://schemas.microsoft.com/office/powerpoint/2010/main" val="24842049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sz="half" idx="2"/>
          </p:nvPr>
        </p:nvSpPr>
        <p:spPr/>
        <p:txBody>
          <a:bodyPr/>
          <a:lstStyle/>
          <a:p>
            <a:pPr marL="1588" indent="0">
              <a:buNone/>
            </a:pPr>
            <a:r>
              <a:rPr lang="es-ES" altLang="en-US" b="1" u="sng" dirty="0"/>
              <a:t>Pregunta 2: </a:t>
            </a:r>
            <a:r>
              <a:rPr lang="es-ES" altLang="en-US" dirty="0"/>
              <a:t>¿Cómo buscaría casos animales?</a:t>
            </a:r>
          </a:p>
          <a:p>
            <a:pPr lvl="1"/>
            <a:endParaRPr lang="es-ES" altLang="en-US" b="1" dirty="0">
              <a:solidFill>
                <a:srgbClr val="006600"/>
              </a:solidFill>
            </a:endParaRPr>
          </a:p>
          <a:p>
            <a:pPr lvl="1"/>
            <a:endParaRPr lang="es-ES" altLang="en-US" b="1" dirty="0">
              <a:solidFill>
                <a:srgbClr val="006600"/>
              </a:solidFill>
            </a:endParaRPr>
          </a:p>
          <a:p>
            <a:pPr lvl="1"/>
            <a:endParaRPr lang="es-ES" dirty="0"/>
          </a:p>
        </p:txBody>
      </p:sp>
      <p:sp>
        <p:nvSpPr>
          <p:cNvPr id="19" name="Title 1">
            <a:extLst>
              <a:ext uri="{FF2B5EF4-FFF2-40B4-BE49-F238E27FC236}">
                <a16:creationId xmlns:a16="http://schemas.microsoft.com/office/drawing/2014/main" id="{5A710794-C2BF-CFC1-66B7-F23334759298}"/>
              </a:ext>
            </a:extLst>
          </p:cNvPr>
          <p:cNvSpPr>
            <a:spLocks noGrp="1"/>
          </p:cNvSpPr>
          <p:nvPr>
            <p:ph type="title"/>
          </p:nvPr>
        </p:nvSpPr>
        <p:spPr/>
        <p:txBody>
          <a:bodyPr/>
          <a:lstStyle/>
          <a:p>
            <a:r>
              <a:rPr lang="es-ES" altLang="en-US" dirty="0">
                <a:latin typeface="Franklin Gothic Medium"/>
              </a:rPr>
              <a:t>Rabia (3/8)</a:t>
            </a:r>
            <a:endParaRPr lang="es-ES" dirty="0"/>
          </a:p>
        </p:txBody>
      </p:sp>
    </p:spTree>
    <p:extLst>
      <p:ext uri="{BB962C8B-B14F-4D97-AF65-F5344CB8AC3E}">
        <p14:creationId xmlns:p14="http://schemas.microsoft.com/office/powerpoint/2010/main" val="2233065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sz="half" idx="2"/>
          </p:nvPr>
        </p:nvSpPr>
        <p:spPr/>
        <p:txBody>
          <a:bodyPr/>
          <a:lstStyle/>
          <a:p>
            <a:pPr marL="1588" indent="0">
              <a:buNone/>
            </a:pPr>
            <a:r>
              <a:rPr lang="es-ES" altLang="en-US" b="1" u="sng" dirty="0"/>
              <a:t>Pregunta 3: </a:t>
            </a:r>
            <a:r>
              <a:rPr lang="es-ES" altLang="en-US" dirty="0"/>
              <a:t>¿Qué información recopilaría sobre los casos humanos de rabia?</a:t>
            </a:r>
            <a:endParaRPr lang="es-ES" altLang="en-US" b="1" dirty="0">
              <a:solidFill>
                <a:srgbClr val="006600"/>
              </a:solidFill>
            </a:endParaRPr>
          </a:p>
          <a:p>
            <a:pPr lvl="1"/>
            <a:endParaRPr lang="es-ES" altLang="en-US" b="1" dirty="0">
              <a:solidFill>
                <a:srgbClr val="006600"/>
              </a:solidFill>
            </a:endParaRPr>
          </a:p>
          <a:p>
            <a:pPr lvl="1"/>
            <a:endParaRPr lang="es-ES" dirty="0"/>
          </a:p>
        </p:txBody>
      </p:sp>
      <p:sp>
        <p:nvSpPr>
          <p:cNvPr id="19" name="Title 1">
            <a:extLst>
              <a:ext uri="{FF2B5EF4-FFF2-40B4-BE49-F238E27FC236}">
                <a16:creationId xmlns:a16="http://schemas.microsoft.com/office/drawing/2014/main" id="{5A710794-C2BF-CFC1-66B7-F23334759298}"/>
              </a:ext>
            </a:extLst>
          </p:cNvPr>
          <p:cNvSpPr>
            <a:spLocks noGrp="1"/>
          </p:cNvSpPr>
          <p:nvPr>
            <p:ph type="title"/>
          </p:nvPr>
        </p:nvSpPr>
        <p:spPr/>
        <p:txBody>
          <a:bodyPr/>
          <a:lstStyle/>
          <a:p>
            <a:r>
              <a:rPr lang="es-ES" altLang="en-US" dirty="0">
                <a:latin typeface="Franklin Gothic Medium"/>
              </a:rPr>
              <a:t>Rabia (4/8)</a:t>
            </a:r>
            <a:endParaRPr lang="es-ES" dirty="0"/>
          </a:p>
        </p:txBody>
      </p:sp>
    </p:spTree>
    <p:extLst>
      <p:ext uri="{BB962C8B-B14F-4D97-AF65-F5344CB8AC3E}">
        <p14:creationId xmlns:p14="http://schemas.microsoft.com/office/powerpoint/2010/main" val="6810216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sz="half" idx="2"/>
          </p:nvPr>
        </p:nvSpPr>
        <p:spPr/>
        <p:txBody>
          <a:bodyPr/>
          <a:lstStyle/>
          <a:p>
            <a:pPr marL="1588" indent="0">
              <a:buNone/>
            </a:pPr>
            <a:r>
              <a:rPr lang="es-ES" altLang="en-US" b="1" u="sng" dirty="0"/>
              <a:t>Pregunta 4: </a:t>
            </a:r>
            <a:r>
              <a:rPr lang="es-ES" altLang="en-US" dirty="0"/>
              <a:t>¿Qué información recopilaría sobre los casos de rabia en animales?</a:t>
            </a:r>
            <a:endParaRPr lang="es-ES" altLang="en-US" b="1" dirty="0">
              <a:solidFill>
                <a:srgbClr val="006600"/>
              </a:solidFill>
            </a:endParaRPr>
          </a:p>
          <a:p>
            <a:pPr lvl="1"/>
            <a:endParaRPr lang="es-ES" altLang="en-US" b="1" dirty="0">
              <a:solidFill>
                <a:srgbClr val="006600"/>
              </a:solidFill>
            </a:endParaRPr>
          </a:p>
          <a:p>
            <a:pPr lvl="1"/>
            <a:endParaRPr lang="es-ES" dirty="0"/>
          </a:p>
        </p:txBody>
      </p:sp>
      <p:sp>
        <p:nvSpPr>
          <p:cNvPr id="19" name="Title 1">
            <a:extLst>
              <a:ext uri="{FF2B5EF4-FFF2-40B4-BE49-F238E27FC236}">
                <a16:creationId xmlns:a16="http://schemas.microsoft.com/office/drawing/2014/main" id="{5A710794-C2BF-CFC1-66B7-F23334759298}"/>
              </a:ext>
            </a:extLst>
          </p:cNvPr>
          <p:cNvSpPr>
            <a:spLocks noGrp="1"/>
          </p:cNvSpPr>
          <p:nvPr>
            <p:ph type="title"/>
          </p:nvPr>
        </p:nvSpPr>
        <p:spPr/>
        <p:txBody>
          <a:bodyPr/>
          <a:lstStyle/>
          <a:p>
            <a:r>
              <a:rPr lang="es-ES" altLang="en-US" dirty="0">
                <a:latin typeface="Franklin Gothic Medium"/>
              </a:rPr>
              <a:t>Rabia (5/8)</a:t>
            </a:r>
            <a:endParaRPr lang="es-ES" dirty="0"/>
          </a:p>
        </p:txBody>
      </p:sp>
    </p:spTree>
    <p:extLst>
      <p:ext uri="{BB962C8B-B14F-4D97-AF65-F5344CB8AC3E}">
        <p14:creationId xmlns:p14="http://schemas.microsoft.com/office/powerpoint/2010/main" val="2782665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sz="half" idx="2"/>
          </p:nvPr>
        </p:nvSpPr>
        <p:spPr/>
        <p:txBody>
          <a:bodyPr/>
          <a:lstStyle/>
          <a:p>
            <a:pPr marL="1588" indent="0">
              <a:buNone/>
            </a:pPr>
            <a:r>
              <a:rPr lang="es-ES" altLang="en-US" b="1" u="sng" dirty="0"/>
              <a:t>Pregunta 5: </a:t>
            </a:r>
            <a:r>
              <a:rPr lang="es-ES" altLang="en-US" dirty="0"/>
              <a:t>¿Por qué es importante la búsqueda de casos? </a:t>
            </a:r>
            <a:endParaRPr lang="es-ES" altLang="en-US" b="1" dirty="0">
              <a:solidFill>
                <a:srgbClr val="006600"/>
              </a:solidFill>
            </a:endParaRPr>
          </a:p>
          <a:p>
            <a:pPr lvl="1"/>
            <a:endParaRPr lang="es-ES" altLang="en-US" b="1" dirty="0">
              <a:solidFill>
                <a:srgbClr val="006600"/>
              </a:solidFill>
            </a:endParaRPr>
          </a:p>
          <a:p>
            <a:pPr lvl="1"/>
            <a:endParaRPr lang="es-ES" dirty="0"/>
          </a:p>
        </p:txBody>
      </p:sp>
      <p:sp>
        <p:nvSpPr>
          <p:cNvPr id="19" name="Title 1">
            <a:extLst>
              <a:ext uri="{FF2B5EF4-FFF2-40B4-BE49-F238E27FC236}">
                <a16:creationId xmlns:a16="http://schemas.microsoft.com/office/drawing/2014/main" id="{5A710794-C2BF-CFC1-66B7-F23334759298}"/>
              </a:ext>
            </a:extLst>
          </p:cNvPr>
          <p:cNvSpPr>
            <a:spLocks noGrp="1"/>
          </p:cNvSpPr>
          <p:nvPr>
            <p:ph type="title"/>
          </p:nvPr>
        </p:nvSpPr>
        <p:spPr/>
        <p:txBody>
          <a:bodyPr/>
          <a:lstStyle/>
          <a:p>
            <a:r>
              <a:rPr lang="es-ES" altLang="en-US" dirty="0">
                <a:latin typeface="Franklin Gothic Medium"/>
              </a:rPr>
              <a:t>Rabia (6/8)</a:t>
            </a:r>
            <a:endParaRPr lang="es-ES" dirty="0"/>
          </a:p>
        </p:txBody>
      </p:sp>
    </p:spTree>
    <p:extLst>
      <p:ext uri="{BB962C8B-B14F-4D97-AF65-F5344CB8AC3E}">
        <p14:creationId xmlns:p14="http://schemas.microsoft.com/office/powerpoint/2010/main" val="4196842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2F80BD2-D39B-4C05-B91F-F6F5C86AB0CF}"/>
              </a:ext>
            </a:extLst>
          </p:cNvPr>
          <p:cNvSpPr>
            <a:spLocks noGrp="1"/>
          </p:cNvSpPr>
          <p:nvPr>
            <p:ph type="title"/>
          </p:nvPr>
        </p:nvSpPr>
        <p:spPr/>
        <p:txBody>
          <a:bodyPr lIns="91440" tIns="45720" rIns="91440" bIns="45720" anchor="t"/>
          <a:lstStyle/>
          <a:p>
            <a:r>
              <a:rPr lang="es-ES" altLang="en-US" dirty="0">
                <a:solidFill>
                  <a:srgbClr val="000000"/>
                </a:solidFill>
              </a:rPr>
              <a:t>Paso 1: Prepararse </a:t>
            </a:r>
            <a:r>
              <a:rPr lang="es-ES" altLang="en-US" sz="4400" dirty="0"/>
              <a:t>para el trabajo </a:t>
            </a:r>
            <a:br>
              <a:rPr lang="es-ES" altLang="en-US" sz="4400" dirty="0"/>
            </a:br>
            <a:r>
              <a:rPr lang="es-ES" altLang="en-US" sz="4400" dirty="0"/>
              <a:t>de campo</a:t>
            </a:r>
            <a:endParaRPr lang="es-ES" sz="4400" dirty="0"/>
          </a:p>
        </p:txBody>
      </p:sp>
      <p:sp>
        <p:nvSpPr>
          <p:cNvPr id="2" name="Text Placeholder 1"/>
          <p:cNvSpPr>
            <a:spLocks noGrp="1"/>
          </p:cNvSpPr>
          <p:nvPr>
            <p:ph sz="half" idx="2"/>
          </p:nvPr>
        </p:nvSpPr>
        <p:spPr/>
        <p:txBody>
          <a:bodyPr/>
          <a:lstStyle/>
          <a:p>
            <a:pPr marL="514350" indent="-514350">
              <a:spcBef>
                <a:spcPts val="672"/>
              </a:spcBef>
              <a:buFont typeface="+mj-lt"/>
              <a:buAutoNum type="alphaUcPeriod"/>
            </a:pPr>
            <a:r>
              <a:rPr lang="es-ES" altLang="en-US" sz="2800" dirty="0"/>
              <a:t>Formar un equipo</a:t>
            </a:r>
            <a:endParaRPr lang="es-ES" sz="2800" dirty="0"/>
          </a:p>
          <a:p>
            <a:pPr marL="514350" indent="-514350">
              <a:spcBef>
                <a:spcPts val="672"/>
              </a:spcBef>
              <a:buFont typeface="+mj-lt"/>
              <a:buAutoNum type="alphaUcPeriod"/>
            </a:pPr>
            <a:r>
              <a:rPr lang="es-ES" altLang="en-US" sz="2800" dirty="0">
                <a:solidFill>
                  <a:srgbClr val="A6A6A6"/>
                </a:solidFill>
              </a:rPr>
              <a:t>Adoptar </a:t>
            </a:r>
            <a:r>
              <a:rPr lang="es-ES" altLang="en-US" dirty="0">
                <a:solidFill>
                  <a:srgbClr val="A6A6A6"/>
                </a:solidFill>
              </a:rPr>
              <a:t>las disposiciones </a:t>
            </a:r>
            <a:r>
              <a:rPr lang="es-ES" altLang="en-US" sz="2800" dirty="0">
                <a:solidFill>
                  <a:srgbClr val="A6A6A6"/>
                </a:solidFill>
              </a:rPr>
              <a:t>administrativas, de personal, financieras y logísticas necesarias.</a:t>
            </a:r>
          </a:p>
          <a:p>
            <a:pPr marL="514350" indent="-514350">
              <a:spcBef>
                <a:spcPts val="672"/>
              </a:spcBef>
              <a:buFont typeface="+mj-lt"/>
              <a:buAutoNum type="alphaUcPeriod"/>
            </a:pPr>
            <a:r>
              <a:rPr lang="es-ES" altLang="en-US" dirty="0">
                <a:solidFill>
                  <a:srgbClr val="A6A6A6"/>
                </a:solidFill>
              </a:rPr>
              <a:t>Aprender sobre la enfermedad confirmada o las enfermedades sospechosas</a:t>
            </a:r>
          </a:p>
          <a:p>
            <a:pPr marL="514350" indent="-514350">
              <a:spcBef>
                <a:spcPts val="672"/>
              </a:spcBef>
              <a:buFont typeface="+mj-lt"/>
              <a:buAutoNum type="alphaUcPeriod"/>
            </a:pPr>
            <a:r>
              <a:rPr lang="es-ES" altLang="en-US" sz="2800" dirty="0">
                <a:solidFill>
                  <a:srgbClr val="A6A6A6"/>
                </a:solidFill>
              </a:rPr>
              <a:t>Colaborar con otros ministerios, organismos asociados y </a:t>
            </a:r>
            <a:br>
              <a:rPr lang="es-ES" altLang="en-US" sz="2800" dirty="0">
                <a:solidFill>
                  <a:srgbClr val="A6A6A6"/>
                </a:solidFill>
              </a:rPr>
            </a:br>
            <a:r>
              <a:rPr lang="es-ES" altLang="en-US" sz="2800" dirty="0">
                <a:solidFill>
                  <a:srgbClr val="A6A6A6"/>
                </a:solidFill>
              </a:rPr>
              <a:t>contactos locales</a:t>
            </a:r>
          </a:p>
          <a:p>
            <a:pPr marL="514350" indent="-514350">
              <a:spcBef>
                <a:spcPts val="672"/>
              </a:spcBef>
              <a:buFont typeface="+mj-lt"/>
              <a:buAutoNum type="alphaUcPeriod"/>
            </a:pPr>
            <a:r>
              <a:rPr lang="es-ES" altLang="en-US" sz="2800" dirty="0">
                <a:solidFill>
                  <a:srgbClr val="A6A6A6"/>
                </a:solidFill>
              </a:rPr>
              <a:t>Coordinar una investigación multisectorial si se sospecha o confirma una zoonosis.</a:t>
            </a:r>
          </a:p>
        </p:txBody>
      </p:sp>
    </p:spTree>
    <p:extLst>
      <p:ext uri="{BB962C8B-B14F-4D97-AF65-F5344CB8AC3E}">
        <p14:creationId xmlns:p14="http://schemas.microsoft.com/office/powerpoint/2010/main" val="284689895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sz="half" idx="2"/>
          </p:nvPr>
        </p:nvSpPr>
        <p:spPr/>
        <p:txBody>
          <a:bodyPr/>
          <a:lstStyle/>
          <a:p>
            <a:pPr marL="1588" indent="0">
              <a:buNone/>
            </a:pPr>
            <a:r>
              <a:rPr lang="es-ES" altLang="en-US" b="1" u="sng" dirty="0"/>
              <a:t>Pregunta 6: </a:t>
            </a:r>
            <a:r>
              <a:rPr lang="es-ES" altLang="en-US" dirty="0"/>
              <a:t>¿Cómo podrían comunicarse los ministerios durante la investigación? ¿Durante la vigilancia rutinaria?</a:t>
            </a:r>
            <a:endParaRPr lang="es-ES" altLang="en-US" b="1" dirty="0">
              <a:solidFill>
                <a:srgbClr val="006600"/>
              </a:solidFill>
            </a:endParaRPr>
          </a:p>
          <a:p>
            <a:pPr lvl="1"/>
            <a:endParaRPr lang="es-ES" dirty="0"/>
          </a:p>
        </p:txBody>
      </p:sp>
      <p:sp>
        <p:nvSpPr>
          <p:cNvPr id="19" name="Title 1">
            <a:extLst>
              <a:ext uri="{FF2B5EF4-FFF2-40B4-BE49-F238E27FC236}">
                <a16:creationId xmlns:a16="http://schemas.microsoft.com/office/drawing/2014/main" id="{5A710794-C2BF-CFC1-66B7-F23334759298}"/>
              </a:ext>
            </a:extLst>
          </p:cNvPr>
          <p:cNvSpPr>
            <a:spLocks noGrp="1"/>
          </p:cNvSpPr>
          <p:nvPr>
            <p:ph type="title"/>
          </p:nvPr>
        </p:nvSpPr>
        <p:spPr/>
        <p:txBody>
          <a:bodyPr/>
          <a:lstStyle/>
          <a:p>
            <a:r>
              <a:rPr lang="es-ES" altLang="en-US" dirty="0">
                <a:latin typeface="Franklin Gothic Medium"/>
              </a:rPr>
              <a:t>Rabia (7/8)</a:t>
            </a:r>
            <a:endParaRPr lang="es-ES" dirty="0"/>
          </a:p>
        </p:txBody>
      </p:sp>
    </p:spTree>
    <p:extLst>
      <p:ext uri="{BB962C8B-B14F-4D97-AF65-F5344CB8AC3E}">
        <p14:creationId xmlns:p14="http://schemas.microsoft.com/office/powerpoint/2010/main" val="42726010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sz="half" idx="2"/>
          </p:nvPr>
        </p:nvSpPr>
        <p:spPr>
          <a:xfrm>
            <a:off x="838200" y="1478857"/>
            <a:ext cx="10655710" cy="4639309"/>
          </a:xfrm>
        </p:spPr>
        <p:txBody>
          <a:bodyPr/>
          <a:lstStyle/>
          <a:p>
            <a:pPr marL="1588" indent="0">
              <a:buNone/>
            </a:pPr>
            <a:r>
              <a:rPr lang="es-ES" altLang="en-US" b="1" u="sng" dirty="0"/>
              <a:t>Pregunta 7: </a:t>
            </a:r>
            <a:r>
              <a:rPr lang="es-ES" altLang="en-US" dirty="0"/>
              <a:t>¿Qué actividades deben llevarse a cabo al establecer la vigilancia de la rabia y las mordeduras de animales?</a:t>
            </a:r>
            <a:endParaRPr lang="es-ES" dirty="0"/>
          </a:p>
        </p:txBody>
      </p:sp>
      <p:sp>
        <p:nvSpPr>
          <p:cNvPr id="19" name="Title 1">
            <a:extLst>
              <a:ext uri="{FF2B5EF4-FFF2-40B4-BE49-F238E27FC236}">
                <a16:creationId xmlns:a16="http://schemas.microsoft.com/office/drawing/2014/main" id="{5A710794-C2BF-CFC1-66B7-F23334759298}"/>
              </a:ext>
            </a:extLst>
          </p:cNvPr>
          <p:cNvSpPr>
            <a:spLocks noGrp="1"/>
          </p:cNvSpPr>
          <p:nvPr>
            <p:ph type="title"/>
          </p:nvPr>
        </p:nvSpPr>
        <p:spPr/>
        <p:txBody>
          <a:bodyPr/>
          <a:lstStyle/>
          <a:p>
            <a:r>
              <a:rPr lang="es-ES" altLang="en-US" dirty="0">
                <a:latin typeface="Franklin Gothic Medium"/>
              </a:rPr>
              <a:t>Rabia (8/8)</a:t>
            </a:r>
            <a:endParaRPr lang="es-ES" dirty="0"/>
          </a:p>
        </p:txBody>
      </p:sp>
    </p:spTree>
    <p:extLst>
      <p:ext uri="{BB962C8B-B14F-4D97-AF65-F5344CB8AC3E}">
        <p14:creationId xmlns:p14="http://schemas.microsoft.com/office/powerpoint/2010/main" val="6488877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sz="half" idx="2"/>
          </p:nvPr>
        </p:nvSpPr>
        <p:spPr/>
        <p:txBody>
          <a:bodyPr/>
          <a:lstStyle/>
          <a:p>
            <a:pPr marL="0" indent="0">
              <a:spcBef>
                <a:spcPts val="672"/>
              </a:spcBef>
              <a:buSzPct val="100000"/>
              <a:buNone/>
            </a:pPr>
            <a:r>
              <a:rPr lang="es-ES" altLang="en-US" dirty="0">
                <a:solidFill>
                  <a:srgbClr val="909C9C"/>
                </a:solidFill>
                <a:ea typeface="ＭＳ Ｐゴシック" charset="-128"/>
              </a:rPr>
              <a:t>Paso 1: Prepararse para el trabajo de campo</a:t>
            </a:r>
          </a:p>
          <a:p>
            <a:pPr marL="0" indent="0">
              <a:spcBef>
                <a:spcPts val="672"/>
              </a:spcBef>
              <a:buSzPct val="100000"/>
              <a:buNone/>
            </a:pPr>
            <a:r>
              <a:rPr lang="es-ES" altLang="en-US" dirty="0">
                <a:solidFill>
                  <a:srgbClr val="909C9C"/>
                </a:solidFill>
                <a:ea typeface="ＭＳ Ｐゴシック" charset="-128"/>
              </a:rPr>
              <a:t>Paso 2: Confirmar la existencia de un brote</a:t>
            </a:r>
          </a:p>
          <a:p>
            <a:pPr marL="0" indent="0">
              <a:spcBef>
                <a:spcPts val="672"/>
              </a:spcBef>
              <a:buSzPct val="100000"/>
              <a:buNone/>
            </a:pPr>
            <a:r>
              <a:rPr lang="es-ES" altLang="en-US" dirty="0">
                <a:solidFill>
                  <a:srgbClr val="909C9C"/>
                </a:solidFill>
                <a:ea typeface="ＭＳ Ｐゴシック" charset="-128"/>
              </a:rPr>
              <a:t>Paso 3: Verificar el diagnóstico</a:t>
            </a:r>
          </a:p>
          <a:p>
            <a:pPr marL="0" indent="0">
              <a:spcBef>
                <a:spcPts val="672"/>
              </a:spcBef>
              <a:buSzPct val="100000"/>
              <a:buNone/>
            </a:pPr>
            <a:r>
              <a:rPr lang="es-ES" altLang="en-US" dirty="0">
                <a:solidFill>
                  <a:srgbClr val="909C9C"/>
                </a:solidFill>
                <a:ea typeface="ＭＳ Ｐゴシック" charset="-128"/>
              </a:rPr>
              <a:t>Paso 4: Construir una definición del caso</a:t>
            </a:r>
          </a:p>
          <a:p>
            <a:pPr marL="0" indent="0">
              <a:spcBef>
                <a:spcPts val="672"/>
              </a:spcBef>
              <a:buSzPct val="100000"/>
              <a:buNone/>
            </a:pPr>
            <a:r>
              <a:rPr lang="es-ES" altLang="en-US" dirty="0">
                <a:solidFill>
                  <a:srgbClr val="909C9C"/>
                </a:solidFill>
                <a:ea typeface="ＭＳ Ｐゴシック" charset="-128"/>
              </a:rPr>
              <a:t>Paso 5: Buscar casos sistemáticamente y registrar la información</a:t>
            </a:r>
          </a:p>
          <a:p>
            <a:pPr marL="0" indent="0">
              <a:spcBef>
                <a:spcPts val="672"/>
              </a:spcBef>
              <a:buSzPct val="100000"/>
              <a:buNone/>
            </a:pPr>
            <a:r>
              <a:rPr lang="es-ES" altLang="en-US" dirty="0">
                <a:ea typeface="ＭＳ Ｐゴシック" charset="-128"/>
              </a:rPr>
              <a:t>Paso 6: Realizar epidemiología descriptiva</a:t>
            </a:r>
          </a:p>
        </p:txBody>
      </p:sp>
      <p:sp>
        <p:nvSpPr>
          <p:cNvPr id="3" name="Title 2">
            <a:extLst>
              <a:ext uri="{FF2B5EF4-FFF2-40B4-BE49-F238E27FC236}">
                <a16:creationId xmlns:a16="http://schemas.microsoft.com/office/drawing/2014/main" id="{1C7FFD3A-B5F1-41D9-84A1-355F576DD283}"/>
              </a:ext>
            </a:extLst>
          </p:cNvPr>
          <p:cNvSpPr>
            <a:spLocks noGrp="1"/>
          </p:cNvSpPr>
          <p:nvPr>
            <p:ph type="title"/>
          </p:nvPr>
        </p:nvSpPr>
        <p:spPr>
          <a:xfrm>
            <a:off x="838200" y="447368"/>
            <a:ext cx="10515600" cy="800100"/>
          </a:xfrm>
        </p:spPr>
        <p:txBody>
          <a:bodyPr/>
          <a:lstStyle/>
          <a:p>
            <a:r>
              <a:rPr lang="es-ES" altLang="en-US" dirty="0"/>
              <a:t>Paso 6: Epidemiología descriptiva</a:t>
            </a:r>
            <a:endParaRPr lang="es-ES" dirty="0"/>
          </a:p>
        </p:txBody>
      </p:sp>
      <p:grpSp>
        <p:nvGrpSpPr>
          <p:cNvPr id="17" name="Group 16">
            <a:extLst>
              <a:ext uri="{FF2B5EF4-FFF2-40B4-BE49-F238E27FC236}">
                <a16:creationId xmlns:a16="http://schemas.microsoft.com/office/drawing/2014/main" id="{94F07268-91B8-D3B4-D62C-9382CEA28920}"/>
              </a:ext>
            </a:extLst>
          </p:cNvPr>
          <p:cNvGrpSpPr/>
          <p:nvPr/>
        </p:nvGrpSpPr>
        <p:grpSpPr>
          <a:xfrm>
            <a:off x="2030817" y="5167422"/>
            <a:ext cx="8000173" cy="1142750"/>
            <a:chOff x="1969411" y="5140567"/>
            <a:chExt cx="8104111" cy="1201504"/>
          </a:xfrm>
        </p:grpSpPr>
        <p:sp>
          <p:nvSpPr>
            <p:cNvPr id="18" name="Rounded Rectangle 13">
              <a:extLst>
                <a:ext uri="{FF2B5EF4-FFF2-40B4-BE49-F238E27FC236}">
                  <a16:creationId xmlns:a16="http://schemas.microsoft.com/office/drawing/2014/main" id="{7AF5D24D-BEB8-7F03-9BC2-F193942EC0B8}"/>
                </a:ext>
              </a:extLst>
            </p:cNvPr>
            <p:cNvSpPr/>
            <p:nvPr/>
          </p:nvSpPr>
          <p:spPr>
            <a:xfrm>
              <a:off x="1969411" y="5140567"/>
              <a:ext cx="2071577" cy="1199156"/>
            </a:xfrm>
            <a:prstGeom prst="roundRect">
              <a:avLst/>
            </a:prstGeom>
            <a:solidFill>
              <a:srgbClr val="00953A"/>
            </a:solidFill>
            <a:ln w="25400" cap="flat" cmpd="sng" algn="ctr">
              <a:noFill/>
              <a:prstDash val="solid"/>
            </a:ln>
            <a:effectLst/>
          </p:spPr>
          <p:txBody>
            <a:bodyPr rtlCol="0" anchor="ctr"/>
            <a:lstStyle/>
            <a:p>
              <a:pPr algn="ctr" defTabSz="914400">
                <a:defRPr/>
              </a:pPr>
              <a:r>
                <a:rPr lang="es-ES" altLang="en-US" sz="2400" b="1" kern="0" dirty="0">
                  <a:latin typeface="Arial" panose="020B0604020202020204" pitchFamily="34" charset="0"/>
                  <a:ea typeface="ＭＳ Ｐゴシック" pitchFamily="34" charset="-128"/>
                  <a:cs typeface="Arial" panose="020B0604020202020204" pitchFamily="34" charset="0"/>
                </a:rPr>
                <a:t>Descriptiva</a:t>
              </a:r>
            </a:p>
            <a:p>
              <a:pPr algn="ctr" defTabSz="914400">
                <a:defRPr/>
              </a:pPr>
              <a:r>
                <a:rPr lang="es-ES" sz="2400" kern="0" dirty="0">
                  <a:latin typeface="Arial" panose="020B0604020202020204" pitchFamily="34" charset="0"/>
                  <a:ea typeface="ＭＳ Ｐゴシック" pitchFamily="34" charset="-128"/>
                  <a:cs typeface="Arial" panose="020B0604020202020204" pitchFamily="34" charset="0"/>
                </a:rPr>
                <a:t>Pasos 1-6</a:t>
              </a:r>
              <a:endParaRPr lang="es-ES" sz="2400" kern="0" dirty="0">
                <a:latin typeface="Arial" panose="020B0604020202020204" pitchFamily="34" charset="0"/>
                <a:cs typeface="Arial" panose="020B0604020202020204" pitchFamily="34" charset="0"/>
              </a:endParaRPr>
            </a:p>
          </p:txBody>
        </p:sp>
        <p:sp>
          <p:nvSpPr>
            <p:cNvPr id="19" name="Rounded Rectangle 14">
              <a:extLst>
                <a:ext uri="{FF2B5EF4-FFF2-40B4-BE49-F238E27FC236}">
                  <a16:creationId xmlns:a16="http://schemas.microsoft.com/office/drawing/2014/main" id="{252998D6-0A6F-250C-2A5A-F14BF862E3DD}"/>
                </a:ext>
              </a:extLst>
            </p:cNvPr>
            <p:cNvSpPr/>
            <p:nvPr/>
          </p:nvSpPr>
          <p:spPr>
            <a:xfrm>
              <a:off x="4985678" y="5140567"/>
              <a:ext cx="2071577" cy="1201504"/>
            </a:xfrm>
            <a:prstGeom prst="roundRect">
              <a:avLst/>
            </a:prstGeom>
            <a:solidFill>
              <a:schemeClr val="bg2"/>
            </a:solidFill>
            <a:ln w="25400" cap="flat" cmpd="sng" algn="ctr">
              <a:noFill/>
              <a:prstDash val="solid"/>
            </a:ln>
            <a:effectLst/>
          </p:spPr>
          <p:txBody>
            <a:bodyPr rtlCol="0" anchor="ctr"/>
            <a:lstStyle/>
            <a:p>
              <a:pPr algn="ctr" defTabSz="914400"/>
              <a:r>
                <a:rPr lang="es-ES" altLang="en-US" sz="2400" b="1" kern="0" dirty="0">
                  <a:latin typeface="Arial" panose="020B0604020202020204" pitchFamily="34" charset="0"/>
                  <a:ea typeface="ＭＳ Ｐゴシック" pitchFamily="34" charset="-128"/>
                  <a:cs typeface="Arial" panose="020B0604020202020204" pitchFamily="34" charset="0"/>
                </a:rPr>
                <a:t>Analítica</a:t>
              </a:r>
            </a:p>
            <a:p>
              <a:pPr algn="ctr" defTabSz="914400"/>
              <a:r>
                <a:rPr lang="es-ES" sz="2400" kern="0" dirty="0">
                  <a:latin typeface="Arial" panose="020B0604020202020204" pitchFamily="34" charset="0"/>
                  <a:ea typeface="ＭＳ Ｐゴシック" pitchFamily="34" charset="-128"/>
                  <a:cs typeface="Arial" panose="020B0604020202020204" pitchFamily="34" charset="0"/>
                </a:rPr>
                <a:t>Pasos 7-10</a:t>
              </a:r>
            </a:p>
          </p:txBody>
        </p:sp>
        <p:sp>
          <p:nvSpPr>
            <p:cNvPr id="20" name="Rounded Rectangle 18">
              <a:extLst>
                <a:ext uri="{FF2B5EF4-FFF2-40B4-BE49-F238E27FC236}">
                  <a16:creationId xmlns:a16="http://schemas.microsoft.com/office/drawing/2014/main" id="{21D845AF-72EB-814F-D489-E1E2045CBD00}"/>
                </a:ext>
              </a:extLst>
            </p:cNvPr>
            <p:cNvSpPr/>
            <p:nvPr/>
          </p:nvSpPr>
          <p:spPr>
            <a:xfrm>
              <a:off x="8001945" y="5140567"/>
              <a:ext cx="2071577" cy="120033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s-ES" altLang="en-US" sz="2400" b="1" dirty="0">
                  <a:solidFill>
                    <a:schemeClr val="tx1"/>
                  </a:solidFill>
                  <a:latin typeface="Arial" panose="020B0604020202020204" pitchFamily="34" charset="0"/>
                  <a:ea typeface="ＭＳ Ｐゴシック" pitchFamily="34" charset="-128"/>
                  <a:cs typeface="Arial" panose="020B0604020202020204" pitchFamily="34" charset="0"/>
                </a:rPr>
                <a:t>Respuesta</a:t>
              </a:r>
            </a:p>
            <a:p>
              <a:pPr marL="0" lvl="1" algn="ctr"/>
              <a:r>
                <a:rPr lang="es-ES" altLang="en-US" sz="2400" dirty="0">
                  <a:solidFill>
                    <a:schemeClr val="tx1"/>
                  </a:solidFill>
                  <a:latin typeface="Arial" panose="020B0604020202020204" pitchFamily="34" charset="0"/>
                  <a:ea typeface="ＭＳ Ｐゴシック" pitchFamily="34" charset="-128"/>
                  <a:cs typeface="Arial" panose="020B0604020202020204" pitchFamily="34" charset="0"/>
                </a:rPr>
                <a:t>Pasos 11-13</a:t>
              </a:r>
            </a:p>
          </p:txBody>
        </p:sp>
        <p:sp>
          <p:nvSpPr>
            <p:cNvPr id="21" name="Right Arrow 26">
              <a:extLst>
                <a:ext uri="{FF2B5EF4-FFF2-40B4-BE49-F238E27FC236}">
                  <a16:creationId xmlns:a16="http://schemas.microsoft.com/office/drawing/2014/main" id="{A02BE396-1F7A-4AC9-3484-84B0E545F103}"/>
                </a:ext>
              </a:extLst>
            </p:cNvPr>
            <p:cNvSpPr/>
            <p:nvPr/>
          </p:nvSpPr>
          <p:spPr>
            <a:xfrm>
              <a:off x="4192418" y="5499855"/>
              <a:ext cx="573485" cy="442604"/>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sp>
          <p:nvSpPr>
            <p:cNvPr id="22" name="Right Arrow 27">
              <a:extLst>
                <a:ext uri="{FF2B5EF4-FFF2-40B4-BE49-F238E27FC236}">
                  <a16:creationId xmlns:a16="http://schemas.microsoft.com/office/drawing/2014/main" id="{4C30583D-30F5-C64A-B86A-7487E52B60E4}"/>
                </a:ext>
              </a:extLst>
            </p:cNvPr>
            <p:cNvSpPr/>
            <p:nvPr/>
          </p:nvSpPr>
          <p:spPr>
            <a:xfrm>
              <a:off x="7242857" y="5437143"/>
              <a:ext cx="573485" cy="465608"/>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grpSp>
    </p:spTree>
    <p:extLst>
      <p:ext uri="{BB962C8B-B14F-4D97-AF65-F5344CB8AC3E}">
        <p14:creationId xmlns:p14="http://schemas.microsoft.com/office/powerpoint/2010/main" val="10695703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utoShape 9"/>
          <p:cNvSpPr>
            <a:spLocks/>
          </p:cNvSpPr>
          <p:nvPr/>
        </p:nvSpPr>
        <p:spPr bwMode="auto">
          <a:xfrm>
            <a:off x="8244464" y="2330249"/>
            <a:ext cx="607123" cy="2757484"/>
          </a:xfrm>
          <a:prstGeom prst="rightBrace">
            <a:avLst>
              <a:gd name="adj1" fmla="val 233333"/>
              <a:gd name="adj2" fmla="val 50000"/>
            </a:avLst>
          </a:prstGeom>
          <a:noFill/>
          <a:ln w="38100">
            <a:solidFill>
              <a:srgbClr val="00A94F"/>
            </a:solidFill>
            <a:round/>
            <a:headEnd/>
            <a:tailEnd/>
          </a:ln>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txBody>
          <a:bodyPr wrap="none" anchor="ctr"/>
          <a:lstStyle>
            <a:lvl1pPr eaLnBrk="0" hangingPunct="0">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CC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CC0000"/>
              </a:buClr>
              <a:buSzPct val="65000"/>
              <a:buFont typeface="Wingdings 2" panose="05020102010507070707" pitchFamily="18" charset="2"/>
              <a:buChar char="Ä"/>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endParaRPr lang="en-US" altLang="en-US" sz="2400">
              <a:solidFill>
                <a:srgbClr val="006600"/>
              </a:solidFill>
              <a:latin typeface="Times New Roman" panose="02020603050405020304" pitchFamily="18" charset="0"/>
            </a:endParaRPr>
          </a:p>
        </p:txBody>
      </p:sp>
      <p:sp>
        <p:nvSpPr>
          <p:cNvPr id="11" name="AutoShape 11"/>
          <p:cNvSpPr>
            <a:spLocks/>
          </p:cNvSpPr>
          <p:nvPr/>
        </p:nvSpPr>
        <p:spPr bwMode="auto">
          <a:xfrm>
            <a:off x="8244465" y="5087732"/>
            <a:ext cx="607123" cy="1147652"/>
          </a:xfrm>
          <a:prstGeom prst="rightBrace">
            <a:avLst>
              <a:gd name="adj1" fmla="val 150000"/>
              <a:gd name="adj2" fmla="val 50000"/>
            </a:avLst>
          </a:prstGeom>
          <a:noFill/>
          <a:ln w="38100">
            <a:solidFill>
              <a:srgbClr val="00A94F"/>
            </a:solidFill>
            <a:round/>
            <a:headEnd/>
            <a:tailEnd/>
          </a:ln>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txBody>
          <a:bodyPr wrap="none" anchor="ctr"/>
          <a:lstStyle>
            <a:lvl1pPr eaLnBrk="0" hangingPunct="0">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CC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CC0000"/>
              </a:buClr>
              <a:buSzPct val="65000"/>
              <a:buFont typeface="Wingdings 2" panose="05020102010507070707" pitchFamily="18" charset="2"/>
              <a:buChar char="Ä"/>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endParaRPr lang="en-US" altLang="en-US" sz="2400">
              <a:latin typeface="Times New Roman" panose="02020603050405020304" pitchFamily="18" charset="0"/>
            </a:endParaRPr>
          </a:p>
        </p:txBody>
      </p:sp>
      <p:sp>
        <p:nvSpPr>
          <p:cNvPr id="12" name="Text Box 8"/>
          <p:cNvSpPr txBox="1">
            <a:spLocks noChangeArrowheads="1"/>
          </p:cNvSpPr>
          <p:nvPr/>
        </p:nvSpPr>
        <p:spPr bwMode="auto">
          <a:xfrm>
            <a:off x="9088463" y="3087174"/>
            <a:ext cx="2446319" cy="892552"/>
          </a:xfrm>
          <a:prstGeom prst="rect">
            <a:avLst/>
          </a:prstGeom>
          <a:noFill/>
          <a:ln>
            <a:noFill/>
          </a:ln>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CC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CC0000"/>
              </a:buClr>
              <a:buSzPct val="65000"/>
              <a:buFont typeface="Wingdings 2" panose="05020102010507070707" pitchFamily="18" charset="2"/>
              <a:buChar char="Ä"/>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FontTx/>
              <a:buNone/>
            </a:pPr>
            <a:r>
              <a:rPr lang="es-ES" altLang="en-US" sz="2600" b="1" dirty="0">
                <a:solidFill>
                  <a:srgbClr val="00953A"/>
                </a:solidFill>
                <a:cs typeface="Arial" panose="020B0604020202020204" pitchFamily="34" charset="0"/>
              </a:rPr>
              <a:t>Epidemiología descriptiva</a:t>
            </a:r>
          </a:p>
        </p:txBody>
      </p:sp>
      <p:sp>
        <p:nvSpPr>
          <p:cNvPr id="13" name="Text Box 12"/>
          <p:cNvSpPr txBox="1">
            <a:spLocks noChangeArrowheads="1"/>
          </p:cNvSpPr>
          <p:nvPr/>
        </p:nvSpPr>
        <p:spPr bwMode="auto">
          <a:xfrm>
            <a:off x="9088463" y="5026502"/>
            <a:ext cx="2446319" cy="892552"/>
          </a:xfrm>
          <a:prstGeom prst="rect">
            <a:avLst/>
          </a:prstGeom>
          <a:noFill/>
          <a:ln>
            <a:noFill/>
          </a:ln>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C00000"/>
              </a:buClr>
              <a:buSzPct val="100000"/>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CC0000"/>
              </a:buClr>
              <a:buSzPct val="100000"/>
              <a:buFont typeface="Arial" panose="020B0604020202020204" pitchFamily="34" charset="0"/>
              <a:buChar char="–"/>
              <a:defRPr sz="24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CC0000"/>
              </a:buClr>
              <a:buSzPct val="65000"/>
              <a:buFont typeface="Wingdings 2" panose="05020102010507070707" pitchFamily="18" charset="2"/>
              <a:buChar char="Ä"/>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sz="2000">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eaLnBrk="1" hangingPunct="1">
              <a:spcBef>
                <a:spcPct val="0"/>
              </a:spcBef>
              <a:buClrTx/>
              <a:buSzTx/>
              <a:buNone/>
            </a:pPr>
            <a:r>
              <a:rPr lang="es-ES" altLang="en-US" sz="2600" b="1" dirty="0">
                <a:solidFill>
                  <a:srgbClr val="00953A"/>
                </a:solidFill>
                <a:cs typeface="Arial" panose="020B0604020202020204" pitchFamily="34" charset="0"/>
              </a:rPr>
              <a:t>Epidemiología Analítica</a:t>
            </a:r>
          </a:p>
        </p:txBody>
      </p:sp>
      <p:graphicFrame>
        <p:nvGraphicFramePr>
          <p:cNvPr id="3" name="Table 2">
            <a:extLst>
              <a:ext uri="{FF2B5EF4-FFF2-40B4-BE49-F238E27FC236}">
                <a16:creationId xmlns:a16="http://schemas.microsoft.com/office/drawing/2014/main" id="{707B47C2-E742-56CC-8982-952241C6FC81}"/>
              </a:ext>
            </a:extLst>
          </p:cNvPr>
          <p:cNvGraphicFramePr>
            <a:graphicFrameLocks noGrp="1"/>
          </p:cNvGraphicFramePr>
          <p:nvPr>
            <p:extLst>
              <p:ext uri="{D42A27DB-BD31-4B8C-83A1-F6EECF244321}">
                <p14:modId xmlns:p14="http://schemas.microsoft.com/office/powerpoint/2010/main" val="2433185263"/>
              </p:ext>
            </p:extLst>
          </p:nvPr>
        </p:nvGraphicFramePr>
        <p:xfrm>
          <a:off x="715946" y="1707137"/>
          <a:ext cx="7303024" cy="4567575"/>
        </p:xfrm>
        <a:graphic>
          <a:graphicData uri="http://schemas.openxmlformats.org/drawingml/2006/table">
            <a:tbl>
              <a:tblPr firstRow="1" bandRow="1">
                <a:tableStyleId>{5C22544A-7EE6-4342-B048-85BDC9FD1C3A}</a:tableStyleId>
              </a:tblPr>
              <a:tblGrid>
                <a:gridCol w="2279652">
                  <a:extLst>
                    <a:ext uri="{9D8B030D-6E8A-4147-A177-3AD203B41FA5}">
                      <a16:colId xmlns:a16="http://schemas.microsoft.com/office/drawing/2014/main" val="458504268"/>
                    </a:ext>
                  </a:extLst>
                </a:gridCol>
                <a:gridCol w="5023372">
                  <a:extLst>
                    <a:ext uri="{9D8B030D-6E8A-4147-A177-3AD203B41FA5}">
                      <a16:colId xmlns:a16="http://schemas.microsoft.com/office/drawing/2014/main" val="2031035947"/>
                    </a:ext>
                  </a:extLst>
                </a:gridCol>
              </a:tblGrid>
              <a:tr h="622079">
                <a:tc>
                  <a:txBody>
                    <a:bodyPr/>
                    <a:lstStyle/>
                    <a:p>
                      <a:pPr algn="ctr"/>
                      <a:r>
                        <a:rPr lang="es-ES" sz="2800" noProof="0" dirty="0">
                          <a:solidFill>
                            <a:schemeClr val="tx1"/>
                          </a:solidFill>
                        </a:rPr>
                        <a:t>Periodismo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2800" noProof="0" dirty="0">
                          <a:solidFill>
                            <a:schemeClr val="tx1"/>
                          </a:solidFill>
                        </a:rPr>
                        <a:t>Epidemiología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801970675"/>
                  </a:ext>
                </a:extLst>
              </a:tr>
              <a:tr h="622079">
                <a:tc>
                  <a:txBody>
                    <a:bodyPr/>
                    <a:lstStyle/>
                    <a:p>
                      <a:pPr algn="ctr"/>
                      <a:r>
                        <a:rPr lang="es-ES" sz="2800" noProof="0" dirty="0">
                          <a:solidFill>
                            <a:schemeClr val="tx1"/>
                          </a:solidFill>
                        </a:rPr>
                        <a:t>Qué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800" noProof="0" dirty="0">
                          <a:solidFill>
                            <a:schemeClr val="tx1"/>
                          </a:solidFill>
                        </a:rPr>
                        <a:t>Enfermedad o características clínicas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044655"/>
                  </a:ext>
                </a:extLst>
              </a:tr>
              <a:tr h="622079">
                <a:tc>
                  <a:txBody>
                    <a:bodyPr/>
                    <a:lstStyle/>
                    <a:p>
                      <a:pPr algn="ctr"/>
                      <a:r>
                        <a:rPr lang="es-ES" sz="2800" noProof="0" dirty="0">
                          <a:solidFill>
                            <a:schemeClr val="tx1"/>
                          </a:solidFill>
                        </a:rPr>
                        <a:t>Cuándo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800" noProof="0" dirty="0">
                          <a:solidFill>
                            <a:schemeClr val="tx1"/>
                          </a:solidFill>
                        </a:rPr>
                        <a:t>Tiempo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01416875"/>
                  </a:ext>
                </a:extLst>
              </a:tr>
              <a:tr h="622079">
                <a:tc>
                  <a:txBody>
                    <a:bodyPr/>
                    <a:lstStyle/>
                    <a:p>
                      <a:pPr algn="ctr"/>
                      <a:r>
                        <a:rPr lang="es-ES" sz="2800" noProof="0" dirty="0">
                          <a:solidFill>
                            <a:schemeClr val="tx1"/>
                          </a:solidFill>
                        </a:rPr>
                        <a:t>Dónde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800" noProof="0" dirty="0">
                          <a:solidFill>
                            <a:schemeClr val="tx1"/>
                          </a:solidFill>
                        </a:rPr>
                        <a:t>Lugar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79791733"/>
                  </a:ext>
                </a:extLst>
              </a:tr>
              <a:tr h="622079">
                <a:tc>
                  <a:txBody>
                    <a:bodyPr/>
                    <a:lstStyle/>
                    <a:p>
                      <a:pPr algn="ctr"/>
                      <a:r>
                        <a:rPr lang="es-ES" sz="2800" noProof="0" dirty="0">
                          <a:solidFill>
                            <a:schemeClr val="tx1"/>
                          </a:solidFill>
                        </a:rPr>
                        <a:t>Quién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800" noProof="0" dirty="0">
                          <a:solidFill>
                            <a:schemeClr val="tx1"/>
                          </a:solidFill>
                        </a:rPr>
                        <a:t>Persona o animal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6392707"/>
                  </a:ext>
                </a:extLst>
              </a:tr>
              <a:tr h="1134379">
                <a:tc>
                  <a:txBody>
                    <a:bodyPr/>
                    <a:lstStyle/>
                    <a:p>
                      <a:pPr algn="ctr"/>
                      <a:r>
                        <a:rPr lang="es-ES" sz="2800" noProof="0" dirty="0">
                          <a:solidFill>
                            <a:schemeClr val="tx1"/>
                          </a:solidFill>
                        </a:rPr>
                        <a:t>Por qué/Cómo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800" noProof="0" dirty="0">
                          <a:solidFill>
                            <a:schemeClr val="tx1"/>
                          </a:solidFill>
                        </a:rPr>
                        <a:t>Causa(s), factores de riesgo, modos de transmisión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74416684"/>
                  </a:ext>
                </a:extLst>
              </a:tr>
            </a:tbl>
          </a:graphicData>
        </a:graphic>
      </p:graphicFrame>
      <p:sp>
        <p:nvSpPr>
          <p:cNvPr id="6" name="Title 2">
            <a:extLst>
              <a:ext uri="{FF2B5EF4-FFF2-40B4-BE49-F238E27FC236}">
                <a16:creationId xmlns:a16="http://schemas.microsoft.com/office/drawing/2014/main" id="{FB860574-BF48-F4FA-6E13-C6022C941B07}"/>
              </a:ext>
            </a:extLst>
          </p:cNvPr>
          <p:cNvSpPr txBox="1">
            <a:spLocks/>
          </p:cNvSpPr>
          <p:nvPr/>
        </p:nvSpPr>
        <p:spPr>
          <a:xfrm>
            <a:off x="838199" y="0"/>
            <a:ext cx="8893629"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altLang="en-US" dirty="0"/>
              <a:t>Las cinco preguntas del periodismo y la epidemiología</a:t>
            </a:r>
            <a:endParaRPr lang="es-ES" dirty="0"/>
          </a:p>
        </p:txBody>
      </p:sp>
    </p:spTree>
    <p:extLst>
      <p:ext uri="{BB962C8B-B14F-4D97-AF65-F5344CB8AC3E}">
        <p14:creationId xmlns:p14="http://schemas.microsoft.com/office/powerpoint/2010/main" val="4251049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p:txBody>
          <a:bodyPr/>
          <a:lstStyle/>
          <a:p>
            <a:r>
              <a:rPr lang="es-ES" altLang="en-US" dirty="0"/>
              <a:t>Síntomas/observaciones</a:t>
            </a:r>
          </a:p>
          <a:p>
            <a:pPr lvl="1"/>
            <a:r>
              <a:rPr lang="es-ES" altLang="en-US" dirty="0"/>
              <a:t>Humano: lo que siente el paciente</a:t>
            </a:r>
          </a:p>
          <a:p>
            <a:pPr lvl="1"/>
            <a:r>
              <a:rPr lang="es-ES" altLang="en-US" dirty="0"/>
              <a:t>Animal: lo que observó el propietario/cuidador del animal</a:t>
            </a:r>
          </a:p>
          <a:p>
            <a:r>
              <a:rPr lang="es-ES" altLang="en-US" dirty="0"/>
              <a:t>Signos</a:t>
            </a:r>
          </a:p>
          <a:p>
            <a:pPr lvl="1"/>
            <a:r>
              <a:rPr lang="es-ES" altLang="en-US" dirty="0"/>
              <a:t>Lo que revela el examen clínico</a:t>
            </a:r>
          </a:p>
          <a:p>
            <a:r>
              <a:rPr lang="es-ES" altLang="en-US" dirty="0"/>
              <a:t>Resultados de laboratorio</a:t>
            </a:r>
          </a:p>
          <a:p>
            <a:pPr lvl="1"/>
            <a:r>
              <a:rPr lang="es-ES" altLang="en-US" dirty="0"/>
              <a:t>Diagnóstico definitivo</a:t>
            </a:r>
          </a:p>
          <a:p>
            <a:pPr lvl="1"/>
            <a:r>
              <a:rPr lang="es-ES" altLang="en-US" dirty="0"/>
              <a:t>Otros resultados clínicos</a:t>
            </a:r>
          </a:p>
        </p:txBody>
      </p:sp>
      <p:sp>
        <p:nvSpPr>
          <p:cNvPr id="2" name="Title 1">
            <a:extLst>
              <a:ext uri="{FF2B5EF4-FFF2-40B4-BE49-F238E27FC236}">
                <a16:creationId xmlns:a16="http://schemas.microsoft.com/office/drawing/2014/main" id="{C469C1D2-DFE1-45A9-B1A5-1E145F0ABC40}"/>
              </a:ext>
            </a:extLst>
          </p:cNvPr>
          <p:cNvSpPr>
            <a:spLocks noGrp="1"/>
          </p:cNvSpPr>
          <p:nvPr>
            <p:ph type="title"/>
          </p:nvPr>
        </p:nvSpPr>
        <p:spPr/>
        <p:txBody>
          <a:bodyPr/>
          <a:lstStyle/>
          <a:p>
            <a:r>
              <a:rPr lang="es-ES" altLang="en-US" dirty="0"/>
              <a:t>Características clínicas</a:t>
            </a:r>
            <a:endParaRPr lang="es-ES" dirty="0"/>
          </a:p>
        </p:txBody>
      </p:sp>
    </p:spTree>
    <p:extLst>
      <p:ext uri="{BB962C8B-B14F-4D97-AF65-F5344CB8AC3E}">
        <p14:creationId xmlns:p14="http://schemas.microsoft.com/office/powerpoint/2010/main" val="2593357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2C82A-E2F7-4088-8A65-04F0F2E8DE1B}"/>
              </a:ext>
            </a:extLst>
          </p:cNvPr>
          <p:cNvSpPr>
            <a:spLocks noGrp="1"/>
          </p:cNvSpPr>
          <p:nvPr>
            <p:ph type="title"/>
          </p:nvPr>
        </p:nvSpPr>
        <p:spPr>
          <a:xfrm>
            <a:off x="808704" y="456964"/>
            <a:ext cx="10515600" cy="898071"/>
          </a:xfrm>
        </p:spPr>
        <p:txBody>
          <a:bodyPr/>
          <a:lstStyle/>
          <a:p>
            <a:r>
              <a:rPr lang="es-ES" altLang="en-US" dirty="0"/>
              <a:t>Ejemplo: Hallazgos clínicos</a:t>
            </a:r>
            <a:endParaRPr lang="es-ES" dirty="0"/>
          </a:p>
        </p:txBody>
      </p:sp>
      <p:sp>
        <p:nvSpPr>
          <p:cNvPr id="7" name="Text Placeholder 6"/>
          <p:cNvSpPr>
            <a:spLocks noGrp="1"/>
          </p:cNvSpPr>
          <p:nvPr>
            <p:ph sz="half" idx="2"/>
          </p:nvPr>
        </p:nvSpPr>
        <p:spPr>
          <a:xfrm>
            <a:off x="1435098" y="1645028"/>
            <a:ext cx="9321800" cy="793372"/>
          </a:xfrm>
        </p:spPr>
        <p:txBody>
          <a:bodyPr/>
          <a:lstStyle/>
          <a:p>
            <a:pPr marL="0" indent="0">
              <a:buNone/>
            </a:pPr>
            <a:r>
              <a:rPr lang="es-ES" altLang="en-US" sz="2200" b="1" dirty="0">
                <a:latin typeface="Arial" panose="020B0604020202020204" pitchFamily="34" charset="0"/>
                <a:cs typeface="Arial" panose="020B0604020202020204" pitchFamily="34" charset="0"/>
              </a:rPr>
              <a:t>Enfermedad diarreica durante el peregrinaje a la Meca entre viajeros de 40 </a:t>
            </a:r>
            <a:r>
              <a:rPr lang="es-ES" sz="2200" b="1" dirty="0"/>
              <a:t>países- Arabia Saudí, 2011-2013 (n=544)</a:t>
            </a:r>
          </a:p>
        </p:txBody>
      </p:sp>
      <p:sp>
        <p:nvSpPr>
          <p:cNvPr id="8" name="Text Placeholder 7"/>
          <p:cNvSpPr>
            <a:spLocks noGrp="1"/>
          </p:cNvSpPr>
          <p:nvPr>
            <p:ph type="body" sz="quarter" idx="16"/>
          </p:nvPr>
        </p:nvSpPr>
        <p:spPr>
          <a:xfrm>
            <a:off x="4765953" y="6466688"/>
            <a:ext cx="4772594" cy="211243"/>
          </a:xfrm>
          <a:prstGeom prst="rect">
            <a:avLst/>
          </a:prstGeom>
        </p:spPr>
        <p:txBody>
          <a:bodyPr/>
          <a:lstStyle/>
          <a:p>
            <a:r>
              <a:rPr lang="es-ES" sz="1200" dirty="0"/>
              <a:t>Abd El </a:t>
            </a:r>
            <a:r>
              <a:rPr lang="es-ES" sz="1200" dirty="0" err="1"/>
              <a:t>Ghany</a:t>
            </a:r>
            <a:r>
              <a:rPr lang="es-ES" sz="1200" dirty="0"/>
              <a:t> M, et al. EID</a:t>
            </a:r>
            <a:r>
              <a:rPr lang="es-ES" sz="1200" i="1" dirty="0"/>
              <a:t>. </a:t>
            </a:r>
            <a:r>
              <a:rPr lang="es-ES" sz="1200" dirty="0"/>
              <a:t>2017;23:1640-49.</a:t>
            </a:r>
            <a:endParaRPr lang="es-ES" altLang="en-US" sz="1200" dirty="0"/>
          </a:p>
        </p:txBody>
      </p:sp>
      <p:graphicFrame>
        <p:nvGraphicFramePr>
          <p:cNvPr id="3" name="Table 3">
            <a:extLst>
              <a:ext uri="{FF2B5EF4-FFF2-40B4-BE49-F238E27FC236}">
                <a16:creationId xmlns:a16="http://schemas.microsoft.com/office/drawing/2014/main" id="{63B05C90-D29A-CD52-6D83-B15C0B38A724}"/>
              </a:ext>
            </a:extLst>
          </p:cNvPr>
          <p:cNvGraphicFramePr>
            <a:graphicFrameLocks noGrp="1"/>
          </p:cNvGraphicFramePr>
          <p:nvPr>
            <p:extLst>
              <p:ext uri="{D42A27DB-BD31-4B8C-83A1-F6EECF244321}">
                <p14:modId xmlns:p14="http://schemas.microsoft.com/office/powerpoint/2010/main" val="239098828"/>
              </p:ext>
            </p:extLst>
          </p:nvPr>
        </p:nvGraphicFramePr>
        <p:xfrm>
          <a:off x="4109131" y="2628900"/>
          <a:ext cx="3973733" cy="3474720"/>
        </p:xfrm>
        <a:graphic>
          <a:graphicData uri="http://schemas.openxmlformats.org/drawingml/2006/table">
            <a:tbl>
              <a:tblPr firstRow="1" bandRow="1">
                <a:tableStyleId>{5C22544A-7EE6-4342-B048-85BDC9FD1C3A}</a:tableStyleId>
              </a:tblPr>
              <a:tblGrid>
                <a:gridCol w="2921445">
                  <a:extLst>
                    <a:ext uri="{9D8B030D-6E8A-4147-A177-3AD203B41FA5}">
                      <a16:colId xmlns:a16="http://schemas.microsoft.com/office/drawing/2014/main" val="438241011"/>
                    </a:ext>
                  </a:extLst>
                </a:gridCol>
                <a:gridCol w="1052288">
                  <a:extLst>
                    <a:ext uri="{9D8B030D-6E8A-4147-A177-3AD203B41FA5}">
                      <a16:colId xmlns:a16="http://schemas.microsoft.com/office/drawing/2014/main" val="2584707806"/>
                    </a:ext>
                  </a:extLst>
                </a:gridCol>
              </a:tblGrid>
              <a:tr h="370840">
                <a:tc>
                  <a:txBody>
                    <a:bodyPr/>
                    <a:lstStyle/>
                    <a:p>
                      <a:pPr algn="l"/>
                      <a:r>
                        <a:rPr lang="es-ES" sz="2000" noProof="0" dirty="0">
                          <a:solidFill>
                            <a:schemeClr val="tx1"/>
                          </a:solidFill>
                        </a:rPr>
                        <a:t>Característica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2000" noProof="0"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891883134"/>
                  </a:ext>
                </a:extLst>
              </a:tr>
              <a:tr h="370840">
                <a:tc>
                  <a:txBody>
                    <a:bodyPr/>
                    <a:lstStyle/>
                    <a:p>
                      <a:r>
                        <a:rPr lang="es-ES" sz="2000" noProof="0" dirty="0"/>
                        <a:t>Heces acuosas/</a:t>
                      </a:r>
                      <a:br>
                        <a:rPr lang="es-ES" sz="2000" noProof="0" dirty="0"/>
                      </a:br>
                      <a:r>
                        <a:rPr lang="es-ES" sz="2000" noProof="0" dirty="0"/>
                        <a:t>no formadas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noProof="0" dirty="0"/>
                        <a:t>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9705948"/>
                  </a:ext>
                </a:extLst>
              </a:tr>
              <a:tr h="370840">
                <a:tc>
                  <a:txBody>
                    <a:bodyPr/>
                    <a:lstStyle/>
                    <a:p>
                      <a:r>
                        <a:rPr lang="es-ES" sz="2000" noProof="0" dirty="0"/>
                        <a:t>Dolor abdominal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noProof="0" dirty="0"/>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42406433"/>
                  </a:ext>
                </a:extLst>
              </a:tr>
              <a:tr h="370840">
                <a:tc>
                  <a:txBody>
                    <a:bodyPr/>
                    <a:lstStyle/>
                    <a:p>
                      <a:r>
                        <a:rPr lang="es-ES" sz="2000" noProof="0" dirty="0"/>
                        <a:t>Fiebre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noProof="0" dirty="0"/>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5228890"/>
                  </a:ext>
                </a:extLst>
              </a:tr>
              <a:tr h="370840">
                <a:tc>
                  <a:txBody>
                    <a:bodyPr/>
                    <a:lstStyle/>
                    <a:p>
                      <a:r>
                        <a:rPr lang="es-ES" sz="2000" noProof="0" dirty="0"/>
                        <a:t>Deshidratación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noProof="0" dirty="0"/>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17756123"/>
                  </a:ext>
                </a:extLst>
              </a:tr>
              <a:tr h="370840">
                <a:tc>
                  <a:txBody>
                    <a:bodyPr/>
                    <a:lstStyle/>
                    <a:p>
                      <a:r>
                        <a:rPr lang="es-ES" sz="2000" noProof="0" dirty="0"/>
                        <a:t>Vómitos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noProof="0" dirty="0"/>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89443166"/>
                  </a:ext>
                </a:extLst>
              </a:tr>
              <a:tr h="370840">
                <a:tc>
                  <a:txBody>
                    <a:bodyPr/>
                    <a:lstStyle/>
                    <a:p>
                      <a:r>
                        <a:rPr lang="es-ES" sz="2000" noProof="0" dirty="0"/>
                        <a:t>Sangre en las heces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noProof="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5700787"/>
                  </a:ext>
                </a:extLst>
              </a:tr>
              <a:tr h="370840">
                <a:tc>
                  <a:txBody>
                    <a:bodyPr/>
                    <a:lstStyle/>
                    <a:p>
                      <a:r>
                        <a:rPr lang="es-ES" sz="2000" noProof="0" dirty="0"/>
                        <a:t>Hospitalizado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000" noProof="0" dirty="0"/>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65225162"/>
                  </a:ext>
                </a:extLst>
              </a:tr>
            </a:tbl>
          </a:graphicData>
        </a:graphic>
      </p:graphicFrame>
    </p:spTree>
    <p:extLst>
      <p:ext uri="{BB962C8B-B14F-4D97-AF65-F5344CB8AC3E}">
        <p14:creationId xmlns:p14="http://schemas.microsoft.com/office/powerpoint/2010/main" val="359408822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sz="half" idx="2"/>
          </p:nvPr>
        </p:nvSpPr>
        <p:spPr/>
        <p:txBody>
          <a:bodyPr/>
          <a:lstStyle/>
          <a:p>
            <a:r>
              <a:rPr lang="es-ES" altLang="en-US" dirty="0"/>
              <a:t>Histograma (sin espacio entre columnas adyacentes)</a:t>
            </a:r>
          </a:p>
          <a:p>
            <a:r>
              <a:rPr lang="es-ES" altLang="en-US" dirty="0"/>
              <a:t>eje x: Fecha de inicio (por hora, día, semana, mes, años) </a:t>
            </a:r>
          </a:p>
          <a:p>
            <a:r>
              <a:rPr lang="es-ES" altLang="en-US" dirty="0"/>
              <a:t>eje y: Número de casos </a:t>
            </a:r>
          </a:p>
          <a:p>
            <a:r>
              <a:rPr lang="es-ES" altLang="en-US" dirty="0"/>
              <a:t>Puede mostrar columnas o "cuadros apilados"</a:t>
            </a:r>
          </a:p>
        </p:txBody>
      </p:sp>
      <p:sp>
        <p:nvSpPr>
          <p:cNvPr id="6" name="Title 5">
            <a:extLst>
              <a:ext uri="{FF2B5EF4-FFF2-40B4-BE49-F238E27FC236}">
                <a16:creationId xmlns:a16="http://schemas.microsoft.com/office/drawing/2014/main" id="{BBC485F4-7629-42BB-B0BB-0A4C7C1683B5}"/>
              </a:ext>
            </a:extLst>
          </p:cNvPr>
          <p:cNvSpPr>
            <a:spLocks noGrp="1"/>
          </p:cNvSpPr>
          <p:nvPr>
            <p:ph type="title"/>
          </p:nvPr>
        </p:nvSpPr>
        <p:spPr/>
        <p:txBody>
          <a:bodyPr/>
          <a:lstStyle/>
          <a:p>
            <a:r>
              <a:rPr lang="es-ES" altLang="en-US" dirty="0"/>
              <a:t>Tiempo: Curvas epidémicas</a:t>
            </a:r>
            <a:endParaRPr lang="es-ES" dirty="0"/>
          </a:p>
        </p:txBody>
      </p:sp>
      <p:graphicFrame>
        <p:nvGraphicFramePr>
          <p:cNvPr id="8" name="Chart 7"/>
          <p:cNvGraphicFramePr>
            <a:graphicFrameLocks/>
          </p:cNvGraphicFramePr>
          <p:nvPr>
            <p:extLst>
              <p:ext uri="{D42A27DB-BD31-4B8C-83A1-F6EECF244321}">
                <p14:modId xmlns:p14="http://schemas.microsoft.com/office/powerpoint/2010/main" val="3631668331"/>
              </p:ext>
            </p:extLst>
          </p:nvPr>
        </p:nvGraphicFramePr>
        <p:xfrm>
          <a:off x="2044340" y="3940629"/>
          <a:ext cx="3561804" cy="25805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p:cNvGraphicFramePr>
            <a:graphicFrameLocks/>
          </p:cNvGraphicFramePr>
          <p:nvPr>
            <p:extLst>
              <p:ext uri="{D42A27DB-BD31-4B8C-83A1-F6EECF244321}">
                <p14:modId xmlns:p14="http://schemas.microsoft.com/office/powerpoint/2010/main" val="3340243930"/>
              </p:ext>
            </p:extLst>
          </p:nvPr>
        </p:nvGraphicFramePr>
        <p:xfrm>
          <a:off x="5976257" y="3940629"/>
          <a:ext cx="3561804" cy="260108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5419009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p:cNvGraphicFramePr>
            <a:graphicFrameLocks noGrp="1"/>
          </p:cNvGraphicFramePr>
          <p:nvPr>
            <p:extLst>
              <p:ext uri="{D42A27DB-BD31-4B8C-83A1-F6EECF244321}">
                <p14:modId xmlns:p14="http://schemas.microsoft.com/office/powerpoint/2010/main" val="3670358972"/>
              </p:ext>
            </p:extLst>
          </p:nvPr>
        </p:nvGraphicFramePr>
        <p:xfrm>
          <a:off x="1424579" y="1396430"/>
          <a:ext cx="1662750" cy="5212080"/>
        </p:xfrm>
        <a:graphic>
          <a:graphicData uri="http://schemas.openxmlformats.org/drawingml/2006/table">
            <a:tbl>
              <a:tblPr/>
              <a:tblGrid>
                <a:gridCol w="752748">
                  <a:extLst>
                    <a:ext uri="{9D8B030D-6E8A-4147-A177-3AD203B41FA5}">
                      <a16:colId xmlns:a16="http://schemas.microsoft.com/office/drawing/2014/main" val="20000"/>
                    </a:ext>
                  </a:extLst>
                </a:gridCol>
                <a:gridCol w="910002">
                  <a:extLst>
                    <a:ext uri="{9D8B030D-6E8A-4147-A177-3AD203B41FA5}">
                      <a16:colId xmlns:a16="http://schemas.microsoft.com/office/drawing/2014/main" val="20001"/>
                    </a:ext>
                  </a:extLst>
                </a:gridCol>
              </a:tblGrid>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u="none" strike="noStrike" noProof="0" dirty="0">
                          <a:solidFill>
                            <a:schemeClr val="tx1"/>
                          </a:solidFill>
                          <a:effectLst/>
                          <a:latin typeface="Arial" panose="020B0604020202020204" pitchFamily="34" charset="0"/>
                          <a:cs typeface="Arial" panose="020B0604020202020204" pitchFamily="34" charset="0"/>
                        </a:rPr>
                        <a:t>Oct.</a:t>
                      </a: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b="0" i="0" u="none" strike="noStrike" noProof="0" dirty="0">
                          <a:solidFill>
                            <a:schemeClr val="tx1"/>
                          </a:solidFill>
                          <a:effectLst/>
                          <a:latin typeface="Arial" panose="020B0604020202020204" pitchFamily="34" charset="0"/>
                          <a:cs typeface="Arial" panose="020B0604020202020204" pitchFamily="34" charset="0"/>
                        </a:rPr>
                        <a:t>Casos</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0"/>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b="0" i="0" u="none" strike="noStrike" noProof="0" dirty="0">
                          <a:solidFill>
                            <a:schemeClr val="tx1"/>
                          </a:solidFill>
                          <a:effectLst/>
                          <a:latin typeface="Arial" panose="020B0604020202020204" pitchFamily="34" charset="0"/>
                          <a:cs typeface="Arial" panose="020B0604020202020204" pitchFamily="34" charset="0"/>
                        </a:rPr>
                        <a:t>1-8</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b="0" i="0" u="none" strike="noStrike" noProof="0" dirty="0">
                          <a:solidFill>
                            <a:schemeClr val="tx1"/>
                          </a:solidFill>
                          <a:effectLst/>
                          <a:latin typeface="Arial" panose="020B0604020202020204" pitchFamily="34" charset="0"/>
                          <a:cs typeface="Arial" panose="020B0604020202020204" pitchFamily="34" charset="0"/>
                        </a:rPr>
                        <a:t>9</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b="0" i="0" u="none" strike="noStrike" noProof="0" dirty="0">
                          <a:solidFill>
                            <a:schemeClr val="tx1"/>
                          </a:solidFill>
                          <a:effectLst/>
                          <a:latin typeface="Arial" panose="020B0604020202020204" pitchFamily="34" charset="0"/>
                          <a:cs typeface="Arial" panose="020B0604020202020204" pitchFamily="34" charset="0"/>
                        </a:rPr>
                        <a:t>10</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b="0" i="0" u="none" strike="noStrike" noProof="0" dirty="0">
                          <a:solidFill>
                            <a:schemeClr val="tx1"/>
                          </a:solidFill>
                          <a:effectLst/>
                          <a:latin typeface="Arial" panose="020B0604020202020204" pitchFamily="34" charset="0"/>
                          <a:cs typeface="Arial" panose="020B0604020202020204" pitchFamily="34" charset="0"/>
                        </a:rPr>
                        <a:t>11</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b="0" i="0" u="none" strike="noStrike" noProof="0" dirty="0">
                          <a:solidFill>
                            <a:schemeClr val="tx1"/>
                          </a:solidFill>
                          <a:effectLst/>
                          <a:latin typeface="Arial" panose="020B0604020202020204" pitchFamily="34" charset="0"/>
                          <a:cs typeface="Arial" panose="020B0604020202020204" pitchFamily="34" charset="0"/>
                        </a:rPr>
                        <a:t>12</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b="0" i="0" u="none" strike="noStrike" noProof="0" dirty="0">
                          <a:solidFill>
                            <a:schemeClr val="tx1"/>
                          </a:solidFill>
                          <a:effectLst/>
                          <a:latin typeface="Arial" panose="020B0604020202020204" pitchFamily="34" charset="0"/>
                          <a:cs typeface="Arial" panose="020B0604020202020204" pitchFamily="34" charset="0"/>
                        </a:rPr>
                        <a:t>13</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b="0" i="0" u="none" strike="noStrike" noProof="0" dirty="0">
                          <a:solidFill>
                            <a:schemeClr val="tx1"/>
                          </a:solidFill>
                          <a:effectLst/>
                          <a:latin typeface="Arial" panose="020B0604020202020204" pitchFamily="34" charset="0"/>
                          <a:cs typeface="Arial" panose="020B0604020202020204" pitchFamily="34" charset="0"/>
                        </a:rPr>
                        <a:t>14</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b="0" i="0" u="none" strike="noStrike" noProof="0" dirty="0">
                          <a:solidFill>
                            <a:schemeClr val="tx1"/>
                          </a:solidFill>
                          <a:effectLst/>
                          <a:latin typeface="Arial" panose="020B0604020202020204" pitchFamily="34" charset="0"/>
                          <a:cs typeface="Arial" panose="020B0604020202020204" pitchFamily="34" charset="0"/>
                        </a:rPr>
                        <a:t>15</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b="0" i="0" u="none" strike="noStrike" noProof="0" dirty="0">
                          <a:solidFill>
                            <a:schemeClr val="tx1"/>
                          </a:solidFill>
                          <a:effectLst/>
                          <a:latin typeface="Arial" panose="020B0604020202020204" pitchFamily="34" charset="0"/>
                          <a:cs typeface="Arial" panose="020B0604020202020204" pitchFamily="34" charset="0"/>
                        </a:rPr>
                        <a:t>16</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b="0" i="0" u="none" strike="noStrike" noProof="0" dirty="0">
                          <a:solidFill>
                            <a:schemeClr val="tx1"/>
                          </a:solidFill>
                          <a:effectLst/>
                          <a:latin typeface="Arial" panose="020B0604020202020204" pitchFamily="34" charset="0"/>
                          <a:cs typeface="Arial" panose="020B0604020202020204" pitchFamily="34" charset="0"/>
                        </a:rPr>
                        <a:t>17</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b="0" i="0" u="none" strike="noStrike" noProof="0" dirty="0">
                          <a:solidFill>
                            <a:schemeClr val="tx1"/>
                          </a:solidFill>
                          <a:effectLst/>
                          <a:latin typeface="Arial" panose="020B0604020202020204" pitchFamily="34" charset="0"/>
                          <a:cs typeface="Arial" panose="020B0604020202020204" pitchFamily="34" charset="0"/>
                        </a:rPr>
                        <a:t>18</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b="0" i="0" u="none" strike="noStrike" noProof="0" dirty="0">
                          <a:solidFill>
                            <a:schemeClr val="tx1"/>
                          </a:solidFill>
                          <a:effectLst/>
                          <a:latin typeface="Arial" panose="020B0604020202020204" pitchFamily="34" charset="0"/>
                          <a:cs typeface="Arial" panose="020B0604020202020204" pitchFamily="34" charset="0"/>
                        </a:rPr>
                        <a:t>19</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u="none" strike="noStrike" noProof="0" dirty="0">
                          <a:solidFill>
                            <a:schemeClr val="tx1"/>
                          </a:solidFill>
                          <a:effectLst/>
                          <a:latin typeface="Arial" panose="020B0604020202020204" pitchFamily="34" charset="0"/>
                          <a:cs typeface="Arial" panose="020B0604020202020204" pitchFamily="34" charset="0"/>
                        </a:rPr>
                        <a:t>20</a:t>
                      </a: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3"/>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u="none" strike="noStrike" noProof="0" dirty="0">
                          <a:solidFill>
                            <a:schemeClr val="tx1"/>
                          </a:solidFill>
                          <a:effectLst/>
                          <a:latin typeface="Arial" panose="020B0604020202020204" pitchFamily="34" charset="0"/>
                          <a:cs typeface="Arial" panose="020B0604020202020204" pitchFamily="34" charset="0"/>
                        </a:rPr>
                        <a:t>21</a:t>
                      </a: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u="none" strike="noStrike" noProof="0" dirty="0">
                          <a:solidFill>
                            <a:schemeClr val="tx1"/>
                          </a:solidFill>
                          <a:effectLst/>
                          <a:latin typeface="Arial" panose="020B0604020202020204" pitchFamily="34" charset="0"/>
                          <a:cs typeface="Arial" panose="020B0604020202020204" pitchFamily="34" charset="0"/>
                        </a:rPr>
                        <a:t>22</a:t>
                      </a: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5"/>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u="none" strike="noStrike" noProof="0" dirty="0">
                          <a:solidFill>
                            <a:schemeClr val="tx1"/>
                          </a:solidFill>
                          <a:effectLst/>
                          <a:latin typeface="Arial" panose="020B0604020202020204" pitchFamily="34" charset="0"/>
                          <a:cs typeface="Arial" panose="020B0604020202020204" pitchFamily="34" charset="0"/>
                        </a:rPr>
                        <a:t>23</a:t>
                      </a: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6"/>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b="0" i="0" u="none" strike="noStrike" noProof="0" dirty="0">
                          <a:solidFill>
                            <a:schemeClr val="tx1"/>
                          </a:solidFill>
                          <a:effectLst/>
                          <a:latin typeface="Arial" panose="020B0604020202020204" pitchFamily="34" charset="0"/>
                          <a:cs typeface="Arial" panose="020B0604020202020204" pitchFamily="34" charset="0"/>
                        </a:rPr>
                        <a:t>24</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7"/>
                  </a:ext>
                </a:extLst>
              </a:tr>
              <a:tr h="25438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s-ES" sz="1800" b="0" i="0" u="none" strike="noStrike" noProof="0" dirty="0">
                          <a:solidFill>
                            <a:schemeClr val="tx1"/>
                          </a:solidFill>
                          <a:effectLst/>
                          <a:latin typeface="Arial" panose="020B0604020202020204" pitchFamily="34" charset="0"/>
                          <a:cs typeface="Arial" panose="020B0604020202020204" pitchFamily="34" charset="0"/>
                        </a:rPr>
                        <a:t>25</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endParaRPr lang="es-ES" sz="1800" b="0" i="0" u="none" strike="noStrike" noProof="0" dirty="0">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8"/>
                  </a:ext>
                </a:extLst>
              </a:tr>
            </a:tbl>
          </a:graphicData>
        </a:graphic>
      </p:graphicFrame>
      <p:sp>
        <p:nvSpPr>
          <p:cNvPr id="3" name="Text Placeholder 2"/>
          <p:cNvSpPr>
            <a:spLocks noGrp="1"/>
          </p:cNvSpPr>
          <p:nvPr>
            <p:ph sz="half" idx="2"/>
          </p:nvPr>
        </p:nvSpPr>
        <p:spPr>
          <a:xfrm>
            <a:off x="3662585" y="1257300"/>
            <a:ext cx="8085221" cy="4860866"/>
          </a:xfrm>
        </p:spPr>
        <p:txBody>
          <a:bodyPr/>
          <a:lstStyle/>
          <a:p>
            <a:pPr marL="0" indent="0" algn="ctr">
              <a:buNone/>
            </a:pPr>
            <a:r>
              <a:rPr lang="es-ES" sz="2400" b="1" dirty="0"/>
              <a:t>Fechas de inicio de la enfermedad X, distrito Y, Octubre de 2019 (n=56)</a:t>
            </a:r>
          </a:p>
          <a:p>
            <a:endParaRPr lang="es-ES" dirty="0"/>
          </a:p>
        </p:txBody>
      </p:sp>
      <p:sp>
        <p:nvSpPr>
          <p:cNvPr id="2" name="Title 1">
            <a:extLst>
              <a:ext uri="{FF2B5EF4-FFF2-40B4-BE49-F238E27FC236}">
                <a16:creationId xmlns:a16="http://schemas.microsoft.com/office/drawing/2014/main" id="{822609BD-7DEC-4128-B56C-CD15C32FC247}"/>
              </a:ext>
            </a:extLst>
          </p:cNvPr>
          <p:cNvSpPr>
            <a:spLocks noGrp="1"/>
          </p:cNvSpPr>
          <p:nvPr>
            <p:ph type="title"/>
          </p:nvPr>
        </p:nvSpPr>
        <p:spPr/>
        <p:txBody>
          <a:bodyPr/>
          <a:lstStyle/>
          <a:p>
            <a:r>
              <a:rPr lang="es-ES" dirty="0"/>
              <a:t>¿Cuál es el rango del eje x?</a:t>
            </a:r>
          </a:p>
        </p:txBody>
      </p:sp>
      <p:graphicFrame>
        <p:nvGraphicFramePr>
          <p:cNvPr id="9" name="Content Placeholder 3"/>
          <p:cNvGraphicFramePr>
            <a:graphicFrameLocks/>
          </p:cNvGraphicFramePr>
          <p:nvPr>
            <p:extLst>
              <p:ext uri="{D42A27DB-BD31-4B8C-83A1-F6EECF244321}">
                <p14:modId xmlns:p14="http://schemas.microsoft.com/office/powerpoint/2010/main" val="2322112007"/>
              </p:ext>
            </p:extLst>
          </p:nvPr>
        </p:nvGraphicFramePr>
        <p:xfrm>
          <a:off x="4225838" y="2040557"/>
          <a:ext cx="6958716" cy="4495000"/>
        </p:xfrm>
        <a:graphic>
          <a:graphicData uri="http://schemas.openxmlformats.org/drawingml/2006/table">
            <a:tbl>
              <a:tblPr firstRow="1" bandRow="1"/>
              <a:tblGrid>
                <a:gridCol w="1159786">
                  <a:extLst>
                    <a:ext uri="{9D8B030D-6E8A-4147-A177-3AD203B41FA5}">
                      <a16:colId xmlns:a16="http://schemas.microsoft.com/office/drawing/2014/main" val="20000"/>
                    </a:ext>
                  </a:extLst>
                </a:gridCol>
                <a:gridCol w="1159786">
                  <a:extLst>
                    <a:ext uri="{9D8B030D-6E8A-4147-A177-3AD203B41FA5}">
                      <a16:colId xmlns:a16="http://schemas.microsoft.com/office/drawing/2014/main" val="20001"/>
                    </a:ext>
                  </a:extLst>
                </a:gridCol>
                <a:gridCol w="1159786">
                  <a:extLst>
                    <a:ext uri="{9D8B030D-6E8A-4147-A177-3AD203B41FA5}">
                      <a16:colId xmlns:a16="http://schemas.microsoft.com/office/drawing/2014/main" val="20002"/>
                    </a:ext>
                  </a:extLst>
                </a:gridCol>
                <a:gridCol w="1159786">
                  <a:extLst>
                    <a:ext uri="{9D8B030D-6E8A-4147-A177-3AD203B41FA5}">
                      <a16:colId xmlns:a16="http://schemas.microsoft.com/office/drawing/2014/main" val="20003"/>
                    </a:ext>
                  </a:extLst>
                </a:gridCol>
                <a:gridCol w="1159786">
                  <a:extLst>
                    <a:ext uri="{9D8B030D-6E8A-4147-A177-3AD203B41FA5}">
                      <a16:colId xmlns:a16="http://schemas.microsoft.com/office/drawing/2014/main" val="20004"/>
                    </a:ext>
                  </a:extLst>
                </a:gridCol>
                <a:gridCol w="1159786">
                  <a:extLst>
                    <a:ext uri="{9D8B030D-6E8A-4147-A177-3AD203B41FA5}">
                      <a16:colId xmlns:a16="http://schemas.microsoft.com/office/drawing/2014/main" val="20005"/>
                    </a:ext>
                  </a:extLst>
                </a:gridCol>
              </a:tblGrid>
              <a:tr h="4495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tabLst>
                          <a:tab pos="1317625" algn="l"/>
                        </a:tabLst>
                      </a:pPr>
                      <a:r>
                        <a:rPr lang="en-US" sz="1800" b="0" i="0" u="none" strike="noStrike" dirty="0">
                          <a:solidFill>
                            <a:srgbClr val="000000"/>
                          </a:solidFill>
                          <a:effectLst/>
                          <a:latin typeface="Arial" panose="020B0604020202020204" pitchFamily="34" charset="0"/>
                          <a:cs typeface="Arial" panose="020B0604020202020204" pitchFamily="34" charset="0"/>
                        </a:rPr>
                        <a:t>  9 de Oct</a:t>
                      </a:r>
                    </a:p>
                  </a:txBody>
                  <a:tcPr marL="13466" marR="13466" marT="9525" marB="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14 de Oct</a:t>
                      </a:r>
                    </a:p>
                  </a:txBody>
                  <a:tcPr marL="13466" marR="13466"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15 de Oct</a:t>
                      </a:r>
                    </a:p>
                  </a:txBody>
                  <a:tcPr marL="13466" marR="13466"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16 de Oct</a:t>
                      </a:r>
                    </a:p>
                  </a:txBody>
                  <a:tcPr marL="13466" marR="13466"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17 de Oct</a:t>
                      </a:r>
                    </a:p>
                  </a:txBody>
                  <a:tcPr marL="13466" marR="13466"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19 de Oct</a:t>
                      </a:r>
                    </a:p>
                  </a:txBody>
                  <a:tcPr marL="13466" marR="13466" marT="9525" marB="0"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495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11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indent="0" algn="ctr" fontAlgn="b"/>
                      <a:r>
                        <a:rPr lang="en-US" sz="1800" b="0" i="0" u="none" strike="noStrike" dirty="0">
                          <a:solidFill>
                            <a:srgbClr val="000000"/>
                          </a:solidFill>
                          <a:effectLst/>
                          <a:latin typeface="Arial" panose="020B0604020202020204" pitchFamily="34" charset="0"/>
                          <a:cs typeface="Arial" panose="020B0604020202020204" pitchFamily="34" charset="0"/>
                        </a:rPr>
                        <a:t>14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15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16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17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20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495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13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14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15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16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17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20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495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13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14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15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16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17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22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495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13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14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15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16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17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23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495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14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15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15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16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17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25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495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14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15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15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16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18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4495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14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15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15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16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18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4495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14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15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16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16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18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4495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14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15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16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17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19 de Oct</a:t>
                      </a: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13466" marR="13466"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bl>
          </a:graphicData>
        </a:graphic>
      </p:graphicFrame>
      <p:sp>
        <p:nvSpPr>
          <p:cNvPr id="10" name="TextBox 9"/>
          <p:cNvSpPr txBox="1"/>
          <p:nvPr/>
        </p:nvSpPr>
        <p:spPr>
          <a:xfrm>
            <a:off x="2399967" y="1666074"/>
            <a:ext cx="457200" cy="4985980"/>
          </a:xfrm>
          <a:prstGeom prst="rect">
            <a:avLst/>
          </a:prstGeom>
          <a:noFill/>
        </p:spPr>
        <p:txBody>
          <a:bodyPr wrap="square" lIns="0" tIns="0" rIns="0" bIns="0" rtlCol="0">
            <a:spAutoFit/>
          </a:bodyPr>
          <a:lstStyle/>
          <a:p>
            <a:pPr algn="ctr"/>
            <a:r>
              <a:rPr lang="en-US">
                <a:latin typeface="Arial" panose="020B0604020202020204" pitchFamily="34" charset="0"/>
                <a:cs typeface="Arial" panose="020B0604020202020204" pitchFamily="34" charset="0"/>
              </a:rPr>
              <a:t>0</a:t>
            </a:r>
          </a:p>
          <a:p>
            <a:pPr algn="ctr"/>
            <a:r>
              <a:rPr lang="en-US">
                <a:latin typeface="Arial" panose="020B0604020202020204" pitchFamily="34" charset="0"/>
                <a:cs typeface="Arial" panose="020B0604020202020204" pitchFamily="34" charset="0"/>
              </a:rPr>
              <a:t>1</a:t>
            </a:r>
          </a:p>
          <a:p>
            <a:pPr algn="ctr"/>
            <a:r>
              <a:rPr lang="en-US">
                <a:latin typeface="Arial" panose="020B0604020202020204" pitchFamily="34" charset="0"/>
                <a:cs typeface="Arial" panose="020B0604020202020204" pitchFamily="34" charset="0"/>
              </a:rPr>
              <a:t>0</a:t>
            </a:r>
          </a:p>
          <a:p>
            <a:pPr algn="ctr"/>
            <a:r>
              <a:rPr lang="en-US">
                <a:latin typeface="Arial" panose="020B0604020202020204" pitchFamily="34" charset="0"/>
                <a:cs typeface="Arial" panose="020B0604020202020204" pitchFamily="34" charset="0"/>
              </a:rPr>
              <a:t>1</a:t>
            </a:r>
          </a:p>
          <a:p>
            <a:pPr algn="ctr"/>
            <a:r>
              <a:rPr lang="en-US">
                <a:latin typeface="Arial" panose="020B0604020202020204" pitchFamily="34" charset="0"/>
                <a:cs typeface="Arial" panose="020B0604020202020204" pitchFamily="34" charset="0"/>
              </a:rPr>
              <a:t>0</a:t>
            </a:r>
          </a:p>
          <a:p>
            <a:pPr algn="ctr"/>
            <a:r>
              <a:rPr lang="en-US">
                <a:latin typeface="Arial" panose="020B0604020202020204" pitchFamily="34" charset="0"/>
                <a:cs typeface="Arial" panose="020B0604020202020204" pitchFamily="34" charset="0"/>
              </a:rPr>
              <a:t>3</a:t>
            </a:r>
          </a:p>
          <a:p>
            <a:pPr algn="ctr"/>
            <a:r>
              <a:rPr lang="en-US">
                <a:latin typeface="Arial" panose="020B0604020202020204" pitchFamily="34" charset="0"/>
                <a:cs typeface="Arial" panose="020B0604020202020204" pitchFamily="34" charset="0"/>
              </a:rPr>
              <a:t>10</a:t>
            </a:r>
          </a:p>
          <a:p>
            <a:pPr algn="ctr"/>
            <a:r>
              <a:rPr lang="en-US">
                <a:latin typeface="Arial" panose="020B0604020202020204" pitchFamily="34" charset="0"/>
                <a:cs typeface="Arial" panose="020B0604020202020204" pitchFamily="34" charset="0"/>
              </a:rPr>
              <a:t>13</a:t>
            </a:r>
          </a:p>
          <a:p>
            <a:pPr algn="ctr"/>
            <a:r>
              <a:rPr lang="en-US">
                <a:latin typeface="Arial" panose="020B0604020202020204" pitchFamily="34" charset="0"/>
                <a:cs typeface="Arial" panose="020B0604020202020204" pitchFamily="34" charset="0"/>
              </a:rPr>
              <a:t>11</a:t>
            </a:r>
          </a:p>
          <a:p>
            <a:pPr algn="ctr"/>
            <a:r>
              <a:rPr lang="en-US">
                <a:latin typeface="Arial" panose="020B0604020202020204" pitchFamily="34" charset="0"/>
                <a:cs typeface="Arial" panose="020B0604020202020204" pitchFamily="34" charset="0"/>
              </a:rPr>
              <a:t>7</a:t>
            </a:r>
          </a:p>
          <a:p>
            <a:pPr algn="ctr"/>
            <a:r>
              <a:rPr lang="en-US">
                <a:latin typeface="Arial" panose="020B0604020202020204" pitchFamily="34" charset="0"/>
                <a:cs typeface="Arial" panose="020B0604020202020204" pitchFamily="34" charset="0"/>
              </a:rPr>
              <a:t>3</a:t>
            </a:r>
          </a:p>
          <a:p>
            <a:pPr algn="ctr"/>
            <a:r>
              <a:rPr lang="en-US">
                <a:latin typeface="Arial" panose="020B0604020202020204" pitchFamily="34" charset="0"/>
                <a:cs typeface="Arial" panose="020B0604020202020204" pitchFamily="34" charset="0"/>
              </a:rPr>
              <a:t>2</a:t>
            </a:r>
          </a:p>
          <a:p>
            <a:pPr algn="ctr"/>
            <a:r>
              <a:rPr lang="en-US">
                <a:latin typeface="Arial" panose="020B0604020202020204" pitchFamily="34" charset="0"/>
                <a:cs typeface="Arial" panose="020B0604020202020204" pitchFamily="34" charset="0"/>
              </a:rPr>
              <a:t>2</a:t>
            </a:r>
          </a:p>
          <a:p>
            <a:pPr algn="ctr"/>
            <a:r>
              <a:rPr lang="en-US">
                <a:latin typeface="Arial" panose="020B0604020202020204" pitchFamily="34" charset="0"/>
                <a:cs typeface="Arial" panose="020B0604020202020204" pitchFamily="34" charset="0"/>
              </a:rPr>
              <a:t>0</a:t>
            </a:r>
          </a:p>
          <a:p>
            <a:pPr algn="ctr"/>
            <a:r>
              <a:rPr lang="en-US">
                <a:latin typeface="Arial" panose="020B0604020202020204" pitchFamily="34" charset="0"/>
                <a:cs typeface="Arial" panose="020B0604020202020204" pitchFamily="34" charset="0"/>
              </a:rPr>
              <a:t>1</a:t>
            </a:r>
          </a:p>
          <a:p>
            <a:pPr algn="ctr"/>
            <a:r>
              <a:rPr lang="en-US">
                <a:latin typeface="Arial" panose="020B0604020202020204" pitchFamily="34" charset="0"/>
                <a:cs typeface="Arial" panose="020B0604020202020204" pitchFamily="34" charset="0"/>
              </a:rPr>
              <a:t>1</a:t>
            </a:r>
          </a:p>
          <a:p>
            <a:pPr algn="ctr"/>
            <a:r>
              <a:rPr lang="en-US">
                <a:latin typeface="Arial" panose="020B0604020202020204" pitchFamily="34" charset="0"/>
                <a:cs typeface="Arial" panose="020B0604020202020204" pitchFamily="34" charset="0"/>
              </a:rPr>
              <a:t>0</a:t>
            </a:r>
          </a:p>
          <a:p>
            <a:pPr algn="ctr"/>
            <a:r>
              <a:rPr lang="en-US">
                <a:latin typeface="Arial" panose="020B0604020202020204" pitchFamily="34" charset="0"/>
                <a:cs typeface="Arial" panose="020B0604020202020204" pitchFamily="34" charset="0"/>
              </a:rPr>
              <a:t>1</a:t>
            </a:r>
          </a:p>
        </p:txBody>
      </p:sp>
    </p:spTree>
    <p:extLst>
      <p:ext uri="{BB962C8B-B14F-4D97-AF65-F5344CB8AC3E}">
        <p14:creationId xmlns:p14="http://schemas.microsoft.com/office/powerpoint/2010/main" val="2215726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0">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xEl>
                                              <p:pRg st="12" end="1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0">
                                            <p:txEl>
                                              <p:pRg st="13" end="13"/>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
                                            <p:txEl>
                                              <p:pRg st="14" end="14"/>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0">
                                            <p:txEl>
                                              <p:pRg st="15" end="15"/>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
                                            <p:txEl>
                                              <p:pRg st="16" end="16"/>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0">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CF9BA-91D0-4E91-9933-D9F868E9F116}"/>
              </a:ext>
            </a:extLst>
          </p:cNvPr>
          <p:cNvSpPr>
            <a:spLocks noGrp="1"/>
          </p:cNvSpPr>
          <p:nvPr>
            <p:ph type="title"/>
          </p:nvPr>
        </p:nvSpPr>
        <p:spPr/>
        <p:txBody>
          <a:bodyPr/>
          <a:lstStyle/>
          <a:p>
            <a:r>
              <a:rPr lang="es-ES" dirty="0"/>
              <a:t>¿Cuál es el rango del eje Y?</a:t>
            </a:r>
          </a:p>
        </p:txBody>
      </p:sp>
      <p:graphicFrame>
        <p:nvGraphicFramePr>
          <p:cNvPr id="10" name="Chart 9"/>
          <p:cNvGraphicFramePr/>
          <p:nvPr>
            <p:extLst>
              <p:ext uri="{D42A27DB-BD31-4B8C-83A1-F6EECF244321}">
                <p14:modId xmlns:p14="http://schemas.microsoft.com/office/powerpoint/2010/main" val="1540061159"/>
              </p:ext>
            </p:extLst>
          </p:nvPr>
        </p:nvGraphicFramePr>
        <p:xfrm>
          <a:off x="3562350" y="1973997"/>
          <a:ext cx="7467600" cy="419820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7">
            <a:extLst>
              <a:ext uri="{FF2B5EF4-FFF2-40B4-BE49-F238E27FC236}">
                <a16:creationId xmlns:a16="http://schemas.microsoft.com/office/drawing/2014/main" id="{BEC5F9F3-4C69-463E-94FB-AAD3E943A0A7}"/>
              </a:ext>
            </a:extLst>
          </p:cNvPr>
          <p:cNvGraphicFramePr>
            <a:graphicFrameLocks noGrp="1"/>
          </p:cNvGraphicFramePr>
          <p:nvPr>
            <p:extLst>
              <p:ext uri="{D42A27DB-BD31-4B8C-83A1-F6EECF244321}">
                <p14:modId xmlns:p14="http://schemas.microsoft.com/office/powerpoint/2010/main" val="2266491695"/>
              </p:ext>
            </p:extLst>
          </p:nvPr>
        </p:nvGraphicFramePr>
        <p:xfrm>
          <a:off x="1429978" y="1392964"/>
          <a:ext cx="1657350" cy="5212080"/>
        </p:xfrm>
        <a:graphic>
          <a:graphicData uri="http://schemas.openxmlformats.org/drawingml/2006/table">
            <a:tbl>
              <a:tblPr/>
              <a:tblGrid>
                <a:gridCol w="74295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tblGrid>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u="none" strike="noStrike">
                          <a:solidFill>
                            <a:schemeClr val="tx1"/>
                          </a:solidFill>
                          <a:effectLst/>
                          <a:latin typeface="Arial" panose="020B0604020202020204" pitchFamily="34" charset="0"/>
                          <a:cs typeface="Arial" panose="020B0604020202020204" pitchFamily="34" charset="0"/>
                        </a:rPr>
                        <a:t>Oct.</a:t>
                      </a:r>
                      <a:endParaRPr lang="en-US" sz="1800" b="0" i="0" u="none" strike="noStrike">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Casos</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0"/>
                  </a:ext>
                </a:extLst>
              </a:tr>
              <a:tr h="14192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1-8</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0</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4192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9</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10</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0</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11</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12</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0</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13</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3</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14</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10</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15</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13</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16</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11</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9"/>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17</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7</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0"/>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18</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3</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1"/>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19</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2</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2"/>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u="none" strike="noStrike">
                          <a:solidFill>
                            <a:schemeClr val="tx1"/>
                          </a:solidFill>
                          <a:effectLst/>
                          <a:latin typeface="Arial" panose="020B0604020202020204" pitchFamily="34" charset="0"/>
                          <a:cs typeface="Arial" panose="020B0604020202020204" pitchFamily="34" charset="0"/>
                        </a:rPr>
                        <a:t>20</a:t>
                      </a:r>
                      <a:endParaRPr lang="en-US" sz="1800" b="0" i="0" u="none" strike="noStrike">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2</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3"/>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u="none" strike="noStrike">
                          <a:solidFill>
                            <a:schemeClr val="tx1"/>
                          </a:solidFill>
                          <a:effectLst/>
                          <a:latin typeface="Arial" panose="020B0604020202020204" pitchFamily="34" charset="0"/>
                          <a:cs typeface="Arial" panose="020B0604020202020204" pitchFamily="34" charset="0"/>
                        </a:rPr>
                        <a:t>21</a:t>
                      </a:r>
                      <a:endParaRPr lang="en-US" sz="1800" b="0" i="0" u="none" strike="noStrike">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0</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4"/>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u="none" strike="noStrike">
                          <a:solidFill>
                            <a:schemeClr val="tx1"/>
                          </a:solidFill>
                          <a:effectLst/>
                          <a:latin typeface="Arial" panose="020B0604020202020204" pitchFamily="34" charset="0"/>
                          <a:cs typeface="Arial" panose="020B0604020202020204" pitchFamily="34" charset="0"/>
                        </a:rPr>
                        <a:t>22</a:t>
                      </a:r>
                      <a:endParaRPr lang="en-US" sz="1800" b="0" i="0" u="none" strike="noStrike">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5"/>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u="none" strike="noStrike">
                          <a:solidFill>
                            <a:schemeClr val="tx1"/>
                          </a:solidFill>
                          <a:effectLst/>
                          <a:latin typeface="Arial" panose="020B0604020202020204" pitchFamily="34" charset="0"/>
                          <a:cs typeface="Arial" panose="020B0604020202020204" pitchFamily="34" charset="0"/>
                        </a:rPr>
                        <a:t>23</a:t>
                      </a:r>
                      <a:endParaRPr lang="en-US" sz="1800" b="0" i="0" u="none" strike="noStrike">
                        <a:solidFill>
                          <a:schemeClr val="tx1"/>
                        </a:solidFill>
                        <a:effectLst/>
                        <a:latin typeface="Arial" panose="020B0604020202020204" pitchFamily="34" charset="0"/>
                        <a:cs typeface="Arial" panose="020B0604020202020204" pitchFamily="34" charset="0"/>
                      </a:endParaRP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1</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6"/>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24</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0</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7"/>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a:solidFill>
                            <a:schemeClr val="tx1"/>
                          </a:solidFill>
                          <a:effectLst/>
                          <a:latin typeface="Arial" panose="020B0604020202020204" pitchFamily="34" charset="0"/>
                          <a:cs typeface="Arial" panose="020B0604020202020204" pitchFamily="34" charset="0"/>
                        </a:rPr>
                        <a:t>25</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1800" b="0" i="0" u="none" strike="noStrike" dirty="0">
                          <a:solidFill>
                            <a:schemeClr val="tx1"/>
                          </a:solidFill>
                          <a:effectLst/>
                          <a:latin typeface="Arial" panose="020B0604020202020204" pitchFamily="34" charset="0"/>
                          <a:cs typeface="Arial" panose="020B0604020202020204" pitchFamily="34" charset="0"/>
                        </a:rPr>
                        <a:t>1</a:t>
                      </a:r>
                    </a:p>
                  </a:txBody>
                  <a:tcPr marL="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8"/>
                  </a:ext>
                </a:extLst>
              </a:tr>
            </a:tbl>
          </a:graphicData>
        </a:graphic>
      </p:graphicFrame>
    </p:spTree>
    <p:extLst>
      <p:ext uri="{BB962C8B-B14F-4D97-AF65-F5344CB8AC3E}">
        <p14:creationId xmlns:p14="http://schemas.microsoft.com/office/powerpoint/2010/main" val="2633695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113E5-BF22-4A55-A78D-1DC3280379E2}"/>
              </a:ext>
            </a:extLst>
          </p:cNvPr>
          <p:cNvSpPr>
            <a:spLocks noGrp="1"/>
          </p:cNvSpPr>
          <p:nvPr>
            <p:ph type="title"/>
          </p:nvPr>
        </p:nvSpPr>
        <p:spPr/>
        <p:txBody>
          <a:bodyPr/>
          <a:lstStyle/>
          <a:p>
            <a:r>
              <a:rPr lang="es-ES" dirty="0"/>
              <a:t>Ahora, añada los datos</a:t>
            </a:r>
          </a:p>
        </p:txBody>
      </p:sp>
      <p:graphicFrame>
        <p:nvGraphicFramePr>
          <p:cNvPr id="6" name="Chart 5"/>
          <p:cNvGraphicFramePr/>
          <p:nvPr>
            <p:extLst>
              <p:ext uri="{D42A27DB-BD31-4B8C-83A1-F6EECF244321}">
                <p14:modId xmlns:p14="http://schemas.microsoft.com/office/powerpoint/2010/main" val="3363656429"/>
              </p:ext>
            </p:extLst>
          </p:nvPr>
        </p:nvGraphicFramePr>
        <p:xfrm>
          <a:off x="2526632" y="1973997"/>
          <a:ext cx="7467600" cy="45711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426750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a:extLst>
              <a:ext uri="{FF2B5EF4-FFF2-40B4-BE49-F238E27FC236}">
                <a16:creationId xmlns:a16="http://schemas.microsoft.com/office/drawing/2014/main" id="{51999BC6-1D7D-4A1B-BE15-E8D322F4DDE1}"/>
              </a:ext>
            </a:extLst>
          </p:cNvPr>
          <p:cNvGraphicFramePr>
            <a:graphicFrameLocks noGrp="1"/>
          </p:cNvGraphicFramePr>
          <p:nvPr>
            <p:ph sz="half" idx="2"/>
            <p:extLst>
              <p:ext uri="{D42A27DB-BD31-4B8C-83A1-F6EECF244321}">
                <p14:modId xmlns:p14="http://schemas.microsoft.com/office/powerpoint/2010/main" val="2596340898"/>
              </p:ext>
            </p:extLst>
          </p:nvPr>
        </p:nvGraphicFramePr>
        <p:xfrm>
          <a:off x="838200" y="1479550"/>
          <a:ext cx="10515600" cy="4638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7F1D16DD-C759-40B5-8D87-A643760E6819}"/>
              </a:ext>
            </a:extLst>
          </p:cNvPr>
          <p:cNvSpPr>
            <a:spLocks noGrp="1"/>
          </p:cNvSpPr>
          <p:nvPr>
            <p:ph type="title"/>
          </p:nvPr>
        </p:nvSpPr>
        <p:spPr/>
        <p:txBody>
          <a:bodyPr/>
          <a:lstStyle/>
          <a:p>
            <a:r>
              <a:rPr lang="es-ES" dirty="0"/>
              <a:t>Formar un equipo</a:t>
            </a:r>
          </a:p>
        </p:txBody>
      </p:sp>
      <p:sp>
        <p:nvSpPr>
          <p:cNvPr id="39" name="TextBox 38">
            <a:extLst>
              <a:ext uri="{FF2B5EF4-FFF2-40B4-BE49-F238E27FC236}">
                <a16:creationId xmlns:a16="http://schemas.microsoft.com/office/drawing/2014/main" id="{A025738C-3512-4B87-1F8D-288DBCA8A445}"/>
              </a:ext>
            </a:extLst>
          </p:cNvPr>
          <p:cNvSpPr txBox="1"/>
          <p:nvPr/>
        </p:nvSpPr>
        <p:spPr>
          <a:xfrm>
            <a:off x="5218090" y="6140450"/>
            <a:ext cx="175582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2800" dirty="0">
                <a:latin typeface="Arial"/>
                <a:cs typeface="Arial"/>
              </a:rPr>
              <a:t>¿Otros?</a:t>
            </a:r>
          </a:p>
        </p:txBody>
      </p:sp>
      <p:cxnSp>
        <p:nvCxnSpPr>
          <p:cNvPr id="5" name="Straight Connector 4">
            <a:extLst>
              <a:ext uri="{FF2B5EF4-FFF2-40B4-BE49-F238E27FC236}">
                <a16:creationId xmlns:a16="http://schemas.microsoft.com/office/drawing/2014/main" id="{EF2DECC1-2679-1F08-4F49-B82C48E06B67}"/>
              </a:ext>
            </a:extLst>
          </p:cNvPr>
          <p:cNvCxnSpPr>
            <a:cxnSpLocks/>
          </p:cNvCxnSpPr>
          <p:nvPr/>
        </p:nvCxnSpPr>
        <p:spPr>
          <a:xfrm>
            <a:off x="6798184" y="4479925"/>
            <a:ext cx="82550" cy="92075"/>
          </a:xfrm>
          <a:prstGeom prst="line">
            <a:avLst/>
          </a:prstGeom>
          <a:ln w="38100">
            <a:solidFill>
              <a:srgbClr val="00953A"/>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1C6D9CA-4213-7DB7-D625-E7CD84881E28}"/>
              </a:ext>
            </a:extLst>
          </p:cNvPr>
          <p:cNvCxnSpPr>
            <a:cxnSpLocks/>
          </p:cNvCxnSpPr>
          <p:nvPr/>
        </p:nvCxnSpPr>
        <p:spPr>
          <a:xfrm flipH="1">
            <a:off x="5608789" y="4462103"/>
            <a:ext cx="98425" cy="106362"/>
          </a:xfrm>
          <a:prstGeom prst="line">
            <a:avLst/>
          </a:prstGeom>
          <a:ln w="38100">
            <a:solidFill>
              <a:srgbClr val="00953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039804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47947-019E-474B-8037-5C45201479A2}"/>
              </a:ext>
            </a:extLst>
          </p:cNvPr>
          <p:cNvSpPr>
            <a:spLocks noGrp="1"/>
          </p:cNvSpPr>
          <p:nvPr>
            <p:ph type="title"/>
          </p:nvPr>
        </p:nvSpPr>
        <p:spPr/>
        <p:txBody>
          <a:bodyPr/>
          <a:lstStyle/>
          <a:p>
            <a:r>
              <a:rPr lang="es-ES" dirty="0"/>
              <a:t>Con datos</a:t>
            </a:r>
          </a:p>
        </p:txBody>
      </p:sp>
      <p:graphicFrame>
        <p:nvGraphicFramePr>
          <p:cNvPr id="8" name="Chart 7"/>
          <p:cNvGraphicFramePr/>
          <p:nvPr>
            <p:extLst>
              <p:ext uri="{D42A27DB-BD31-4B8C-83A1-F6EECF244321}">
                <p14:modId xmlns:p14="http://schemas.microsoft.com/office/powerpoint/2010/main" val="2864898702"/>
              </p:ext>
            </p:extLst>
          </p:nvPr>
        </p:nvGraphicFramePr>
        <p:xfrm>
          <a:off x="2133600" y="1973998"/>
          <a:ext cx="7848600" cy="4198203"/>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8131628" y="3167389"/>
            <a:ext cx="2735293" cy="954107"/>
          </a:xfrm>
          <a:prstGeom prst="rect">
            <a:avLst/>
          </a:prstGeom>
          <a:noFill/>
          <a:ln w="38100">
            <a:solidFill>
              <a:srgbClr val="00973B"/>
            </a:solidFill>
          </a:ln>
        </p:spPr>
        <p:txBody>
          <a:bodyPr wrap="square" rtlCol="0">
            <a:spAutoFit/>
          </a:bodyPr>
          <a:lstStyle/>
          <a:p>
            <a:pPr algn="ctr" defTabSz="914400"/>
            <a:r>
              <a:rPr lang="es-ES" sz="2800" dirty="0">
                <a:solidFill>
                  <a:prstClr val="black"/>
                </a:solidFill>
                <a:latin typeface="Arial" panose="020B0604020202020204" pitchFamily="34" charset="0"/>
                <a:cs typeface="Arial" panose="020B0604020202020204" pitchFamily="34" charset="0"/>
              </a:rPr>
              <a:t>Añadir etiquetas de eje</a:t>
            </a:r>
          </a:p>
        </p:txBody>
      </p:sp>
    </p:spTree>
    <p:extLst>
      <p:ext uri="{BB962C8B-B14F-4D97-AF65-F5344CB8AC3E}">
        <p14:creationId xmlns:p14="http://schemas.microsoft.com/office/powerpoint/2010/main" val="2797619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134D4-3200-423D-8F78-355FDE5D819B}"/>
              </a:ext>
            </a:extLst>
          </p:cNvPr>
          <p:cNvSpPr>
            <a:spLocks noGrp="1"/>
          </p:cNvSpPr>
          <p:nvPr>
            <p:ph type="title"/>
          </p:nvPr>
        </p:nvSpPr>
        <p:spPr/>
        <p:txBody>
          <a:bodyPr/>
          <a:lstStyle/>
          <a:p>
            <a:r>
              <a:rPr lang="es-ES" dirty="0"/>
              <a:t>Con etiquetas de eje</a:t>
            </a:r>
          </a:p>
        </p:txBody>
      </p:sp>
      <p:graphicFrame>
        <p:nvGraphicFramePr>
          <p:cNvPr id="6" name="Chart 5"/>
          <p:cNvGraphicFramePr/>
          <p:nvPr>
            <p:extLst>
              <p:ext uri="{D42A27DB-BD31-4B8C-83A1-F6EECF244321}">
                <p14:modId xmlns:p14="http://schemas.microsoft.com/office/powerpoint/2010/main" val="3155666607"/>
              </p:ext>
            </p:extLst>
          </p:nvPr>
        </p:nvGraphicFramePr>
        <p:xfrm>
          <a:off x="2133600" y="2164497"/>
          <a:ext cx="7848600" cy="43434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3641271" y="2162161"/>
            <a:ext cx="2297516" cy="1928575"/>
          </a:xfrm>
          <a:prstGeom prst="rect">
            <a:avLst/>
          </a:prstGeom>
          <a:noFill/>
          <a:ln w="38100">
            <a:solidFill>
              <a:srgbClr val="00973B"/>
            </a:solidFill>
          </a:ln>
        </p:spPr>
        <p:txBody>
          <a:bodyPr wrap="square" rtlCol="0">
            <a:spAutoFit/>
          </a:bodyPr>
          <a:lstStyle/>
          <a:p>
            <a:pPr defTabSz="914400"/>
            <a:r>
              <a:rPr lang="es-ES" sz="2400" dirty="0">
                <a:solidFill>
                  <a:prstClr val="black"/>
                </a:solidFill>
                <a:latin typeface="Arial" panose="020B0604020202020204" pitchFamily="34" charset="0"/>
                <a:cs typeface="Arial" panose="020B0604020202020204" pitchFamily="34" charset="0"/>
              </a:rPr>
              <a:t>Ahora añada </a:t>
            </a:r>
            <a:br>
              <a:rPr lang="es-ES" sz="2400" dirty="0">
                <a:solidFill>
                  <a:prstClr val="black"/>
                </a:solidFill>
                <a:latin typeface="Arial" panose="020B0604020202020204" pitchFamily="34" charset="0"/>
                <a:cs typeface="Arial" panose="020B0604020202020204" pitchFamily="34" charset="0"/>
              </a:rPr>
            </a:br>
            <a:r>
              <a:rPr lang="es-ES" sz="2400" dirty="0">
                <a:solidFill>
                  <a:prstClr val="black"/>
                </a:solidFill>
                <a:latin typeface="Arial" panose="020B0604020202020204" pitchFamily="34" charset="0"/>
                <a:cs typeface="Arial" panose="020B0604020202020204" pitchFamily="34" charset="0"/>
              </a:rPr>
              <a:t>el título:</a:t>
            </a:r>
          </a:p>
          <a:p>
            <a:pPr marL="285750" indent="-285750" defTabSz="914400">
              <a:buClr>
                <a:srgbClr val="006600"/>
              </a:buClr>
              <a:buFont typeface="Wingdings" panose="05000000000000000000" pitchFamily="2" charset="2"/>
              <a:buChar char="§"/>
            </a:pPr>
            <a:r>
              <a:rPr lang="es-ES" sz="2400" dirty="0">
                <a:solidFill>
                  <a:prstClr val="black"/>
                </a:solidFill>
                <a:latin typeface="Arial" panose="020B0604020202020204" pitchFamily="34" charset="0"/>
                <a:cs typeface="Arial" panose="020B0604020202020204" pitchFamily="34" charset="0"/>
              </a:rPr>
              <a:t>¿Qué?</a:t>
            </a:r>
          </a:p>
          <a:p>
            <a:pPr marL="285750" indent="-285750" defTabSz="914400">
              <a:buClr>
                <a:srgbClr val="006600"/>
              </a:buClr>
              <a:buFont typeface="Wingdings" panose="05000000000000000000" pitchFamily="2" charset="2"/>
              <a:buChar char="§"/>
            </a:pPr>
            <a:r>
              <a:rPr lang="es-ES" sz="2400" dirty="0">
                <a:solidFill>
                  <a:prstClr val="black"/>
                </a:solidFill>
                <a:latin typeface="Arial" panose="020B0604020202020204" pitchFamily="34" charset="0"/>
                <a:cs typeface="Arial" panose="020B0604020202020204" pitchFamily="34" charset="0"/>
              </a:rPr>
              <a:t>¿Dónde?</a:t>
            </a:r>
          </a:p>
          <a:p>
            <a:pPr marL="285750" indent="-285750" defTabSz="914400">
              <a:buClr>
                <a:srgbClr val="006600"/>
              </a:buClr>
              <a:buFont typeface="Wingdings" panose="05000000000000000000" pitchFamily="2" charset="2"/>
              <a:buChar char="§"/>
            </a:pPr>
            <a:r>
              <a:rPr lang="es-ES" sz="2400" dirty="0">
                <a:solidFill>
                  <a:prstClr val="black"/>
                </a:solidFill>
                <a:latin typeface="Arial" panose="020B0604020202020204" pitchFamily="34" charset="0"/>
                <a:cs typeface="Arial" panose="020B0604020202020204" pitchFamily="34" charset="0"/>
              </a:rPr>
              <a:t>¿Cuándo?</a:t>
            </a:r>
          </a:p>
        </p:txBody>
      </p:sp>
    </p:spTree>
    <p:extLst>
      <p:ext uri="{BB962C8B-B14F-4D97-AF65-F5344CB8AC3E}">
        <p14:creationId xmlns:p14="http://schemas.microsoft.com/office/powerpoint/2010/main" val="1772947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CA823-888A-4B40-8989-5437FD8978AD}"/>
              </a:ext>
            </a:extLst>
          </p:cNvPr>
          <p:cNvSpPr>
            <a:spLocks noGrp="1"/>
          </p:cNvSpPr>
          <p:nvPr>
            <p:ph type="title"/>
          </p:nvPr>
        </p:nvSpPr>
        <p:spPr/>
        <p:txBody>
          <a:bodyPr/>
          <a:lstStyle/>
          <a:p>
            <a:r>
              <a:rPr lang="es-ES" dirty="0"/>
              <a:t>Curva epidémica completada</a:t>
            </a:r>
          </a:p>
        </p:txBody>
      </p:sp>
      <p:sp>
        <p:nvSpPr>
          <p:cNvPr id="8" name="TextBox 7"/>
          <p:cNvSpPr txBox="1"/>
          <p:nvPr/>
        </p:nvSpPr>
        <p:spPr>
          <a:xfrm>
            <a:off x="3333749" y="1568469"/>
            <a:ext cx="7080785" cy="830997"/>
          </a:xfrm>
          <a:prstGeom prst="rect">
            <a:avLst/>
          </a:prstGeom>
          <a:noFill/>
        </p:spPr>
        <p:txBody>
          <a:bodyPr wrap="square" rtlCol="0">
            <a:spAutoFit/>
          </a:bodyPr>
          <a:lstStyle/>
          <a:p>
            <a:pPr algn="ctr" defTabSz="914400">
              <a:defRPr sz="1800" b="1" i="0" u="none" strike="noStrike" kern="1200" baseline="0">
                <a:solidFill>
                  <a:prstClr val="black"/>
                </a:solidFill>
                <a:latin typeface="+mn-lt"/>
                <a:ea typeface="+mn-ea"/>
                <a:cs typeface="+mn-cs"/>
              </a:defRPr>
            </a:pPr>
            <a:r>
              <a:rPr lang="es-ES" sz="2400" b="1" dirty="0">
                <a:solidFill>
                  <a:prstClr val="black"/>
                </a:solidFill>
                <a:latin typeface="Arial" panose="020B0604020202020204" pitchFamily="34" charset="0"/>
                <a:cs typeface="Arial" panose="020B0604020202020204" pitchFamily="34" charset="0"/>
              </a:rPr>
              <a:t>Número de casos de enfermedad X</a:t>
            </a:r>
          </a:p>
          <a:p>
            <a:pPr algn="ctr" defTabSz="914400">
              <a:defRPr sz="1800" b="1" i="0" u="none" strike="noStrike" kern="1200" baseline="0">
                <a:solidFill>
                  <a:prstClr val="black"/>
                </a:solidFill>
                <a:latin typeface="+mn-lt"/>
                <a:ea typeface="+mn-ea"/>
                <a:cs typeface="+mn-cs"/>
              </a:defRPr>
            </a:pPr>
            <a:r>
              <a:rPr lang="es-ES" sz="2400" b="1" dirty="0">
                <a:solidFill>
                  <a:prstClr val="black"/>
                </a:solidFill>
                <a:latin typeface="Arial" panose="020B0604020202020204" pitchFamily="34" charset="0"/>
                <a:cs typeface="Arial" panose="020B0604020202020204" pitchFamily="34" charset="0"/>
              </a:rPr>
              <a:t>por fecha de inicio, distrito Y, Octubre de 2019</a:t>
            </a:r>
          </a:p>
        </p:txBody>
      </p:sp>
      <p:graphicFrame>
        <p:nvGraphicFramePr>
          <p:cNvPr id="11" name="Chart 10">
            <a:extLst>
              <a:ext uri="{FF2B5EF4-FFF2-40B4-BE49-F238E27FC236}">
                <a16:creationId xmlns:a16="http://schemas.microsoft.com/office/drawing/2014/main" id="{665F3C07-452B-44D5-A7FD-58B702C39776}"/>
              </a:ext>
            </a:extLst>
          </p:cNvPr>
          <p:cNvGraphicFramePr/>
          <p:nvPr>
            <p:extLst>
              <p:ext uri="{D42A27DB-BD31-4B8C-83A1-F6EECF244321}">
                <p14:modId xmlns:p14="http://schemas.microsoft.com/office/powerpoint/2010/main" val="1192225864"/>
              </p:ext>
            </p:extLst>
          </p:nvPr>
        </p:nvGraphicFramePr>
        <p:xfrm>
          <a:off x="2133600" y="2164497"/>
          <a:ext cx="7848600" cy="4343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644542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F5DE36B-1942-49B6-B318-386DE07FAD47}"/>
              </a:ext>
            </a:extLst>
          </p:cNvPr>
          <p:cNvSpPr>
            <a:spLocks noGrp="1"/>
          </p:cNvSpPr>
          <p:nvPr>
            <p:ph type="title"/>
          </p:nvPr>
        </p:nvSpPr>
        <p:spPr/>
        <p:txBody>
          <a:bodyPr/>
          <a:lstStyle/>
          <a:p>
            <a:r>
              <a:rPr lang="es-ES" dirty="0"/>
              <a:t>¿Qué valor tiene una curva epidémica?</a:t>
            </a:r>
          </a:p>
        </p:txBody>
      </p:sp>
      <p:graphicFrame>
        <p:nvGraphicFramePr>
          <p:cNvPr id="8" name="Chart 7"/>
          <p:cNvGraphicFramePr>
            <a:graphicFrameLocks/>
          </p:cNvGraphicFramePr>
          <p:nvPr>
            <p:extLst>
              <p:ext uri="{D42A27DB-BD31-4B8C-83A1-F6EECF244321}">
                <p14:modId xmlns:p14="http://schemas.microsoft.com/office/powerpoint/2010/main" val="1520646052"/>
              </p:ext>
            </p:extLst>
          </p:nvPr>
        </p:nvGraphicFramePr>
        <p:xfrm>
          <a:off x="2223755" y="1785257"/>
          <a:ext cx="7744489" cy="453934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0523153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D24D2-3567-42F3-B9A6-75648A8CFC13}"/>
              </a:ext>
            </a:extLst>
          </p:cNvPr>
          <p:cNvSpPr>
            <a:spLocks noGrp="1"/>
          </p:cNvSpPr>
          <p:nvPr>
            <p:ph type="title"/>
          </p:nvPr>
        </p:nvSpPr>
        <p:spPr/>
        <p:txBody>
          <a:bodyPr/>
          <a:lstStyle/>
          <a:p>
            <a:r>
              <a:rPr lang="es-ES" dirty="0"/>
              <a:t>Magnitud del brote</a:t>
            </a:r>
          </a:p>
        </p:txBody>
      </p:sp>
      <p:graphicFrame>
        <p:nvGraphicFramePr>
          <p:cNvPr id="5" name="Chart 4"/>
          <p:cNvGraphicFramePr/>
          <p:nvPr>
            <p:extLst>
              <p:ext uri="{D42A27DB-BD31-4B8C-83A1-F6EECF244321}">
                <p14:modId xmlns:p14="http://schemas.microsoft.com/office/powerpoint/2010/main" val="3233589365"/>
              </p:ext>
            </p:extLst>
          </p:nvPr>
        </p:nvGraphicFramePr>
        <p:xfrm>
          <a:off x="2590800" y="1763484"/>
          <a:ext cx="6901543" cy="299357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p:cNvGraphicFramePr/>
          <p:nvPr>
            <p:extLst>
              <p:ext uri="{D42A27DB-BD31-4B8C-83A1-F6EECF244321}">
                <p14:modId xmlns:p14="http://schemas.microsoft.com/office/powerpoint/2010/main" val="15414416"/>
              </p:ext>
            </p:extLst>
          </p:nvPr>
        </p:nvGraphicFramePr>
        <p:xfrm>
          <a:off x="2652991" y="5201509"/>
          <a:ext cx="6841795" cy="1536577"/>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p:cNvSpPr txBox="1"/>
          <p:nvPr/>
        </p:nvSpPr>
        <p:spPr>
          <a:xfrm>
            <a:off x="5301343" y="1381879"/>
            <a:ext cx="1526844" cy="400110"/>
          </a:xfrm>
          <a:prstGeom prst="rect">
            <a:avLst/>
          </a:prstGeom>
          <a:noFill/>
        </p:spPr>
        <p:txBody>
          <a:bodyPr wrap="square" rtlCol="0">
            <a:spAutoFit/>
          </a:bodyPr>
          <a:lstStyle/>
          <a:p>
            <a:pPr algn="ctr" defTabSz="914400"/>
            <a:r>
              <a:rPr lang="es-ES" sz="2000" b="1" dirty="0">
                <a:solidFill>
                  <a:prstClr val="black"/>
                </a:solidFill>
                <a:latin typeface="Arial" panose="020B0604020202020204" pitchFamily="34" charset="0"/>
                <a:cs typeface="Arial" panose="020B0604020202020204" pitchFamily="34" charset="0"/>
              </a:rPr>
              <a:t>Distrito A</a:t>
            </a:r>
          </a:p>
        </p:txBody>
      </p:sp>
      <p:sp>
        <p:nvSpPr>
          <p:cNvPr id="8" name="TextBox 7"/>
          <p:cNvSpPr txBox="1"/>
          <p:nvPr/>
        </p:nvSpPr>
        <p:spPr>
          <a:xfrm>
            <a:off x="5301343" y="4812889"/>
            <a:ext cx="1715085" cy="400110"/>
          </a:xfrm>
          <a:prstGeom prst="rect">
            <a:avLst/>
          </a:prstGeom>
          <a:noFill/>
        </p:spPr>
        <p:txBody>
          <a:bodyPr wrap="square" rtlCol="0">
            <a:spAutoFit/>
          </a:bodyPr>
          <a:lstStyle/>
          <a:p>
            <a:pPr algn="ctr" defTabSz="914400"/>
            <a:r>
              <a:rPr lang="es-ES" sz="2000" b="1" dirty="0">
                <a:solidFill>
                  <a:prstClr val="black"/>
                </a:solidFill>
                <a:latin typeface="Arial" panose="020B0604020202020204" pitchFamily="34" charset="0"/>
                <a:cs typeface="Arial" panose="020B0604020202020204" pitchFamily="34" charset="0"/>
              </a:rPr>
              <a:t>Distrito B</a:t>
            </a:r>
          </a:p>
        </p:txBody>
      </p:sp>
    </p:spTree>
    <p:extLst>
      <p:ext uri="{BB962C8B-B14F-4D97-AF65-F5344CB8AC3E}">
        <p14:creationId xmlns:p14="http://schemas.microsoft.com/office/powerpoint/2010/main" val="208770634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7AB537F1-0C14-1085-3123-29E0A55EC155}"/>
              </a:ext>
            </a:extLst>
          </p:cNvPr>
          <p:cNvSpPr>
            <a:spLocks noGrp="1"/>
          </p:cNvSpPr>
          <p:nvPr>
            <p:ph sz="half" idx="2"/>
          </p:nvPr>
        </p:nvSpPr>
        <p:spPr>
          <a:xfrm>
            <a:off x="838199" y="1478857"/>
            <a:ext cx="10803673" cy="4639309"/>
          </a:xfrm>
        </p:spPr>
        <p:txBody>
          <a:bodyPr/>
          <a:lstStyle/>
          <a:p>
            <a:pPr marL="0" indent="0">
              <a:buNone/>
            </a:pPr>
            <a:r>
              <a:rPr lang="es-ES" altLang="en-US" dirty="0"/>
              <a:t>Si hoy fuese el 16 de octubre, ¿esperaría que hubiera más casos?</a:t>
            </a:r>
          </a:p>
        </p:txBody>
      </p:sp>
      <p:sp>
        <p:nvSpPr>
          <p:cNvPr id="2" name="Title 1">
            <a:extLst>
              <a:ext uri="{FF2B5EF4-FFF2-40B4-BE49-F238E27FC236}">
                <a16:creationId xmlns:a16="http://schemas.microsoft.com/office/drawing/2014/main" id="{5DBCD640-D608-4545-BC7F-5B4C9693E0CC}"/>
              </a:ext>
            </a:extLst>
          </p:cNvPr>
          <p:cNvSpPr>
            <a:spLocks noGrp="1"/>
          </p:cNvSpPr>
          <p:nvPr>
            <p:ph type="title"/>
          </p:nvPr>
        </p:nvSpPr>
        <p:spPr/>
        <p:txBody>
          <a:bodyPr/>
          <a:lstStyle/>
          <a:p>
            <a:r>
              <a:rPr lang="es-ES" dirty="0"/>
              <a:t>¿Es probable que haya más casos? (1/2)</a:t>
            </a:r>
          </a:p>
        </p:txBody>
      </p:sp>
      <p:graphicFrame>
        <p:nvGraphicFramePr>
          <p:cNvPr id="5" name="Chart 4"/>
          <p:cNvGraphicFramePr/>
          <p:nvPr>
            <p:extLst>
              <p:ext uri="{D42A27DB-BD31-4B8C-83A1-F6EECF244321}">
                <p14:modId xmlns:p14="http://schemas.microsoft.com/office/powerpoint/2010/main" val="2430373314"/>
              </p:ext>
            </p:extLst>
          </p:nvPr>
        </p:nvGraphicFramePr>
        <p:xfrm>
          <a:off x="2068286" y="2677886"/>
          <a:ext cx="7511143" cy="3825123"/>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a:extLst>
              <a:ext uri="{FF2B5EF4-FFF2-40B4-BE49-F238E27FC236}">
                <a16:creationId xmlns:a16="http://schemas.microsoft.com/office/drawing/2014/main" id="{11813BC0-80B6-4762-BA73-3ED6D75AF024}"/>
              </a:ext>
            </a:extLst>
          </p:cNvPr>
          <p:cNvSpPr/>
          <p:nvPr/>
        </p:nvSpPr>
        <p:spPr bwMode="auto">
          <a:xfrm>
            <a:off x="7162800" y="4724401"/>
            <a:ext cx="3200400" cy="34855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400" eaLnBrk="0" fontAlgn="base" hangingPunct="0">
              <a:lnSpc>
                <a:spcPct val="90000"/>
              </a:lnSpc>
              <a:spcBef>
                <a:spcPct val="0"/>
              </a:spcBef>
              <a:spcAft>
                <a:spcPct val="0"/>
              </a:spcAft>
            </a:pPr>
            <a:endParaRPr lang="en-US">
              <a:latin typeface="Courier New" pitchFamily="49" charset="0"/>
              <a:cs typeface="Arial" charset="0"/>
            </a:endParaRPr>
          </a:p>
        </p:txBody>
      </p:sp>
    </p:spTree>
    <p:extLst>
      <p:ext uri="{BB962C8B-B14F-4D97-AF65-F5344CB8AC3E}">
        <p14:creationId xmlns:p14="http://schemas.microsoft.com/office/powerpoint/2010/main" val="40176029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7F1B9D71-A52E-F56D-26B2-CF0F856772FC}"/>
              </a:ext>
            </a:extLst>
          </p:cNvPr>
          <p:cNvSpPr>
            <a:spLocks noGrp="1"/>
          </p:cNvSpPr>
          <p:nvPr>
            <p:ph sz="half" idx="2"/>
          </p:nvPr>
        </p:nvSpPr>
        <p:spPr>
          <a:xfrm>
            <a:off x="602166" y="1478857"/>
            <a:ext cx="10751634" cy="4639309"/>
          </a:xfrm>
        </p:spPr>
        <p:txBody>
          <a:bodyPr/>
          <a:lstStyle/>
          <a:p>
            <a:pPr marL="0" indent="0">
              <a:buNone/>
            </a:pPr>
            <a:r>
              <a:rPr lang="es-ES" altLang="en-US" dirty="0"/>
              <a:t>Si hoy fuese el 26 de octubre, ¿esperaría que hubiera más casos?</a:t>
            </a:r>
          </a:p>
        </p:txBody>
      </p:sp>
      <p:sp>
        <p:nvSpPr>
          <p:cNvPr id="2" name="Title 1">
            <a:extLst>
              <a:ext uri="{FF2B5EF4-FFF2-40B4-BE49-F238E27FC236}">
                <a16:creationId xmlns:a16="http://schemas.microsoft.com/office/drawing/2014/main" id="{D0D328FD-082F-4A67-B54E-C8A3B97FDF2C}"/>
              </a:ext>
            </a:extLst>
          </p:cNvPr>
          <p:cNvSpPr>
            <a:spLocks noGrp="1"/>
          </p:cNvSpPr>
          <p:nvPr>
            <p:ph type="title"/>
          </p:nvPr>
        </p:nvSpPr>
        <p:spPr/>
        <p:txBody>
          <a:bodyPr/>
          <a:lstStyle/>
          <a:p>
            <a:r>
              <a:rPr lang="es-ES" dirty="0"/>
              <a:t>¿Es probable que haya más casos? (2/2)</a:t>
            </a:r>
          </a:p>
        </p:txBody>
      </p:sp>
      <p:graphicFrame>
        <p:nvGraphicFramePr>
          <p:cNvPr id="11" name="Chart 10"/>
          <p:cNvGraphicFramePr/>
          <p:nvPr>
            <p:extLst>
              <p:ext uri="{D42A27DB-BD31-4B8C-83A1-F6EECF244321}">
                <p14:modId xmlns:p14="http://schemas.microsoft.com/office/powerpoint/2010/main" val="1536726016"/>
              </p:ext>
            </p:extLst>
          </p:nvPr>
        </p:nvGraphicFramePr>
        <p:xfrm>
          <a:off x="2065431" y="2685603"/>
          <a:ext cx="7848600" cy="377734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7851355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A008E-D6FB-4616-8374-89B0B9CB4A60}"/>
              </a:ext>
            </a:extLst>
          </p:cNvPr>
          <p:cNvSpPr>
            <a:spLocks noGrp="1"/>
          </p:cNvSpPr>
          <p:nvPr>
            <p:ph type="title"/>
          </p:nvPr>
        </p:nvSpPr>
        <p:spPr>
          <a:xfrm>
            <a:off x="838200" y="-16517"/>
            <a:ext cx="10515600" cy="1248194"/>
          </a:xfrm>
        </p:spPr>
        <p:txBody>
          <a:bodyPr/>
          <a:lstStyle/>
          <a:p>
            <a:r>
              <a:rPr lang="es-ES" dirty="0"/>
              <a:t>Curvas epidémicas y fuente/modalidad </a:t>
            </a:r>
            <a:br>
              <a:rPr lang="es-ES" dirty="0"/>
            </a:br>
            <a:r>
              <a:rPr lang="es-ES" dirty="0"/>
              <a:t>de propagación</a:t>
            </a:r>
          </a:p>
        </p:txBody>
      </p:sp>
      <p:grpSp>
        <p:nvGrpSpPr>
          <p:cNvPr id="4" name="Group 3">
            <a:extLst>
              <a:ext uri="{FF2B5EF4-FFF2-40B4-BE49-F238E27FC236}">
                <a16:creationId xmlns:a16="http://schemas.microsoft.com/office/drawing/2014/main" id="{8EECB570-05F6-0574-7D3E-01007BD0E2D2}"/>
              </a:ext>
            </a:extLst>
          </p:cNvPr>
          <p:cNvGrpSpPr/>
          <p:nvPr/>
        </p:nvGrpSpPr>
        <p:grpSpPr>
          <a:xfrm>
            <a:off x="1328450" y="1775734"/>
            <a:ext cx="3975615" cy="2261894"/>
            <a:chOff x="1720336" y="1666876"/>
            <a:chExt cx="3975615" cy="2261894"/>
          </a:xfrm>
        </p:grpSpPr>
        <p:graphicFrame>
          <p:nvGraphicFramePr>
            <p:cNvPr id="5" name="Object 3"/>
            <p:cNvGraphicFramePr>
              <a:graphicFrameLocks noChangeAspect="1"/>
            </p:cNvGraphicFramePr>
            <p:nvPr>
              <p:extLst>
                <p:ext uri="{D42A27DB-BD31-4B8C-83A1-F6EECF244321}">
                  <p14:modId xmlns:p14="http://schemas.microsoft.com/office/powerpoint/2010/main" val="176960624"/>
                </p:ext>
              </p:extLst>
            </p:nvPr>
          </p:nvGraphicFramePr>
          <p:xfrm>
            <a:off x="2098676" y="1666876"/>
            <a:ext cx="3597275" cy="2016125"/>
          </p:xfrm>
          <a:graphic>
            <a:graphicData uri="http://schemas.openxmlformats.org/drawingml/2006/chart">
              <c:chart xmlns:c="http://schemas.openxmlformats.org/drawingml/2006/chart" xmlns:r="http://schemas.openxmlformats.org/officeDocument/2006/relationships" r:id="rId3"/>
            </a:graphicData>
          </a:graphic>
        </p:graphicFrame>
        <p:sp>
          <p:nvSpPr>
            <p:cNvPr id="45" name="Text Box 7"/>
            <p:cNvSpPr txBox="1">
              <a:spLocks noChangeArrowheads="1"/>
            </p:cNvSpPr>
            <p:nvPr/>
          </p:nvSpPr>
          <p:spPr bwMode="auto">
            <a:xfrm>
              <a:off x="3657463" y="3559438"/>
              <a:ext cx="1728787" cy="369332"/>
            </a:xfrm>
            <a:prstGeom prst="rect">
              <a:avLst/>
            </a:prstGeom>
            <a:noFill/>
            <a:ln>
              <a:noFill/>
            </a:ln>
            <a:extLst>
              <a:ext uri="{909E8E84-426E-40dd-AFC4-6F175D3DCCD1}">
                <a14:hiddenFill xmlns="" xmlns:a16="http://schemas.microsoft.com/office/drawing/2014/main" xmlns:p14="http://schemas.microsoft.com/office/powerpoint/2010/main" xmlns:c="http://schemas.openxmlformats.org/drawingml/2006/chart"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c="http://schemas.openxmlformats.org/drawingml/2006/chart" xmlns:a14="http://schemas.microsoft.com/office/drawing/2010/main" w="12700">
                  <a:solidFill>
                    <a:srgbClr val="000000"/>
                  </a:solidFill>
                  <a:miter lim="800000"/>
                  <a:headEnd/>
                  <a:tailEnd/>
                </a14:hiddenLine>
              </a:ext>
            </a:extLst>
          </p:spPr>
          <p:txBody>
            <a:bodyPr>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a:spcBef>
                  <a:spcPct val="50000"/>
                </a:spcBef>
                <a:buClrTx/>
                <a:buNone/>
              </a:pPr>
              <a:r>
                <a:rPr lang="es-ES" altLang="en-US" sz="1800" dirty="0">
                  <a:solidFill>
                    <a:srgbClr val="000000"/>
                  </a:solidFill>
                  <a:cs typeface="Arial" panose="020B0604020202020204" pitchFamily="34" charset="0"/>
                </a:rPr>
                <a:t>Día</a:t>
              </a:r>
            </a:p>
          </p:txBody>
        </p:sp>
        <p:sp>
          <p:nvSpPr>
            <p:cNvPr id="46" name="Text Box 8"/>
            <p:cNvSpPr txBox="1">
              <a:spLocks noChangeArrowheads="1"/>
            </p:cNvSpPr>
            <p:nvPr/>
          </p:nvSpPr>
          <p:spPr bwMode="auto">
            <a:xfrm rot="16200000">
              <a:off x="1400970" y="2404000"/>
              <a:ext cx="1008063" cy="369332"/>
            </a:xfrm>
            <a:prstGeom prst="rect">
              <a:avLst/>
            </a:prstGeom>
            <a:noFill/>
            <a:ln>
              <a:noFill/>
            </a:ln>
            <a:extLst>
              <a:ext uri="{909E8E84-426E-40dd-AFC4-6F175D3DCCD1}">
                <a14:hiddenFill xmlns="" xmlns:a16="http://schemas.microsoft.com/office/drawing/2014/main" xmlns:p14="http://schemas.microsoft.com/office/powerpoint/2010/main" xmlns:c="http://schemas.openxmlformats.org/drawingml/2006/chart"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c="http://schemas.openxmlformats.org/drawingml/2006/chart" xmlns:a14="http://schemas.microsoft.com/office/drawing/2010/main" w="12700">
                  <a:solidFill>
                    <a:srgbClr val="000000"/>
                  </a:solidFill>
                  <a:miter lim="800000"/>
                  <a:headEnd/>
                  <a:tailEnd/>
                </a14:hiddenLine>
              </a:ext>
            </a:extLst>
          </p:spPr>
          <p:txBody>
            <a:bodyPr>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defTabSz="914400">
                <a:spcBef>
                  <a:spcPct val="50000"/>
                </a:spcBef>
                <a:buClrTx/>
                <a:buNone/>
              </a:pPr>
              <a:r>
                <a:rPr lang="es-ES" altLang="en-US" sz="1800" dirty="0">
                  <a:solidFill>
                    <a:srgbClr val="000000"/>
                  </a:solidFill>
                  <a:cs typeface="Arial" panose="020B0604020202020204" pitchFamily="34" charset="0"/>
                </a:rPr>
                <a:t>Casos</a:t>
              </a:r>
            </a:p>
          </p:txBody>
        </p:sp>
      </p:grpSp>
      <p:grpSp>
        <p:nvGrpSpPr>
          <p:cNvPr id="9" name="Group 8">
            <a:extLst>
              <a:ext uri="{FF2B5EF4-FFF2-40B4-BE49-F238E27FC236}">
                <a16:creationId xmlns:a16="http://schemas.microsoft.com/office/drawing/2014/main" id="{0A2D6BAD-77EA-88CD-F0DD-A5A6E8288F00}"/>
              </a:ext>
            </a:extLst>
          </p:cNvPr>
          <p:cNvGrpSpPr/>
          <p:nvPr/>
        </p:nvGrpSpPr>
        <p:grpSpPr>
          <a:xfrm>
            <a:off x="6442105" y="1878312"/>
            <a:ext cx="4005777" cy="2159316"/>
            <a:chOff x="6097073" y="1730376"/>
            <a:chExt cx="4005777" cy="2159316"/>
          </a:xfrm>
        </p:grpSpPr>
        <p:graphicFrame>
          <p:nvGraphicFramePr>
            <p:cNvPr id="6" name="Object 5"/>
            <p:cNvGraphicFramePr>
              <a:graphicFrameLocks noChangeAspect="1"/>
            </p:cNvGraphicFramePr>
            <p:nvPr>
              <p:extLst>
                <p:ext uri="{D42A27DB-BD31-4B8C-83A1-F6EECF244321}">
                  <p14:modId xmlns:p14="http://schemas.microsoft.com/office/powerpoint/2010/main" val="1968770034"/>
                </p:ext>
              </p:extLst>
            </p:nvPr>
          </p:nvGraphicFramePr>
          <p:xfrm>
            <a:off x="6396038" y="1730376"/>
            <a:ext cx="3706812" cy="1941513"/>
          </p:xfrm>
          <a:graphic>
            <a:graphicData uri="http://schemas.openxmlformats.org/drawingml/2006/chart">
              <c:chart xmlns:c="http://schemas.openxmlformats.org/drawingml/2006/chart" xmlns:r="http://schemas.openxmlformats.org/officeDocument/2006/relationships" r:id="rId4"/>
            </a:graphicData>
          </a:graphic>
        </p:graphicFrame>
        <p:sp>
          <p:nvSpPr>
            <p:cNvPr id="49" name="Text Box 11"/>
            <p:cNvSpPr txBox="1">
              <a:spLocks noChangeArrowheads="1"/>
            </p:cNvSpPr>
            <p:nvPr/>
          </p:nvSpPr>
          <p:spPr bwMode="auto">
            <a:xfrm rot="16200000">
              <a:off x="5705476" y="2401591"/>
              <a:ext cx="1152525" cy="369332"/>
            </a:xfrm>
            <a:prstGeom prst="rect">
              <a:avLst/>
            </a:prstGeom>
            <a:noFill/>
            <a:ln>
              <a:noFill/>
            </a:ln>
            <a:extLst>
              <a:ext uri="{909E8E84-426E-40dd-AFC4-6F175D3DCCD1}">
                <a14:hiddenFill xmlns="" xmlns:a16="http://schemas.microsoft.com/office/drawing/2014/main" xmlns:p14="http://schemas.microsoft.com/office/powerpoint/2010/main" xmlns:c="http://schemas.openxmlformats.org/drawingml/2006/chart"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c="http://schemas.openxmlformats.org/drawingml/2006/chart" xmlns:a14="http://schemas.microsoft.com/office/drawing/2010/main" w="12700">
                  <a:solidFill>
                    <a:srgbClr val="000000"/>
                  </a:solidFill>
                  <a:miter lim="800000"/>
                  <a:headEnd/>
                  <a:tailEnd/>
                </a14:hiddenLine>
              </a:ext>
            </a:extLst>
          </p:spPr>
          <p:txBody>
            <a:bodyPr>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defTabSz="914400">
                <a:spcBef>
                  <a:spcPct val="50000"/>
                </a:spcBef>
                <a:buClrTx/>
                <a:buNone/>
              </a:pPr>
              <a:r>
                <a:rPr lang="es-ES" altLang="en-US" sz="1800" dirty="0">
                  <a:solidFill>
                    <a:srgbClr val="000000"/>
                  </a:solidFill>
                  <a:cs typeface="Arial" panose="020B0604020202020204" pitchFamily="34" charset="0"/>
                </a:rPr>
                <a:t>Casos</a:t>
              </a:r>
            </a:p>
          </p:txBody>
        </p:sp>
        <p:sp>
          <p:nvSpPr>
            <p:cNvPr id="50" name="Text Box 12"/>
            <p:cNvSpPr txBox="1">
              <a:spLocks noChangeArrowheads="1"/>
            </p:cNvSpPr>
            <p:nvPr/>
          </p:nvSpPr>
          <p:spPr bwMode="auto">
            <a:xfrm>
              <a:off x="7960828" y="3520360"/>
              <a:ext cx="1584325" cy="369332"/>
            </a:xfrm>
            <a:prstGeom prst="rect">
              <a:avLst/>
            </a:prstGeom>
            <a:noFill/>
            <a:ln>
              <a:noFill/>
            </a:ln>
            <a:extLst>
              <a:ext uri="{909E8E84-426E-40dd-AFC4-6F175D3DCCD1}">
                <a14:hiddenFill xmlns="" xmlns:a16="http://schemas.microsoft.com/office/drawing/2014/main" xmlns:p14="http://schemas.microsoft.com/office/powerpoint/2010/main" xmlns:c="http://schemas.openxmlformats.org/drawingml/2006/chart"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c="http://schemas.openxmlformats.org/drawingml/2006/chart" xmlns:a14="http://schemas.microsoft.com/office/drawing/2010/main" w="12700">
                  <a:solidFill>
                    <a:srgbClr val="000000"/>
                  </a:solidFill>
                  <a:miter lim="800000"/>
                  <a:headEnd/>
                  <a:tailEnd/>
                </a14:hiddenLine>
              </a:ext>
            </a:extLst>
          </p:spPr>
          <p:txBody>
            <a:bodyPr>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a:spcBef>
                  <a:spcPct val="50000"/>
                </a:spcBef>
                <a:buClrTx/>
                <a:buNone/>
              </a:pPr>
              <a:r>
                <a:rPr lang="es-ES" altLang="en-US" sz="1800" dirty="0">
                  <a:solidFill>
                    <a:srgbClr val="000000"/>
                  </a:solidFill>
                  <a:cs typeface="Arial" panose="020B0604020202020204" pitchFamily="34" charset="0"/>
                </a:rPr>
                <a:t>Día</a:t>
              </a:r>
            </a:p>
          </p:txBody>
        </p:sp>
      </p:grpSp>
      <p:grpSp>
        <p:nvGrpSpPr>
          <p:cNvPr id="11" name="Group 10">
            <a:extLst>
              <a:ext uri="{FF2B5EF4-FFF2-40B4-BE49-F238E27FC236}">
                <a16:creationId xmlns:a16="http://schemas.microsoft.com/office/drawing/2014/main" id="{79B5D533-B6CD-FFCF-A659-C48A15E2A156}"/>
              </a:ext>
            </a:extLst>
          </p:cNvPr>
          <p:cNvGrpSpPr/>
          <p:nvPr/>
        </p:nvGrpSpPr>
        <p:grpSpPr>
          <a:xfrm>
            <a:off x="6524026" y="4211086"/>
            <a:ext cx="4001016" cy="2336800"/>
            <a:chOff x="6057384" y="4140200"/>
            <a:chExt cx="4001016" cy="2336800"/>
          </a:xfrm>
        </p:grpSpPr>
        <p:graphicFrame>
          <p:nvGraphicFramePr>
            <p:cNvPr id="7" name="Object 6"/>
            <p:cNvGraphicFramePr>
              <a:graphicFrameLocks noChangeAspect="1"/>
            </p:cNvGraphicFramePr>
            <p:nvPr>
              <p:extLst>
                <p:ext uri="{D42A27DB-BD31-4B8C-83A1-F6EECF244321}">
                  <p14:modId xmlns:p14="http://schemas.microsoft.com/office/powerpoint/2010/main" val="936026032"/>
                </p:ext>
              </p:extLst>
            </p:nvPr>
          </p:nvGraphicFramePr>
          <p:xfrm>
            <a:off x="6300788" y="4140200"/>
            <a:ext cx="3757612" cy="2203450"/>
          </p:xfrm>
          <a:graphic>
            <a:graphicData uri="http://schemas.openxmlformats.org/drawingml/2006/chart">
              <c:chart xmlns:c="http://schemas.openxmlformats.org/drawingml/2006/chart" xmlns:r="http://schemas.openxmlformats.org/officeDocument/2006/relationships" r:id="rId5"/>
            </a:graphicData>
          </a:graphic>
        </p:graphicFrame>
        <p:sp>
          <p:nvSpPr>
            <p:cNvPr id="48" name="Text Box 10"/>
            <p:cNvSpPr txBox="1">
              <a:spLocks noChangeArrowheads="1"/>
            </p:cNvSpPr>
            <p:nvPr/>
          </p:nvSpPr>
          <p:spPr bwMode="auto">
            <a:xfrm rot="16200000">
              <a:off x="5666581" y="5092184"/>
              <a:ext cx="1150938" cy="369332"/>
            </a:xfrm>
            <a:prstGeom prst="rect">
              <a:avLst/>
            </a:prstGeom>
            <a:noFill/>
            <a:ln>
              <a:noFill/>
            </a:ln>
            <a:extLst>
              <a:ext uri="{909E8E84-426E-40dd-AFC4-6F175D3DCCD1}">
                <a14:hiddenFill xmlns="" xmlns:a16="http://schemas.microsoft.com/office/drawing/2014/main" xmlns:p14="http://schemas.microsoft.com/office/powerpoint/2010/main" xmlns:c="http://schemas.openxmlformats.org/drawingml/2006/chart"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c="http://schemas.openxmlformats.org/drawingml/2006/chart" xmlns:a14="http://schemas.microsoft.com/office/drawing/2010/main" w="12700">
                  <a:solidFill>
                    <a:srgbClr val="000000"/>
                  </a:solidFill>
                  <a:miter lim="800000"/>
                  <a:headEnd/>
                  <a:tailEnd/>
                </a14:hiddenLine>
              </a:ext>
            </a:extLst>
          </p:spPr>
          <p:txBody>
            <a:bodyPr>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defTabSz="914400">
                <a:spcBef>
                  <a:spcPct val="50000"/>
                </a:spcBef>
                <a:buClrTx/>
                <a:buNone/>
              </a:pPr>
              <a:r>
                <a:rPr lang="es-ES" altLang="en-US" sz="1800" dirty="0">
                  <a:solidFill>
                    <a:srgbClr val="000000"/>
                  </a:solidFill>
                  <a:cs typeface="Arial" panose="020B0604020202020204" pitchFamily="34" charset="0"/>
                </a:rPr>
                <a:t>Casos</a:t>
              </a:r>
            </a:p>
          </p:txBody>
        </p:sp>
        <p:sp>
          <p:nvSpPr>
            <p:cNvPr id="51" name="Text Box 13"/>
            <p:cNvSpPr txBox="1">
              <a:spLocks noChangeArrowheads="1"/>
            </p:cNvSpPr>
            <p:nvPr/>
          </p:nvSpPr>
          <p:spPr bwMode="auto">
            <a:xfrm>
              <a:off x="7746515" y="6107668"/>
              <a:ext cx="1113723" cy="369332"/>
            </a:xfrm>
            <a:prstGeom prst="rect">
              <a:avLst/>
            </a:prstGeom>
            <a:noFill/>
            <a:ln>
              <a:noFill/>
            </a:ln>
            <a:extLst>
              <a:ext uri="{909E8E84-426E-40dd-AFC4-6F175D3DCCD1}">
                <a14:hiddenFill xmlns="" xmlns:a16="http://schemas.microsoft.com/office/drawing/2014/main" xmlns:p14="http://schemas.microsoft.com/office/powerpoint/2010/main" xmlns:c="http://schemas.openxmlformats.org/drawingml/2006/chart"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c="http://schemas.openxmlformats.org/drawingml/2006/chart" xmlns:a14="http://schemas.microsoft.com/office/drawing/2010/main" w="12700">
                  <a:solidFill>
                    <a:srgbClr val="000000"/>
                  </a:solidFill>
                  <a:miter lim="800000"/>
                  <a:headEnd/>
                  <a:tailEnd/>
                </a14:hiddenLine>
              </a:ext>
            </a:extLst>
          </p:spPr>
          <p:txBody>
            <a:bodyPr wrap="square">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defTabSz="914400">
                <a:spcBef>
                  <a:spcPct val="50000"/>
                </a:spcBef>
                <a:buClrTx/>
                <a:buNone/>
              </a:pPr>
              <a:r>
                <a:rPr lang="es-ES" altLang="en-US" sz="1800" dirty="0">
                  <a:solidFill>
                    <a:srgbClr val="000000"/>
                  </a:solidFill>
                  <a:cs typeface="Arial" panose="020B0604020202020204" pitchFamily="34" charset="0"/>
                </a:rPr>
                <a:t>Semana</a:t>
              </a:r>
            </a:p>
          </p:txBody>
        </p:sp>
      </p:grpSp>
      <p:grpSp>
        <p:nvGrpSpPr>
          <p:cNvPr id="12" name="Group 11">
            <a:extLst>
              <a:ext uri="{FF2B5EF4-FFF2-40B4-BE49-F238E27FC236}">
                <a16:creationId xmlns:a16="http://schemas.microsoft.com/office/drawing/2014/main" id="{99CE125D-9CF0-AF07-0BCD-E2E2070D1372}"/>
              </a:ext>
            </a:extLst>
          </p:cNvPr>
          <p:cNvGrpSpPr/>
          <p:nvPr/>
        </p:nvGrpSpPr>
        <p:grpSpPr>
          <a:xfrm>
            <a:off x="1310255" y="4184375"/>
            <a:ext cx="4248659" cy="2326719"/>
            <a:chOff x="1769554" y="4138613"/>
            <a:chExt cx="4248659" cy="2326719"/>
          </a:xfrm>
        </p:grpSpPr>
        <p:graphicFrame>
          <p:nvGraphicFramePr>
            <p:cNvPr id="8" name="Object 4"/>
            <p:cNvGraphicFramePr>
              <a:graphicFrameLocks noChangeAspect="1"/>
            </p:cNvGraphicFramePr>
            <p:nvPr>
              <p:extLst>
                <p:ext uri="{D42A27DB-BD31-4B8C-83A1-F6EECF244321}">
                  <p14:modId xmlns:p14="http://schemas.microsoft.com/office/powerpoint/2010/main" val="1463418588"/>
                </p:ext>
              </p:extLst>
            </p:nvPr>
          </p:nvGraphicFramePr>
          <p:xfrm>
            <a:off x="2098675" y="4138613"/>
            <a:ext cx="3919538" cy="2076450"/>
          </p:xfrm>
          <a:graphic>
            <a:graphicData uri="http://schemas.openxmlformats.org/drawingml/2006/chart">
              <c:chart xmlns:c="http://schemas.openxmlformats.org/drawingml/2006/chart" xmlns:r="http://schemas.openxmlformats.org/officeDocument/2006/relationships" r:id="rId6"/>
            </a:graphicData>
          </a:graphic>
        </p:graphicFrame>
        <p:sp>
          <p:nvSpPr>
            <p:cNvPr id="47" name="Text Box 9"/>
            <p:cNvSpPr txBox="1">
              <a:spLocks noChangeArrowheads="1"/>
            </p:cNvSpPr>
            <p:nvPr/>
          </p:nvSpPr>
          <p:spPr bwMode="auto">
            <a:xfrm rot="16200000">
              <a:off x="1198570" y="5127109"/>
              <a:ext cx="1511300" cy="369332"/>
            </a:xfrm>
            <a:prstGeom prst="rect">
              <a:avLst/>
            </a:prstGeom>
            <a:noFill/>
            <a:ln>
              <a:noFill/>
            </a:ln>
            <a:extLst>
              <a:ext uri="{909E8E84-426E-40dd-AFC4-6F175D3DCCD1}">
                <a14:hiddenFill xmlns="" xmlns:a16="http://schemas.microsoft.com/office/drawing/2014/main" xmlns:p14="http://schemas.microsoft.com/office/powerpoint/2010/main" xmlns:c="http://schemas.openxmlformats.org/drawingml/2006/chart"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c="http://schemas.openxmlformats.org/drawingml/2006/chart" xmlns:a14="http://schemas.microsoft.com/office/drawing/2010/main" w="12700">
                  <a:solidFill>
                    <a:srgbClr val="000000"/>
                  </a:solidFill>
                  <a:miter lim="800000"/>
                  <a:headEnd/>
                  <a:tailEnd/>
                </a14:hiddenLine>
              </a:ext>
            </a:extLst>
          </p:spPr>
          <p:txBody>
            <a:bodyPr>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defTabSz="914400">
                <a:spcBef>
                  <a:spcPct val="50000"/>
                </a:spcBef>
                <a:buClrTx/>
                <a:buNone/>
              </a:pPr>
              <a:r>
                <a:rPr lang="es-ES" altLang="en-US" sz="1800" dirty="0">
                  <a:solidFill>
                    <a:srgbClr val="000000"/>
                  </a:solidFill>
                  <a:cs typeface="Arial" panose="020B0604020202020204" pitchFamily="34" charset="0"/>
                </a:rPr>
                <a:t>Casos</a:t>
              </a:r>
            </a:p>
          </p:txBody>
        </p:sp>
        <p:sp>
          <p:nvSpPr>
            <p:cNvPr id="52" name="Text Box 14"/>
            <p:cNvSpPr txBox="1">
              <a:spLocks noChangeArrowheads="1"/>
            </p:cNvSpPr>
            <p:nvPr/>
          </p:nvSpPr>
          <p:spPr bwMode="auto">
            <a:xfrm>
              <a:off x="3724876" y="6096000"/>
              <a:ext cx="1943100" cy="369332"/>
            </a:xfrm>
            <a:prstGeom prst="rect">
              <a:avLst/>
            </a:prstGeom>
            <a:noFill/>
            <a:ln>
              <a:noFill/>
            </a:ln>
            <a:extLst>
              <a:ext uri="{909E8E84-426E-40dd-AFC4-6F175D3DCCD1}">
                <a14:hiddenFill xmlns="" xmlns:a16="http://schemas.microsoft.com/office/drawing/2014/main" xmlns:p14="http://schemas.microsoft.com/office/powerpoint/2010/main" xmlns:c="http://schemas.openxmlformats.org/drawingml/2006/chart"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c="http://schemas.openxmlformats.org/drawingml/2006/chart" xmlns:a14="http://schemas.microsoft.com/office/drawing/2010/main" w="12700">
                  <a:solidFill>
                    <a:srgbClr val="000000"/>
                  </a:solidFill>
                  <a:miter lim="800000"/>
                  <a:headEnd/>
                  <a:tailEnd/>
                </a14:hiddenLine>
              </a:ext>
            </a:extLst>
          </p:spPr>
          <p:txBody>
            <a:bodyPr>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a:spcBef>
                  <a:spcPct val="50000"/>
                </a:spcBef>
                <a:buClrTx/>
                <a:buNone/>
              </a:pPr>
              <a:r>
                <a:rPr lang="es-ES" altLang="en-US" sz="1800" dirty="0">
                  <a:solidFill>
                    <a:srgbClr val="000000"/>
                  </a:solidFill>
                  <a:cs typeface="Arial" panose="020B0604020202020204" pitchFamily="34" charset="0"/>
                </a:rPr>
                <a:t>Día</a:t>
              </a:r>
            </a:p>
          </p:txBody>
        </p:sp>
      </p:grpSp>
      <p:sp>
        <p:nvSpPr>
          <p:cNvPr id="53" name="Text Box 15"/>
          <p:cNvSpPr txBox="1">
            <a:spLocks noChangeArrowheads="1"/>
          </p:cNvSpPr>
          <p:nvPr/>
        </p:nvSpPr>
        <p:spPr bwMode="auto">
          <a:xfrm>
            <a:off x="2469821" y="1412652"/>
            <a:ext cx="2717727" cy="769441"/>
          </a:xfrm>
          <a:prstGeom prst="rect">
            <a:avLst/>
          </a:prstGeom>
          <a:noFill/>
          <a:ln>
            <a:noFill/>
          </a:ln>
          <a:extLst>
            <a:ext uri="{909E8E84-426E-40dd-AFC4-6F175D3DCCD1}">
              <a14:hiddenFill xmlns="" xmlns:a16="http://schemas.microsoft.com/office/drawing/2014/main" xmlns:p14="http://schemas.microsoft.com/office/powerpoint/2010/main" xmlns:c="http://schemas.openxmlformats.org/drawingml/2006/chart"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c="http://schemas.openxmlformats.org/drawingml/2006/chart" xmlns:a14="http://schemas.microsoft.com/office/drawing/2010/main" w="12700">
                <a:solidFill>
                  <a:srgbClr val="000000"/>
                </a:solidFill>
                <a:miter lim="800000"/>
                <a:headEnd/>
                <a:tailEnd/>
              </a14:hiddenLine>
            </a:ext>
          </a:extLst>
        </p:spPr>
        <p:txBody>
          <a:bodyPr wrap="square">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defTabSz="914400">
              <a:spcBef>
                <a:spcPct val="50000"/>
              </a:spcBef>
              <a:buClrTx/>
              <a:buNone/>
            </a:pPr>
            <a:r>
              <a:rPr lang="es-ES" altLang="en-US" sz="2200" b="1" dirty="0">
                <a:solidFill>
                  <a:prstClr val="black"/>
                </a:solidFill>
                <a:cs typeface="Arial" panose="020B0604020202020204" pitchFamily="34" charset="0"/>
              </a:rPr>
              <a:t>Fuente puntual </a:t>
            </a:r>
            <a:br>
              <a:rPr lang="es-ES" altLang="en-US" sz="2200" b="1" dirty="0">
                <a:solidFill>
                  <a:prstClr val="black"/>
                </a:solidFill>
                <a:cs typeface="Arial" panose="020B0604020202020204" pitchFamily="34" charset="0"/>
              </a:rPr>
            </a:br>
            <a:r>
              <a:rPr lang="es-ES" altLang="en-US" sz="2200" b="1" dirty="0">
                <a:solidFill>
                  <a:prstClr val="black"/>
                </a:solidFill>
                <a:cs typeface="Arial" panose="020B0604020202020204" pitchFamily="34" charset="0"/>
              </a:rPr>
              <a:t>(exposición única)</a:t>
            </a:r>
          </a:p>
        </p:txBody>
      </p:sp>
      <p:sp>
        <p:nvSpPr>
          <p:cNvPr id="54" name="Text Box 16"/>
          <p:cNvSpPr txBox="1">
            <a:spLocks noChangeArrowheads="1"/>
          </p:cNvSpPr>
          <p:nvPr/>
        </p:nvSpPr>
        <p:spPr bwMode="auto">
          <a:xfrm>
            <a:off x="7198725" y="1418203"/>
            <a:ext cx="3400450" cy="430887"/>
          </a:xfrm>
          <a:prstGeom prst="rect">
            <a:avLst/>
          </a:prstGeom>
          <a:noFill/>
          <a:ln>
            <a:noFill/>
          </a:ln>
          <a:extLst>
            <a:ext uri="{909E8E84-426E-40dd-AFC4-6F175D3DCCD1}">
              <a14:hiddenFill xmlns="" xmlns:a16="http://schemas.microsoft.com/office/drawing/2014/main" xmlns:p14="http://schemas.microsoft.com/office/powerpoint/2010/main" xmlns:c="http://schemas.openxmlformats.org/drawingml/2006/chart"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c="http://schemas.openxmlformats.org/drawingml/2006/chart" xmlns:a14="http://schemas.microsoft.com/office/drawing/2010/main" w="12700">
                <a:solidFill>
                  <a:srgbClr val="000000"/>
                </a:solidFill>
                <a:miter lim="800000"/>
                <a:headEnd/>
                <a:tailEnd/>
              </a14:hiddenLine>
            </a:ext>
          </a:extLst>
        </p:spPr>
        <p:txBody>
          <a:bodyPr wrap="square">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a:spcBef>
                <a:spcPct val="50000"/>
              </a:spcBef>
              <a:buClrTx/>
              <a:buNone/>
            </a:pPr>
            <a:r>
              <a:rPr lang="es-ES" altLang="en-US" sz="2200" b="1" dirty="0">
                <a:solidFill>
                  <a:prstClr val="black"/>
                </a:solidFill>
                <a:cs typeface="Arial" panose="020B0604020202020204" pitchFamily="34" charset="0"/>
              </a:rPr>
              <a:t>Fuente común continua</a:t>
            </a:r>
          </a:p>
        </p:txBody>
      </p:sp>
      <p:sp>
        <p:nvSpPr>
          <p:cNvPr id="55" name="Text Box 17"/>
          <p:cNvSpPr txBox="1">
            <a:spLocks noChangeArrowheads="1"/>
          </p:cNvSpPr>
          <p:nvPr/>
        </p:nvSpPr>
        <p:spPr bwMode="auto">
          <a:xfrm>
            <a:off x="2407367" y="4073526"/>
            <a:ext cx="2842635" cy="430887"/>
          </a:xfrm>
          <a:prstGeom prst="rect">
            <a:avLst/>
          </a:prstGeom>
          <a:noFill/>
          <a:ln>
            <a:noFill/>
          </a:ln>
          <a:extLst>
            <a:ext uri="{909E8E84-426E-40dd-AFC4-6F175D3DCCD1}">
              <a14:hiddenFill xmlns="" xmlns:a16="http://schemas.microsoft.com/office/drawing/2014/main" xmlns:p14="http://schemas.microsoft.com/office/powerpoint/2010/main" xmlns:c="http://schemas.openxmlformats.org/drawingml/2006/chart"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c="http://schemas.openxmlformats.org/drawingml/2006/chart" xmlns:a14="http://schemas.microsoft.com/office/drawing/2010/main" w="12700">
                <a:solidFill>
                  <a:srgbClr val="000000"/>
                </a:solidFill>
                <a:miter lim="800000"/>
                <a:headEnd/>
                <a:tailEnd/>
              </a14:hiddenLine>
            </a:ext>
          </a:extLst>
        </p:spPr>
        <p:txBody>
          <a:bodyPr wrap="square">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algn="ctr" defTabSz="914400">
              <a:spcBef>
                <a:spcPct val="50000"/>
              </a:spcBef>
              <a:buClrTx/>
              <a:buNone/>
            </a:pPr>
            <a:r>
              <a:rPr lang="es-ES" altLang="en-US" sz="2200" b="1" dirty="0">
                <a:solidFill>
                  <a:prstClr val="black"/>
                </a:solidFill>
                <a:cs typeface="Arial" panose="020B0604020202020204" pitchFamily="34" charset="0"/>
              </a:rPr>
              <a:t>Fuente intermitente</a:t>
            </a:r>
          </a:p>
        </p:txBody>
      </p:sp>
      <p:sp>
        <p:nvSpPr>
          <p:cNvPr id="56" name="Text Box 18"/>
          <p:cNvSpPr txBox="1">
            <a:spLocks noChangeArrowheads="1"/>
          </p:cNvSpPr>
          <p:nvPr/>
        </p:nvSpPr>
        <p:spPr bwMode="auto">
          <a:xfrm>
            <a:off x="7944292" y="4081451"/>
            <a:ext cx="1909317" cy="430887"/>
          </a:xfrm>
          <a:prstGeom prst="rect">
            <a:avLst/>
          </a:prstGeom>
          <a:noFill/>
          <a:ln>
            <a:noFill/>
          </a:ln>
          <a:extLst>
            <a:ext uri="{909E8E84-426E-40dd-AFC4-6F175D3DCCD1}">
              <a14:hiddenFill xmlns="" xmlns:a16="http://schemas.microsoft.com/office/drawing/2014/main" xmlns:p14="http://schemas.microsoft.com/office/powerpoint/2010/main" xmlns:c="http://schemas.openxmlformats.org/drawingml/2006/chart" xmlns:a14="http://schemas.microsoft.com/office/drawing/2010/main">
                <a:solidFill>
                  <a:srgbClr val="FFFFFF"/>
                </a:solidFill>
              </a14:hiddenFill>
            </a:ext>
            <a:ext uri="{91240B29-F687-4f45-9708-019B960494DF}">
              <a14:hiddenLine xmlns="" xmlns:a16="http://schemas.microsoft.com/office/drawing/2014/main" xmlns:p14="http://schemas.microsoft.com/office/powerpoint/2010/main" xmlns:c="http://schemas.openxmlformats.org/drawingml/2006/chart" xmlns:a14="http://schemas.microsoft.com/office/drawing/2010/main" w="12700">
                <a:solidFill>
                  <a:srgbClr val="000000"/>
                </a:solidFill>
                <a:miter lim="800000"/>
                <a:headEnd/>
                <a:tailEnd/>
              </a14:hiddenLine>
            </a:ext>
          </a:extLst>
        </p:spPr>
        <p:txBody>
          <a:bodyPr wrap="square">
            <a:spAutoFit/>
          </a:bodyPr>
          <a:lstStyle>
            <a:lvl1pPr eaLnBrk="0" hangingPunct="0">
              <a:spcBef>
                <a:spcPct val="20000"/>
              </a:spcBef>
              <a:buClr>
                <a:srgbClr val="A50021"/>
              </a:buClr>
              <a:buFont typeface="Wingdings" panose="05000000000000000000" pitchFamily="2" charset="2"/>
              <a:buChar char="§"/>
              <a:defRPr sz="2800">
                <a:solidFill>
                  <a:schemeClr val="tx1"/>
                </a:solidFill>
                <a:latin typeface="Arial" panose="020B0604020202020204" pitchFamily="34" charset="0"/>
                <a:cs typeface="Times New Roman" panose="02020603050405020304" pitchFamily="18" charset="0"/>
              </a:defRPr>
            </a:lvl1pPr>
            <a:lvl2pPr marL="742950" indent="-285750" eaLnBrk="0" hangingPunct="0">
              <a:spcBef>
                <a:spcPct val="20000"/>
              </a:spcBef>
              <a:buClr>
                <a:srgbClr val="A50021"/>
              </a:buClr>
              <a:buFont typeface="Arial" panose="020B0604020202020204" pitchFamily="34" charset="0"/>
              <a:buChar char="–"/>
              <a:defRPr sz="2800">
                <a:solidFill>
                  <a:schemeClr val="tx1"/>
                </a:solidFill>
                <a:latin typeface="Arial" panose="020B0604020202020204" pitchFamily="34" charset="0"/>
                <a:cs typeface="Times New Roman" panose="02020603050405020304" pitchFamily="18" charset="0"/>
              </a:defRPr>
            </a:lvl2pPr>
            <a:lvl3pPr marL="1143000" indent="-228600" eaLnBrk="0" hangingPunct="0">
              <a:spcBef>
                <a:spcPct val="20000"/>
              </a:spcBef>
              <a:buClr>
                <a:srgbClr val="A50021"/>
              </a:buClr>
              <a:buChar char="•"/>
              <a:defRPr sz="2000">
                <a:solidFill>
                  <a:schemeClr val="tx1"/>
                </a:solidFill>
                <a:latin typeface="Arial" panose="020B0604020202020204" pitchFamily="34" charset="0"/>
                <a:cs typeface="Times New Roman" panose="02020603050405020304" pitchFamily="18" charset="0"/>
              </a:defRPr>
            </a:lvl3pPr>
            <a:lvl4pPr marL="1600200" indent="-228600" eaLnBrk="0" hangingPunct="0">
              <a:spcBef>
                <a:spcPct val="20000"/>
              </a:spcBef>
              <a:buChar char="–"/>
              <a:defRPr>
                <a:solidFill>
                  <a:schemeClr val="tx1"/>
                </a:solidFill>
                <a:latin typeface="Arial" panose="020B0604020202020204" pitchFamily="34" charset="0"/>
                <a:cs typeface="Times New Roman" panose="02020603050405020304" pitchFamily="18" charset="0"/>
              </a:defRPr>
            </a:lvl4pPr>
            <a:lvl5pPr marL="2057400" indent="-228600" eaLnBrk="0" hangingPunct="0">
              <a:spcBef>
                <a:spcPct val="20000"/>
              </a:spcBef>
              <a:buChar char="»"/>
              <a:defRPr sz="1600">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cs typeface="Times New Roman" panose="02020603050405020304" pitchFamily="18" charset="0"/>
              </a:defRPr>
            </a:lvl9pPr>
          </a:lstStyle>
          <a:p>
            <a:pPr defTabSz="914400">
              <a:spcBef>
                <a:spcPct val="50000"/>
              </a:spcBef>
              <a:buClrTx/>
              <a:buNone/>
            </a:pPr>
            <a:r>
              <a:rPr lang="es-ES" altLang="en-US" sz="2200" b="1" dirty="0">
                <a:solidFill>
                  <a:prstClr val="black"/>
                </a:solidFill>
                <a:cs typeface="Arial" panose="020B0604020202020204" pitchFamily="34" charset="0"/>
              </a:rPr>
              <a:t>Propagación</a:t>
            </a:r>
          </a:p>
        </p:txBody>
      </p:sp>
    </p:spTree>
    <p:extLst>
      <p:ext uri="{BB962C8B-B14F-4D97-AF65-F5344CB8AC3E}">
        <p14:creationId xmlns:p14="http://schemas.microsoft.com/office/powerpoint/2010/main" val="295887194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D7D209-EA9F-B7E8-7DEF-B8FCBA9BFED5}"/>
              </a:ext>
            </a:extLst>
          </p:cNvPr>
          <p:cNvSpPr>
            <a:spLocks noGrp="1"/>
          </p:cNvSpPr>
          <p:nvPr>
            <p:ph sz="half" idx="2"/>
          </p:nvPr>
        </p:nvSpPr>
        <p:spPr>
          <a:xfrm>
            <a:off x="579863" y="1478857"/>
            <a:ext cx="3501249" cy="4639309"/>
          </a:xfrm>
        </p:spPr>
        <p:txBody>
          <a:bodyPr/>
          <a:lstStyle/>
          <a:p>
            <a:r>
              <a:rPr lang="es-ES" sz="2400" dirty="0"/>
              <a:t>¿Fueron los primeros casos parte del brote o alguno podría ser el origen o la fuente?</a:t>
            </a:r>
          </a:p>
          <a:p>
            <a:pPr lvl="1"/>
            <a:r>
              <a:rPr lang="es-ES" sz="2000" dirty="0"/>
              <a:t>Si formaron parte del brote, ¿cómo se expusieron?</a:t>
            </a:r>
          </a:p>
          <a:p>
            <a:r>
              <a:rPr lang="es-ES" sz="2400" dirty="0"/>
              <a:t>¿Cómo se expusieron los casos tardíos?</a:t>
            </a:r>
            <a:endParaRPr lang="es-ES" dirty="0"/>
          </a:p>
        </p:txBody>
      </p:sp>
      <p:sp>
        <p:nvSpPr>
          <p:cNvPr id="2" name="Title 1">
            <a:extLst>
              <a:ext uri="{FF2B5EF4-FFF2-40B4-BE49-F238E27FC236}">
                <a16:creationId xmlns:a16="http://schemas.microsoft.com/office/drawing/2014/main" id="{6AF7CB9A-77C0-49F0-AE80-123C36A44546}"/>
              </a:ext>
            </a:extLst>
          </p:cNvPr>
          <p:cNvSpPr>
            <a:spLocks noGrp="1"/>
          </p:cNvSpPr>
          <p:nvPr>
            <p:ph type="title"/>
          </p:nvPr>
        </p:nvSpPr>
        <p:spPr/>
        <p:txBody>
          <a:bodyPr/>
          <a:lstStyle/>
          <a:p>
            <a:r>
              <a:rPr lang="es-ES" dirty="0"/>
              <a:t>Los valores atípicos dan pistas</a:t>
            </a:r>
          </a:p>
        </p:txBody>
      </p:sp>
      <p:graphicFrame>
        <p:nvGraphicFramePr>
          <p:cNvPr id="6" name="Chart 5"/>
          <p:cNvGraphicFramePr/>
          <p:nvPr>
            <p:extLst>
              <p:ext uri="{D42A27DB-BD31-4B8C-83A1-F6EECF244321}">
                <p14:modId xmlns:p14="http://schemas.microsoft.com/office/powerpoint/2010/main" val="2917308235"/>
              </p:ext>
            </p:extLst>
          </p:nvPr>
        </p:nvGraphicFramePr>
        <p:xfrm>
          <a:off x="3910694" y="2046514"/>
          <a:ext cx="7135585" cy="4343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1021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19E382-6382-4222-89D1-80D3B43B416A}"/>
              </a:ext>
            </a:extLst>
          </p:cNvPr>
          <p:cNvSpPr>
            <a:spLocks noGrp="1"/>
          </p:cNvSpPr>
          <p:nvPr>
            <p:ph type="title"/>
          </p:nvPr>
        </p:nvSpPr>
        <p:spPr>
          <a:xfrm>
            <a:off x="838200" y="456146"/>
            <a:ext cx="10515600" cy="810986"/>
          </a:xfrm>
        </p:spPr>
        <p:txBody>
          <a:bodyPr>
            <a:noAutofit/>
          </a:bodyPr>
          <a:lstStyle/>
          <a:p>
            <a:r>
              <a:rPr lang="es-ES" dirty="0"/>
              <a:t>Determinar el periodo de exposición</a:t>
            </a:r>
            <a:br>
              <a:rPr lang="es-ES" dirty="0"/>
            </a:br>
            <a:endParaRPr lang="es-ES" dirty="0"/>
          </a:p>
        </p:txBody>
      </p:sp>
      <p:sp>
        <p:nvSpPr>
          <p:cNvPr id="3" name="Content Placeholder 2">
            <a:extLst>
              <a:ext uri="{FF2B5EF4-FFF2-40B4-BE49-F238E27FC236}">
                <a16:creationId xmlns:a16="http://schemas.microsoft.com/office/drawing/2014/main" id="{399813A3-01BC-5FAF-2335-99D36DA1316B}"/>
              </a:ext>
            </a:extLst>
          </p:cNvPr>
          <p:cNvSpPr>
            <a:spLocks noGrp="1"/>
          </p:cNvSpPr>
          <p:nvPr>
            <p:ph sz="half" idx="2"/>
          </p:nvPr>
        </p:nvSpPr>
        <p:spPr>
          <a:xfrm>
            <a:off x="838200" y="1478857"/>
            <a:ext cx="4822371" cy="4639309"/>
          </a:xfrm>
        </p:spPr>
        <p:txBody>
          <a:bodyPr/>
          <a:lstStyle/>
          <a:p>
            <a:r>
              <a:rPr lang="es-ES" dirty="0"/>
              <a:t>En un brote puntual de una enfermedad </a:t>
            </a:r>
            <a:r>
              <a:rPr lang="es-ES" b="1" dirty="0"/>
              <a:t>conocida</a:t>
            </a:r>
            <a:r>
              <a:rPr lang="es-ES" dirty="0"/>
              <a:t>, se puede utilizar la curva epidémica para identificar el periodo más probable de exposición que provocó </a:t>
            </a:r>
            <a:br>
              <a:rPr lang="es-ES" dirty="0"/>
            </a:br>
            <a:r>
              <a:rPr lang="es-ES" dirty="0"/>
              <a:t>el brote. </a:t>
            </a:r>
          </a:p>
          <a:p>
            <a:r>
              <a:rPr lang="es-ES" dirty="0"/>
              <a:t>Conocer el periodo de exposición permite centrar la búsqueda de la fuente del brote.</a:t>
            </a:r>
          </a:p>
          <a:p>
            <a:endParaRPr lang="es-ES" sz="2400" dirty="0"/>
          </a:p>
        </p:txBody>
      </p:sp>
      <p:sp>
        <p:nvSpPr>
          <p:cNvPr id="12" name="Text Placeholder 11">
            <a:extLst>
              <a:ext uri="{FF2B5EF4-FFF2-40B4-BE49-F238E27FC236}">
                <a16:creationId xmlns:a16="http://schemas.microsoft.com/office/drawing/2014/main" id="{6790268F-B468-A233-4B98-00EE7D6E0C9D}"/>
              </a:ext>
            </a:extLst>
          </p:cNvPr>
          <p:cNvSpPr>
            <a:spLocks noGrp="1"/>
          </p:cNvSpPr>
          <p:nvPr>
            <p:ph type="body" sz="quarter" idx="16"/>
          </p:nvPr>
        </p:nvSpPr>
        <p:spPr>
          <a:xfrm>
            <a:off x="1759973" y="6451014"/>
            <a:ext cx="7837566" cy="309789"/>
          </a:xfrm>
          <a:prstGeom prst="rect">
            <a:avLst/>
          </a:prstGeom>
        </p:spPr>
        <p:txBody>
          <a:bodyPr/>
          <a:lstStyle/>
          <a:p>
            <a:r>
              <a:rPr lang="en-US">
                <a:hlinkClick r:id="rId3"/>
              </a:rPr>
              <a:t>CDC LC Quick Learn: Uso de una curva de epinefrina para determinar el período de exposición más probable</a:t>
            </a:r>
            <a:endParaRPr lang="fr-FR" sz="1200"/>
          </a:p>
          <a:p>
            <a:endParaRPr lang="en-US"/>
          </a:p>
        </p:txBody>
      </p:sp>
      <p:sp>
        <p:nvSpPr>
          <p:cNvPr id="5" name="Content Placeholder 2">
            <a:extLst>
              <a:ext uri="{FF2B5EF4-FFF2-40B4-BE49-F238E27FC236}">
                <a16:creationId xmlns:a16="http://schemas.microsoft.com/office/drawing/2014/main" id="{A9FE27AA-AC91-4626-B21D-B46D45BA9A73}"/>
              </a:ext>
            </a:extLst>
          </p:cNvPr>
          <p:cNvSpPr txBox="1">
            <a:spLocks/>
          </p:cNvSpPr>
          <p:nvPr/>
        </p:nvSpPr>
        <p:spPr bwMode="auto">
          <a:xfrm>
            <a:off x="5852402" y="1865274"/>
            <a:ext cx="5964968" cy="81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87338" indent="-287338" algn="l" rtl="0" eaLnBrk="0" fontAlgn="base" hangingPunct="0">
              <a:spcBef>
                <a:spcPts val="600"/>
              </a:spcBef>
              <a:spcAft>
                <a:spcPct val="0"/>
              </a:spcAft>
              <a:buClr>
                <a:srgbClr val="00820C"/>
              </a:buClr>
              <a:buSzPct val="100000"/>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ts val="600"/>
              </a:spcBef>
              <a:spcAft>
                <a:spcPct val="0"/>
              </a:spcAft>
              <a:buClr>
                <a:srgbClr val="00953A"/>
              </a:buClr>
              <a:buSzPct val="100000"/>
              <a:buFont typeface="Arial" panose="020B0604020202020204" pitchFamily="34" charset="0"/>
              <a:buChar char="–"/>
              <a:defRPr sz="2800">
                <a:solidFill>
                  <a:schemeClr val="tx1"/>
                </a:solidFill>
                <a:latin typeface="+mn-lt"/>
                <a:cs typeface="+mn-cs"/>
              </a:defRPr>
            </a:lvl2pPr>
            <a:lvl3pPr marL="1200150" indent="-285750" algn="l" rtl="0" eaLnBrk="0" fontAlgn="base" hangingPunct="0">
              <a:spcBef>
                <a:spcPts val="0"/>
              </a:spcBef>
              <a:spcAft>
                <a:spcPct val="0"/>
              </a:spcAft>
              <a:buClr>
                <a:srgbClr val="00953A"/>
              </a:buClr>
              <a:buSzPct val="100000"/>
              <a:buFont typeface="Arial" panose="020B0604020202020204" pitchFamily="34" charset="0"/>
              <a:buChar char="•"/>
              <a:defRPr sz="2400">
                <a:solidFill>
                  <a:schemeClr val="tx1"/>
                </a:solidFill>
                <a:latin typeface="+mn-lt"/>
                <a:cs typeface="+mn-cs"/>
              </a:defRPr>
            </a:lvl3pPr>
            <a:lvl4pPr marL="1600200" indent="-228600" algn="l" rtl="0" eaLnBrk="0" fontAlgn="base" hangingPunct="0">
              <a:spcBef>
                <a:spcPts val="0"/>
              </a:spcBef>
              <a:spcAft>
                <a:spcPct val="0"/>
              </a:spcAft>
              <a:buClr>
                <a:srgbClr val="00953A"/>
              </a:buClr>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a:lstStyle>
          <a:p>
            <a:pPr marL="0" indent="0" algn="ctr">
              <a:buNone/>
            </a:pPr>
            <a:r>
              <a:rPr lang="es-ES" sz="2000" b="1" kern="0" dirty="0">
                <a:cs typeface="Calibri" panose="020F0502020204030204" pitchFamily="34" charset="0"/>
              </a:rPr>
              <a:t>Casos de </a:t>
            </a:r>
            <a:r>
              <a:rPr lang="es-ES" sz="2000" b="1" i="1" kern="0" dirty="0">
                <a:cs typeface="Calibri" panose="020F0502020204030204" pitchFamily="34" charset="0"/>
              </a:rPr>
              <a:t>E. </a:t>
            </a:r>
            <a:r>
              <a:rPr lang="es-ES" sz="2000" b="1" i="1" kern="0" dirty="0" err="1">
                <a:cs typeface="Calibri" panose="020F0502020204030204" pitchFamily="34" charset="0"/>
              </a:rPr>
              <a:t>coli</a:t>
            </a:r>
            <a:r>
              <a:rPr lang="es-ES" sz="2000" b="1" i="1" kern="0" dirty="0">
                <a:cs typeface="Calibri" panose="020F0502020204030204" pitchFamily="34" charset="0"/>
              </a:rPr>
              <a:t> </a:t>
            </a:r>
            <a:r>
              <a:rPr lang="es-ES" sz="2000" b="1" kern="0" dirty="0">
                <a:cs typeface="Calibri" panose="020F0502020204030204" pitchFamily="34" charset="0"/>
              </a:rPr>
              <a:t>productora de toxina Shiga por fecha de aparición, Port </a:t>
            </a:r>
            <a:r>
              <a:rPr lang="es-ES" sz="2000" b="1" kern="0" dirty="0" err="1">
                <a:cs typeface="Calibri" panose="020F0502020204030204" pitchFamily="34" charset="0"/>
              </a:rPr>
              <a:t>Yourtown</a:t>
            </a:r>
            <a:r>
              <a:rPr lang="es-ES" sz="2000" b="1" kern="0" dirty="0">
                <a:cs typeface="Calibri" panose="020F0502020204030204" pitchFamily="34" charset="0"/>
              </a:rPr>
              <a:t>, diciembre de 2011</a:t>
            </a:r>
          </a:p>
        </p:txBody>
      </p:sp>
      <p:graphicFrame>
        <p:nvGraphicFramePr>
          <p:cNvPr id="13" name="Chart 12">
            <a:extLst>
              <a:ext uri="{FF2B5EF4-FFF2-40B4-BE49-F238E27FC236}">
                <a16:creationId xmlns:a16="http://schemas.microsoft.com/office/drawing/2014/main" id="{9D666A6F-DF0F-E8E8-6DC5-FBC4D09813DB}"/>
              </a:ext>
            </a:extLst>
          </p:cNvPr>
          <p:cNvGraphicFramePr>
            <a:graphicFrameLocks/>
          </p:cNvGraphicFramePr>
          <p:nvPr>
            <p:extLst>
              <p:ext uri="{D42A27DB-BD31-4B8C-83A1-F6EECF244321}">
                <p14:modId xmlns:p14="http://schemas.microsoft.com/office/powerpoint/2010/main" val="832406659"/>
              </p:ext>
            </p:extLst>
          </p:nvPr>
        </p:nvGraphicFramePr>
        <p:xfrm>
          <a:off x="6414473" y="2657543"/>
          <a:ext cx="5068690" cy="309092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463411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2B78C8D-67A0-43A5-A56A-32250277CA68}"/>
              </a:ext>
            </a:extLst>
          </p:cNvPr>
          <p:cNvSpPr>
            <a:spLocks noGrp="1"/>
          </p:cNvSpPr>
          <p:nvPr>
            <p:ph type="title"/>
          </p:nvPr>
        </p:nvSpPr>
        <p:spPr/>
        <p:txBody>
          <a:bodyPr lIns="91440" tIns="45720" rIns="91440" bIns="45720" anchor="t"/>
          <a:lstStyle/>
          <a:p>
            <a:r>
              <a:rPr lang="es-ES" altLang="en-US" dirty="0"/>
              <a:t>Paso 1: Prepararse </a:t>
            </a:r>
            <a:r>
              <a:rPr lang="es-ES" altLang="en-US" sz="4400" dirty="0"/>
              <a:t>para el trabajo </a:t>
            </a:r>
            <a:br>
              <a:rPr lang="es-ES" altLang="en-US" sz="4400" dirty="0"/>
            </a:br>
            <a:r>
              <a:rPr lang="es-ES" altLang="en-US" sz="4400" dirty="0"/>
              <a:t>de campo (1/3)</a:t>
            </a:r>
            <a:endParaRPr lang="es-ES" sz="4400" dirty="0"/>
          </a:p>
        </p:txBody>
      </p:sp>
      <p:sp>
        <p:nvSpPr>
          <p:cNvPr id="2" name="Text Placeholder 1"/>
          <p:cNvSpPr>
            <a:spLocks noGrp="1"/>
          </p:cNvSpPr>
          <p:nvPr>
            <p:ph sz="half" idx="2"/>
          </p:nvPr>
        </p:nvSpPr>
        <p:spPr>
          <a:xfrm>
            <a:off x="838200" y="1380537"/>
            <a:ext cx="10515600" cy="4639309"/>
          </a:xfrm>
        </p:spPr>
        <p:txBody>
          <a:bodyPr/>
          <a:lstStyle/>
          <a:p>
            <a:pPr marL="514350" indent="-514350">
              <a:spcBef>
                <a:spcPts val="672"/>
              </a:spcBef>
              <a:buFont typeface="+mj-lt"/>
              <a:buAutoNum type="arabicPeriod"/>
            </a:pPr>
            <a:r>
              <a:rPr lang="es-ES" altLang="en-US" sz="2800" dirty="0">
                <a:solidFill>
                  <a:srgbClr val="A6A6A6"/>
                </a:solidFill>
              </a:rPr>
              <a:t>Formar un equipo</a:t>
            </a:r>
            <a:endParaRPr lang="es-ES" sz="2800" dirty="0">
              <a:solidFill>
                <a:srgbClr val="A6A6A6"/>
              </a:solidFill>
            </a:endParaRPr>
          </a:p>
          <a:p>
            <a:pPr marL="514350" indent="-514350">
              <a:spcBef>
                <a:spcPts val="672"/>
              </a:spcBef>
              <a:buFont typeface="+mj-lt"/>
              <a:buAutoNum type="arabicPeriod"/>
            </a:pPr>
            <a:r>
              <a:rPr lang="es-ES" altLang="en-US" sz="2800" dirty="0"/>
              <a:t>Adoptar las medidas administrativas, de personal, financieras y logísticas necesarias.</a:t>
            </a:r>
          </a:p>
          <a:p>
            <a:pPr marL="514350" indent="-514350">
              <a:spcBef>
                <a:spcPts val="672"/>
              </a:spcBef>
              <a:buFont typeface="+mj-lt"/>
              <a:buAutoNum type="arabicPeriod"/>
            </a:pPr>
            <a:r>
              <a:rPr lang="es-ES" altLang="en-US" sz="2800" dirty="0">
                <a:solidFill>
                  <a:schemeClr val="bg1">
                    <a:lumMod val="65000"/>
                  </a:schemeClr>
                </a:solidFill>
              </a:rPr>
              <a:t>Aprender sobre la enfermedad confirmada o las enfermedades sospechosas</a:t>
            </a:r>
          </a:p>
          <a:p>
            <a:pPr marL="514350" indent="-514350">
              <a:spcBef>
                <a:spcPts val="672"/>
              </a:spcBef>
              <a:buFont typeface="+mj-lt"/>
              <a:buAutoNum type="arabicPeriod"/>
            </a:pPr>
            <a:r>
              <a:rPr lang="es-ES" sz="2800" dirty="0">
                <a:solidFill>
                  <a:schemeClr val="bg1">
                    <a:lumMod val="65000"/>
                  </a:schemeClr>
                </a:solidFill>
              </a:rPr>
              <a:t>Determinar si es necesaria una investigación multisectorial de Una Sola Salud, como en el caso de enfermedades zoonóticas o transmitidas por vectores, o de un incidente medioambiental adverso.</a:t>
            </a:r>
            <a:endParaRPr lang="es-ES" altLang="en-US" sz="2800" dirty="0">
              <a:solidFill>
                <a:schemeClr val="bg1">
                  <a:lumMod val="65000"/>
                </a:schemeClr>
              </a:solidFill>
            </a:endParaRPr>
          </a:p>
          <a:p>
            <a:pPr marL="514350" indent="-514350">
              <a:spcBef>
                <a:spcPts val="672"/>
              </a:spcBef>
              <a:buFont typeface="+mj-lt"/>
              <a:buAutoNum type="arabicPeriod"/>
            </a:pPr>
            <a:r>
              <a:rPr lang="es-ES" altLang="en-US" sz="2800" dirty="0">
                <a:solidFill>
                  <a:schemeClr val="bg1">
                    <a:lumMod val="65000"/>
                  </a:schemeClr>
                </a:solidFill>
              </a:rPr>
              <a:t>Colaborar con otros ministerios, organismos asociados y </a:t>
            </a:r>
            <a:br>
              <a:rPr lang="es-ES" altLang="en-US" sz="2800" dirty="0">
                <a:solidFill>
                  <a:schemeClr val="bg1">
                    <a:lumMod val="65000"/>
                  </a:schemeClr>
                </a:solidFill>
              </a:rPr>
            </a:br>
            <a:r>
              <a:rPr lang="es-ES" altLang="en-US" sz="2800" dirty="0">
                <a:solidFill>
                  <a:schemeClr val="bg1">
                    <a:lumMod val="65000"/>
                  </a:schemeClr>
                </a:solidFill>
              </a:rPr>
              <a:t>contactos locales</a:t>
            </a:r>
          </a:p>
          <a:p>
            <a:pPr marL="287020" indent="-287020">
              <a:spcBef>
                <a:spcPts val="672"/>
              </a:spcBef>
            </a:pPr>
            <a:endParaRPr lang="es-ES" altLang="en-US" dirty="0"/>
          </a:p>
        </p:txBody>
      </p:sp>
    </p:spTree>
    <p:extLst>
      <p:ext uri="{BB962C8B-B14F-4D97-AF65-F5344CB8AC3E}">
        <p14:creationId xmlns:p14="http://schemas.microsoft.com/office/powerpoint/2010/main" val="26289293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6">
            <a:extLst>
              <a:ext uri="{FF2B5EF4-FFF2-40B4-BE49-F238E27FC236}">
                <a16:creationId xmlns:a16="http://schemas.microsoft.com/office/drawing/2014/main" id="{1A535514-66CC-4278-8E2C-2C2251DE005F}"/>
              </a:ext>
            </a:extLst>
          </p:cNvPr>
          <p:cNvSpPr>
            <a:spLocks noGrp="1"/>
          </p:cNvSpPr>
          <p:nvPr>
            <p:ph sz="half" idx="2"/>
          </p:nvPr>
        </p:nvSpPr>
        <p:spPr/>
        <p:txBody>
          <a:bodyPr/>
          <a:lstStyle/>
          <a:p>
            <a:pPr marL="0" lvl="0" indent="0" fontAlgn="base">
              <a:buNone/>
            </a:pPr>
            <a:r>
              <a:rPr lang="es-ES" altLang="fr-FR" dirty="0"/>
              <a:t>Encontrando el pico del brote. Es cuando se registró el mayor número de casos.</a:t>
            </a:r>
          </a:p>
        </p:txBody>
      </p:sp>
      <p:sp>
        <p:nvSpPr>
          <p:cNvPr id="2" name="Title 1">
            <a:extLst>
              <a:ext uri="{FF2B5EF4-FFF2-40B4-BE49-F238E27FC236}">
                <a16:creationId xmlns:a16="http://schemas.microsoft.com/office/drawing/2014/main" id="{35AB680F-FA43-C86A-2D12-35B70EB4DE71}"/>
              </a:ext>
            </a:extLst>
          </p:cNvPr>
          <p:cNvSpPr>
            <a:spLocks noGrp="1"/>
          </p:cNvSpPr>
          <p:nvPr>
            <p:ph type="title"/>
          </p:nvPr>
        </p:nvSpPr>
        <p:spPr/>
        <p:txBody>
          <a:bodyPr/>
          <a:lstStyle/>
          <a:p>
            <a:r>
              <a:rPr lang="es-ES" dirty="0"/>
              <a:t>1. Encontrar el pico</a:t>
            </a:r>
            <a:endParaRPr lang="es-ES" sz="5400" dirty="0"/>
          </a:p>
        </p:txBody>
      </p:sp>
      <p:graphicFrame>
        <p:nvGraphicFramePr>
          <p:cNvPr id="3" name="Chart 2">
            <a:extLst>
              <a:ext uri="{FF2B5EF4-FFF2-40B4-BE49-F238E27FC236}">
                <a16:creationId xmlns:a16="http://schemas.microsoft.com/office/drawing/2014/main" id="{AE3AE735-4297-A7D1-6008-3EAA04A64BE0}"/>
              </a:ext>
            </a:extLst>
          </p:cNvPr>
          <p:cNvGraphicFramePr>
            <a:graphicFrameLocks/>
          </p:cNvGraphicFramePr>
          <p:nvPr>
            <p:extLst>
              <p:ext uri="{D42A27DB-BD31-4B8C-83A1-F6EECF244321}">
                <p14:modId xmlns:p14="http://schemas.microsoft.com/office/powerpoint/2010/main" val="2646199291"/>
              </p:ext>
            </p:extLst>
          </p:nvPr>
        </p:nvGraphicFramePr>
        <p:xfrm>
          <a:off x="3019647" y="3166423"/>
          <a:ext cx="5922335" cy="3090928"/>
        </p:xfrm>
        <a:graphic>
          <a:graphicData uri="http://schemas.openxmlformats.org/drawingml/2006/chart">
            <c:chart xmlns:c="http://schemas.openxmlformats.org/drawingml/2006/chart" xmlns:r="http://schemas.openxmlformats.org/officeDocument/2006/relationships" r:id="rId3"/>
          </a:graphicData>
        </a:graphic>
      </p:graphicFrame>
      <p:grpSp>
        <p:nvGrpSpPr>
          <p:cNvPr id="10" name="Group 9">
            <a:extLst>
              <a:ext uri="{FF2B5EF4-FFF2-40B4-BE49-F238E27FC236}">
                <a16:creationId xmlns:a16="http://schemas.microsoft.com/office/drawing/2014/main" id="{557797CF-CB3D-4C99-AA68-91E1CB6E08F1}"/>
              </a:ext>
            </a:extLst>
          </p:cNvPr>
          <p:cNvGrpSpPr/>
          <p:nvPr/>
        </p:nvGrpSpPr>
        <p:grpSpPr>
          <a:xfrm>
            <a:off x="5306710" y="2646016"/>
            <a:ext cx="2094614" cy="874424"/>
            <a:chOff x="5215270" y="2611726"/>
            <a:chExt cx="2094614" cy="874424"/>
          </a:xfrm>
        </p:grpSpPr>
        <p:sp>
          <p:nvSpPr>
            <p:cNvPr id="7" name="TextBox 6">
              <a:extLst>
                <a:ext uri="{FF2B5EF4-FFF2-40B4-BE49-F238E27FC236}">
                  <a16:creationId xmlns:a16="http://schemas.microsoft.com/office/drawing/2014/main" id="{BD54F4A6-71B4-2E3F-64A6-687035BCE574}"/>
                </a:ext>
              </a:extLst>
            </p:cNvPr>
            <p:cNvSpPr txBox="1"/>
            <p:nvPr/>
          </p:nvSpPr>
          <p:spPr>
            <a:xfrm>
              <a:off x="5215270" y="2611726"/>
              <a:ext cx="2094614" cy="369332"/>
            </a:xfrm>
            <a:prstGeom prst="rect">
              <a:avLst/>
            </a:prstGeom>
            <a:noFill/>
          </p:spPr>
          <p:txBody>
            <a:bodyPr wrap="square" rtlCol="0">
              <a:spAutoFit/>
            </a:bodyPr>
            <a:lstStyle/>
            <a:p>
              <a:r>
                <a:rPr lang="en-US" b="1"/>
                <a:t>Pico del brote</a:t>
              </a:r>
            </a:p>
          </p:txBody>
        </p:sp>
        <p:cxnSp>
          <p:nvCxnSpPr>
            <p:cNvPr id="9" name="Straight Arrow Connector 8">
              <a:extLst>
                <a:ext uri="{FF2B5EF4-FFF2-40B4-BE49-F238E27FC236}">
                  <a16:creationId xmlns:a16="http://schemas.microsoft.com/office/drawing/2014/main" id="{1548EAFD-B93D-C2FC-3362-8FCFFD6C5FB2}"/>
                </a:ext>
              </a:extLst>
            </p:cNvPr>
            <p:cNvCxnSpPr/>
            <p:nvPr/>
          </p:nvCxnSpPr>
          <p:spPr>
            <a:xfrm>
              <a:off x="6239717" y="3075099"/>
              <a:ext cx="0" cy="41105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8949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253B67-07AF-E37D-B340-64755057C822}"/>
              </a:ext>
            </a:extLst>
          </p:cNvPr>
          <p:cNvSpPr>
            <a:spLocks noGrp="1"/>
          </p:cNvSpPr>
          <p:nvPr>
            <p:ph type="title"/>
          </p:nvPr>
        </p:nvSpPr>
        <p:spPr/>
        <p:txBody>
          <a:bodyPr/>
          <a:lstStyle/>
          <a:p>
            <a:r>
              <a:rPr lang="es-ES" altLang="fr-FR" dirty="0">
                <a:cs typeface="Calibri" panose="020F0502020204030204" pitchFamily="34" charset="0"/>
              </a:rPr>
              <a:t>2. Recuento del período medio </a:t>
            </a:r>
            <a:br>
              <a:rPr lang="es-ES" altLang="fr-FR" dirty="0">
                <a:cs typeface="Calibri" panose="020F0502020204030204" pitchFamily="34" charset="0"/>
              </a:rPr>
            </a:br>
            <a:r>
              <a:rPr lang="es-ES" altLang="fr-FR" dirty="0">
                <a:cs typeface="Calibri" panose="020F0502020204030204" pitchFamily="34" charset="0"/>
              </a:rPr>
              <a:t>de incubación</a:t>
            </a:r>
            <a:endParaRPr lang="es-ES" dirty="0">
              <a:cs typeface="Calibri" panose="020F0502020204030204" pitchFamily="34" charset="0"/>
            </a:endParaRPr>
          </a:p>
        </p:txBody>
      </p:sp>
      <p:sp>
        <p:nvSpPr>
          <p:cNvPr id="3" name="Content Placeholder 2">
            <a:extLst>
              <a:ext uri="{FF2B5EF4-FFF2-40B4-BE49-F238E27FC236}">
                <a16:creationId xmlns:a16="http://schemas.microsoft.com/office/drawing/2014/main" id="{FB90BA68-55B9-63A5-807E-63E22EDFC245}"/>
              </a:ext>
            </a:extLst>
          </p:cNvPr>
          <p:cNvSpPr>
            <a:spLocks noGrp="1"/>
          </p:cNvSpPr>
          <p:nvPr>
            <p:ph sz="half" idx="2"/>
          </p:nvPr>
        </p:nvSpPr>
        <p:spPr>
          <a:xfrm>
            <a:off x="838200" y="1478857"/>
            <a:ext cx="5061155" cy="4639309"/>
          </a:xfrm>
        </p:spPr>
        <p:txBody>
          <a:bodyPr/>
          <a:lstStyle/>
          <a:p>
            <a:r>
              <a:rPr lang="es-ES" altLang="fr-FR" dirty="0"/>
              <a:t>Cuente hacia atrás, de derecha a izquierda, el periodo medio de incubación de la enfermedad. Anote esta fecha.</a:t>
            </a:r>
            <a:endParaRPr lang="es-ES" dirty="0"/>
          </a:p>
          <a:p>
            <a:r>
              <a:rPr lang="es-ES" altLang="fr-FR" dirty="0"/>
              <a:t>El pico se alcanzó el </a:t>
            </a:r>
            <a:r>
              <a:rPr lang="es-ES" altLang="fr-FR" u="sng" dirty="0"/>
              <a:t>9 de diciembre</a:t>
            </a:r>
            <a:r>
              <a:rPr lang="es-ES" altLang="fr-FR" dirty="0"/>
              <a:t>. El periodo medio de incubación de STEC es de </a:t>
            </a:r>
            <a:r>
              <a:rPr lang="es-ES" altLang="fr-FR" u="sng" dirty="0"/>
              <a:t>4 días</a:t>
            </a:r>
            <a:r>
              <a:rPr lang="es-ES" altLang="fr-FR" dirty="0"/>
              <a:t>. Contando hacia atrás 4 días desde el pico es el </a:t>
            </a:r>
            <a:r>
              <a:rPr lang="es-ES" altLang="fr-FR" b="1" dirty="0"/>
              <a:t>5 de diciembre</a:t>
            </a:r>
            <a:r>
              <a:rPr lang="es-ES" altLang="fr-FR" dirty="0"/>
              <a:t>.</a:t>
            </a:r>
            <a:endParaRPr lang="es-ES" dirty="0"/>
          </a:p>
        </p:txBody>
      </p:sp>
      <p:graphicFrame>
        <p:nvGraphicFramePr>
          <p:cNvPr id="5" name="Chart 4">
            <a:extLst>
              <a:ext uri="{FF2B5EF4-FFF2-40B4-BE49-F238E27FC236}">
                <a16:creationId xmlns:a16="http://schemas.microsoft.com/office/drawing/2014/main" id="{F748DC37-4F07-6182-F857-F01ABA77D0C2}"/>
              </a:ext>
            </a:extLst>
          </p:cNvPr>
          <p:cNvGraphicFramePr>
            <a:graphicFrameLocks/>
          </p:cNvGraphicFramePr>
          <p:nvPr>
            <p:extLst>
              <p:ext uri="{D42A27DB-BD31-4B8C-83A1-F6EECF244321}">
                <p14:modId xmlns:p14="http://schemas.microsoft.com/office/powerpoint/2010/main" val="3665343927"/>
              </p:ext>
            </p:extLst>
          </p:nvPr>
        </p:nvGraphicFramePr>
        <p:xfrm>
          <a:off x="5635255" y="2858079"/>
          <a:ext cx="5922335" cy="3090928"/>
        </p:xfrm>
        <a:graphic>
          <a:graphicData uri="http://schemas.openxmlformats.org/drawingml/2006/chart">
            <c:chart xmlns:c="http://schemas.openxmlformats.org/drawingml/2006/chart" xmlns:r="http://schemas.openxmlformats.org/officeDocument/2006/relationships" r:id="rId3"/>
          </a:graphicData>
        </a:graphic>
      </p:graphicFrame>
      <p:grpSp>
        <p:nvGrpSpPr>
          <p:cNvPr id="22" name="Group 21">
            <a:extLst>
              <a:ext uri="{FF2B5EF4-FFF2-40B4-BE49-F238E27FC236}">
                <a16:creationId xmlns:a16="http://schemas.microsoft.com/office/drawing/2014/main" id="{52EE5950-5E73-BC2E-CBC4-CF0356E25D1F}"/>
              </a:ext>
            </a:extLst>
          </p:cNvPr>
          <p:cNvGrpSpPr/>
          <p:nvPr/>
        </p:nvGrpSpPr>
        <p:grpSpPr>
          <a:xfrm>
            <a:off x="8151257" y="2518427"/>
            <a:ext cx="2094614" cy="828244"/>
            <a:chOff x="8151257" y="2518427"/>
            <a:chExt cx="2094614" cy="828244"/>
          </a:xfrm>
        </p:grpSpPr>
        <p:sp>
          <p:nvSpPr>
            <p:cNvPr id="8" name="TextBox 7">
              <a:extLst>
                <a:ext uri="{FF2B5EF4-FFF2-40B4-BE49-F238E27FC236}">
                  <a16:creationId xmlns:a16="http://schemas.microsoft.com/office/drawing/2014/main" id="{C59507DA-F88A-49E6-CC9A-8F159A92B7E0}"/>
                </a:ext>
              </a:extLst>
            </p:cNvPr>
            <p:cNvSpPr txBox="1"/>
            <p:nvPr/>
          </p:nvSpPr>
          <p:spPr>
            <a:xfrm>
              <a:off x="8151257" y="2518427"/>
              <a:ext cx="2094614" cy="369332"/>
            </a:xfrm>
            <a:prstGeom prst="rect">
              <a:avLst/>
            </a:prstGeom>
            <a:noFill/>
          </p:spPr>
          <p:txBody>
            <a:bodyPr wrap="square" rtlCol="0">
              <a:spAutoFit/>
            </a:bodyPr>
            <a:lstStyle/>
            <a:p>
              <a:r>
                <a:rPr lang="es-ES" b="1" dirty="0"/>
                <a:t>Pico del brote</a:t>
              </a:r>
            </a:p>
          </p:txBody>
        </p:sp>
        <p:cxnSp>
          <p:nvCxnSpPr>
            <p:cNvPr id="9" name="Straight Arrow Connector 8">
              <a:extLst>
                <a:ext uri="{FF2B5EF4-FFF2-40B4-BE49-F238E27FC236}">
                  <a16:creationId xmlns:a16="http://schemas.microsoft.com/office/drawing/2014/main" id="{2C667D15-2818-8BD9-F764-6F955D096BA5}"/>
                </a:ext>
              </a:extLst>
            </p:cNvPr>
            <p:cNvCxnSpPr>
              <a:cxnSpLocks/>
            </p:cNvCxnSpPr>
            <p:nvPr/>
          </p:nvCxnSpPr>
          <p:spPr>
            <a:xfrm>
              <a:off x="8878185" y="2957430"/>
              <a:ext cx="5315" cy="38924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F69F6386-DB9F-A3B3-81C7-9488632EACCD}"/>
              </a:ext>
            </a:extLst>
          </p:cNvPr>
          <p:cNvGrpSpPr/>
          <p:nvPr/>
        </p:nvGrpSpPr>
        <p:grpSpPr>
          <a:xfrm>
            <a:off x="6965726" y="1447729"/>
            <a:ext cx="2094614" cy="3752921"/>
            <a:chOff x="6965726" y="1447729"/>
            <a:chExt cx="2094614" cy="3752921"/>
          </a:xfrm>
        </p:grpSpPr>
        <p:cxnSp>
          <p:nvCxnSpPr>
            <p:cNvPr id="11" name="Straight Connector 10">
              <a:extLst>
                <a:ext uri="{FF2B5EF4-FFF2-40B4-BE49-F238E27FC236}">
                  <a16:creationId xmlns:a16="http://schemas.microsoft.com/office/drawing/2014/main" id="{DEB7CF04-D8D5-8037-9F42-9FAAA75117AC}"/>
                </a:ext>
              </a:extLst>
            </p:cNvPr>
            <p:cNvCxnSpPr>
              <a:cxnSpLocks/>
            </p:cNvCxnSpPr>
            <p:nvPr/>
          </p:nvCxnSpPr>
          <p:spPr>
            <a:xfrm flipH="1">
              <a:off x="7687340" y="2987749"/>
              <a:ext cx="119084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B918B0D-6EF2-2164-26A1-6C1CD6EF8985}"/>
                </a:ext>
              </a:extLst>
            </p:cNvPr>
            <p:cNvCxnSpPr>
              <a:cxnSpLocks/>
            </p:cNvCxnSpPr>
            <p:nvPr/>
          </p:nvCxnSpPr>
          <p:spPr>
            <a:xfrm>
              <a:off x="7687340" y="2987749"/>
              <a:ext cx="0" cy="221290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1D4D22FA-DB77-2F3D-D6D6-5740405296A9}"/>
                </a:ext>
              </a:extLst>
            </p:cNvPr>
            <p:cNvCxnSpPr>
              <a:cxnSpLocks/>
            </p:cNvCxnSpPr>
            <p:nvPr/>
          </p:nvCxnSpPr>
          <p:spPr>
            <a:xfrm>
              <a:off x="8013033" y="2371060"/>
              <a:ext cx="0" cy="63595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5B80213-3EAA-1970-F5ED-58695EF0BBF0}"/>
                </a:ext>
              </a:extLst>
            </p:cNvPr>
            <p:cNvSpPr txBox="1"/>
            <p:nvPr/>
          </p:nvSpPr>
          <p:spPr>
            <a:xfrm>
              <a:off x="6965726" y="1447729"/>
              <a:ext cx="2094614" cy="646331"/>
            </a:xfrm>
            <a:prstGeom prst="rect">
              <a:avLst/>
            </a:prstGeom>
            <a:noFill/>
          </p:spPr>
          <p:txBody>
            <a:bodyPr wrap="square" rtlCol="0">
              <a:spAutoFit/>
            </a:bodyPr>
            <a:lstStyle/>
            <a:p>
              <a:pPr algn="ctr"/>
              <a:r>
                <a:rPr lang="es-ES" b="1" dirty="0"/>
                <a:t>Período medio de incubación</a:t>
              </a:r>
            </a:p>
          </p:txBody>
        </p:sp>
      </p:grpSp>
    </p:spTree>
    <p:extLst>
      <p:ext uri="{BB962C8B-B14F-4D97-AF65-F5344CB8AC3E}">
        <p14:creationId xmlns:p14="http://schemas.microsoft.com/office/powerpoint/2010/main" val="464720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8F10F-C6F6-6923-E5C0-00CEDE14171B}"/>
              </a:ext>
            </a:extLst>
          </p:cNvPr>
          <p:cNvSpPr>
            <a:spLocks noGrp="1"/>
          </p:cNvSpPr>
          <p:nvPr>
            <p:ph type="title"/>
          </p:nvPr>
        </p:nvSpPr>
        <p:spPr/>
        <p:txBody>
          <a:bodyPr/>
          <a:lstStyle/>
          <a:p>
            <a:r>
              <a:rPr lang="es-ES" dirty="0"/>
              <a:t>3. Recuento a partir del período mínimo </a:t>
            </a:r>
            <a:br>
              <a:rPr lang="es-ES" dirty="0"/>
            </a:br>
            <a:r>
              <a:rPr lang="es-ES" dirty="0"/>
              <a:t>de incubación</a:t>
            </a:r>
            <a:endParaRPr lang="es-ES" sz="5400" dirty="0"/>
          </a:p>
        </p:txBody>
      </p:sp>
      <p:sp>
        <p:nvSpPr>
          <p:cNvPr id="3" name="Content Placeholder 2">
            <a:extLst>
              <a:ext uri="{FF2B5EF4-FFF2-40B4-BE49-F238E27FC236}">
                <a16:creationId xmlns:a16="http://schemas.microsoft.com/office/drawing/2014/main" id="{D7F9FA5B-2B0E-C116-47C7-486004BADB89}"/>
              </a:ext>
            </a:extLst>
          </p:cNvPr>
          <p:cNvSpPr>
            <a:spLocks noGrp="1"/>
          </p:cNvSpPr>
          <p:nvPr>
            <p:ph sz="half" idx="2"/>
          </p:nvPr>
        </p:nvSpPr>
        <p:spPr>
          <a:xfrm>
            <a:off x="838200" y="1478857"/>
            <a:ext cx="4828953" cy="4639309"/>
          </a:xfrm>
        </p:spPr>
        <p:txBody>
          <a:bodyPr/>
          <a:lstStyle/>
          <a:p>
            <a:r>
              <a:rPr lang="es-ES" dirty="0"/>
              <a:t>Busque el caso más antiguo y cuente hacia atrás el periodo mínimo de incubación a partir de esa fecha. Anote esta fecha.</a:t>
            </a:r>
          </a:p>
          <a:p>
            <a:r>
              <a:rPr lang="es-ES" dirty="0"/>
              <a:t>El primer caso del brote se </a:t>
            </a:r>
            <a:r>
              <a:rPr lang="es-ES" u="sng" dirty="0"/>
              <a:t>produjo el 7 de diciembre</a:t>
            </a:r>
            <a:r>
              <a:rPr lang="es-ES" b="1" dirty="0"/>
              <a:t>. </a:t>
            </a:r>
            <a:r>
              <a:rPr lang="es-ES" dirty="0"/>
              <a:t>Cuente hacia atrás el periodo mínimo de incubación (</a:t>
            </a:r>
            <a:r>
              <a:rPr lang="es-ES" u="sng" dirty="0"/>
              <a:t>2 días</a:t>
            </a:r>
            <a:r>
              <a:rPr lang="es-ES" dirty="0"/>
              <a:t>). Esa fecha es el </a:t>
            </a:r>
            <a:r>
              <a:rPr lang="es-ES" b="1" dirty="0"/>
              <a:t>5 de diciembre.</a:t>
            </a:r>
          </a:p>
          <a:p>
            <a:pPr marL="0" indent="0">
              <a:buNone/>
            </a:pPr>
            <a:endParaRPr lang="es-ES" dirty="0"/>
          </a:p>
        </p:txBody>
      </p:sp>
      <p:graphicFrame>
        <p:nvGraphicFramePr>
          <p:cNvPr id="5" name="Chart 4">
            <a:extLst>
              <a:ext uri="{FF2B5EF4-FFF2-40B4-BE49-F238E27FC236}">
                <a16:creationId xmlns:a16="http://schemas.microsoft.com/office/drawing/2014/main" id="{79F12153-1A13-6205-CB1F-7972296053BA}"/>
              </a:ext>
            </a:extLst>
          </p:cNvPr>
          <p:cNvGraphicFramePr>
            <a:graphicFrameLocks/>
          </p:cNvGraphicFramePr>
          <p:nvPr>
            <p:extLst>
              <p:ext uri="{D42A27DB-BD31-4B8C-83A1-F6EECF244321}">
                <p14:modId xmlns:p14="http://schemas.microsoft.com/office/powerpoint/2010/main" val="1322416196"/>
              </p:ext>
            </p:extLst>
          </p:nvPr>
        </p:nvGraphicFramePr>
        <p:xfrm>
          <a:off x="5635255" y="2858079"/>
          <a:ext cx="5922335" cy="309092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FD0FBBED-E14F-0D18-E2C5-91C17AF0E127}"/>
              </a:ext>
            </a:extLst>
          </p:cNvPr>
          <p:cNvGrpSpPr/>
          <p:nvPr/>
        </p:nvGrpSpPr>
        <p:grpSpPr>
          <a:xfrm>
            <a:off x="6122857" y="3798511"/>
            <a:ext cx="2182764" cy="1436429"/>
            <a:chOff x="6615471" y="3193928"/>
            <a:chExt cx="2182764" cy="1436429"/>
          </a:xfrm>
        </p:grpSpPr>
        <p:grpSp>
          <p:nvGrpSpPr>
            <p:cNvPr id="17" name="Group 16">
              <a:extLst>
                <a:ext uri="{FF2B5EF4-FFF2-40B4-BE49-F238E27FC236}">
                  <a16:creationId xmlns:a16="http://schemas.microsoft.com/office/drawing/2014/main" id="{0FFB950C-E5F2-D51F-28FE-58960BD4128F}"/>
                </a:ext>
              </a:extLst>
            </p:cNvPr>
            <p:cNvGrpSpPr/>
            <p:nvPr/>
          </p:nvGrpSpPr>
          <p:grpSpPr>
            <a:xfrm>
              <a:off x="8189498" y="3408088"/>
              <a:ext cx="608737" cy="1222269"/>
              <a:chOff x="7520541" y="3145324"/>
              <a:chExt cx="1190845" cy="2167627"/>
            </a:xfrm>
          </p:grpSpPr>
          <p:cxnSp>
            <p:nvCxnSpPr>
              <p:cNvPr id="18" name="Straight Connector 17">
                <a:extLst>
                  <a:ext uri="{FF2B5EF4-FFF2-40B4-BE49-F238E27FC236}">
                    <a16:creationId xmlns:a16="http://schemas.microsoft.com/office/drawing/2014/main" id="{34FCBC93-BB96-08A9-70D2-CD33542DEE3D}"/>
                  </a:ext>
                </a:extLst>
              </p:cNvPr>
              <p:cNvCxnSpPr>
                <a:cxnSpLocks/>
              </p:cNvCxnSpPr>
              <p:nvPr/>
            </p:nvCxnSpPr>
            <p:spPr>
              <a:xfrm flipH="1">
                <a:off x="7520541" y="3145324"/>
                <a:ext cx="119084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72B24E8E-78EC-EE1B-3903-C0542028ED6B}"/>
                  </a:ext>
                </a:extLst>
              </p:cNvPr>
              <p:cNvCxnSpPr>
                <a:cxnSpLocks/>
              </p:cNvCxnSpPr>
              <p:nvPr/>
            </p:nvCxnSpPr>
            <p:spPr>
              <a:xfrm>
                <a:off x="7565261" y="3145324"/>
                <a:ext cx="0" cy="216762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7" name="TextBox 26">
              <a:extLst>
                <a:ext uri="{FF2B5EF4-FFF2-40B4-BE49-F238E27FC236}">
                  <a16:creationId xmlns:a16="http://schemas.microsoft.com/office/drawing/2014/main" id="{299482AE-67AC-4AFB-2ACA-166D7F1322CC}"/>
                </a:ext>
              </a:extLst>
            </p:cNvPr>
            <p:cNvSpPr txBox="1"/>
            <p:nvPr/>
          </p:nvSpPr>
          <p:spPr>
            <a:xfrm>
              <a:off x="6615471" y="3193928"/>
              <a:ext cx="1710583" cy="923330"/>
            </a:xfrm>
            <a:prstGeom prst="rect">
              <a:avLst/>
            </a:prstGeom>
            <a:noFill/>
          </p:spPr>
          <p:txBody>
            <a:bodyPr wrap="square" rtlCol="0">
              <a:spAutoFit/>
            </a:bodyPr>
            <a:lstStyle/>
            <a:p>
              <a:pPr algn="ctr"/>
              <a:r>
                <a:rPr lang="es-ES" b="1" dirty="0"/>
                <a:t>Período mínimo de incubación</a:t>
              </a:r>
            </a:p>
          </p:txBody>
        </p:sp>
      </p:grpSp>
      <p:cxnSp>
        <p:nvCxnSpPr>
          <p:cNvPr id="4" name="Straight Arrow Connector 3">
            <a:extLst>
              <a:ext uri="{FF2B5EF4-FFF2-40B4-BE49-F238E27FC236}">
                <a16:creationId xmlns:a16="http://schemas.microsoft.com/office/drawing/2014/main" id="{08C0931D-09D8-5767-66C9-39B665F15745}"/>
              </a:ext>
            </a:extLst>
          </p:cNvPr>
          <p:cNvCxnSpPr>
            <a:cxnSpLocks/>
          </p:cNvCxnSpPr>
          <p:nvPr/>
        </p:nvCxnSpPr>
        <p:spPr>
          <a:xfrm>
            <a:off x="8289144" y="4012672"/>
            <a:ext cx="0" cy="29725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7048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29D3A-C16C-B404-1E61-8F044BCF650D}"/>
              </a:ext>
            </a:extLst>
          </p:cNvPr>
          <p:cNvSpPr>
            <a:spLocks noGrp="1"/>
          </p:cNvSpPr>
          <p:nvPr>
            <p:ph type="title"/>
          </p:nvPr>
        </p:nvSpPr>
        <p:spPr/>
        <p:txBody>
          <a:bodyPr/>
          <a:lstStyle/>
          <a:p>
            <a:r>
              <a:rPr lang="es-ES" dirty="0"/>
              <a:t>4. Recuento a partir del período máximo de incubación</a:t>
            </a:r>
            <a:endParaRPr lang="es-ES" sz="5400" dirty="0"/>
          </a:p>
        </p:txBody>
      </p:sp>
      <p:sp>
        <p:nvSpPr>
          <p:cNvPr id="3" name="Content Placeholder 2">
            <a:extLst>
              <a:ext uri="{FF2B5EF4-FFF2-40B4-BE49-F238E27FC236}">
                <a16:creationId xmlns:a16="http://schemas.microsoft.com/office/drawing/2014/main" id="{FF505598-8650-8C3E-8291-351873446C01}"/>
              </a:ext>
            </a:extLst>
          </p:cNvPr>
          <p:cNvSpPr>
            <a:spLocks noGrp="1"/>
          </p:cNvSpPr>
          <p:nvPr>
            <p:ph sz="half" idx="2"/>
          </p:nvPr>
        </p:nvSpPr>
        <p:spPr>
          <a:xfrm>
            <a:off x="838199" y="1478857"/>
            <a:ext cx="5129977" cy="4639309"/>
          </a:xfrm>
        </p:spPr>
        <p:txBody>
          <a:bodyPr/>
          <a:lstStyle/>
          <a:p>
            <a:r>
              <a:rPr lang="es-ES" dirty="0"/>
              <a:t>Busque el último caso del brote y cuente hacia atrás el periodo máximo de incubación. Anote esta fecha.</a:t>
            </a:r>
          </a:p>
          <a:p>
            <a:r>
              <a:rPr lang="es-ES" dirty="0"/>
              <a:t>El último caso se produjo el </a:t>
            </a:r>
            <a:r>
              <a:rPr lang="es-ES" u="sng" dirty="0"/>
              <a:t>12 de diciembre</a:t>
            </a:r>
            <a:r>
              <a:rPr lang="es-ES" dirty="0"/>
              <a:t>. El periodo máximo de incubación de STEC es de </a:t>
            </a:r>
            <a:r>
              <a:rPr lang="es-ES" u="sng" dirty="0"/>
              <a:t>10 días</a:t>
            </a:r>
            <a:r>
              <a:rPr lang="es-ES" dirty="0"/>
              <a:t>. Cuente hasta el </a:t>
            </a:r>
            <a:r>
              <a:rPr lang="es-ES" b="1" dirty="0"/>
              <a:t>2 de diciembre</a:t>
            </a:r>
            <a:r>
              <a:rPr lang="es-ES" dirty="0"/>
              <a:t>.</a:t>
            </a:r>
          </a:p>
          <a:p>
            <a:pPr marL="0" indent="0">
              <a:buNone/>
            </a:pPr>
            <a:endParaRPr lang="es-ES" dirty="0"/>
          </a:p>
        </p:txBody>
      </p:sp>
      <p:graphicFrame>
        <p:nvGraphicFramePr>
          <p:cNvPr id="5" name="Chart 4">
            <a:extLst>
              <a:ext uri="{FF2B5EF4-FFF2-40B4-BE49-F238E27FC236}">
                <a16:creationId xmlns:a16="http://schemas.microsoft.com/office/drawing/2014/main" id="{B0FA809E-8310-4C1E-3550-49CD33A5611B}"/>
              </a:ext>
            </a:extLst>
          </p:cNvPr>
          <p:cNvGraphicFramePr>
            <a:graphicFrameLocks/>
          </p:cNvGraphicFramePr>
          <p:nvPr>
            <p:extLst>
              <p:ext uri="{D42A27DB-BD31-4B8C-83A1-F6EECF244321}">
                <p14:modId xmlns:p14="http://schemas.microsoft.com/office/powerpoint/2010/main" val="1114959817"/>
              </p:ext>
            </p:extLst>
          </p:nvPr>
        </p:nvGraphicFramePr>
        <p:xfrm>
          <a:off x="5635255" y="2858079"/>
          <a:ext cx="5922335" cy="3090928"/>
        </p:xfrm>
        <a:graphic>
          <a:graphicData uri="http://schemas.openxmlformats.org/drawingml/2006/chart">
            <c:chart xmlns:c="http://schemas.openxmlformats.org/drawingml/2006/chart" xmlns:r="http://schemas.openxmlformats.org/officeDocument/2006/relationships" r:id="rId3"/>
          </a:graphicData>
        </a:graphic>
      </p:graphicFrame>
      <p:grpSp>
        <p:nvGrpSpPr>
          <p:cNvPr id="29" name="Group 28">
            <a:extLst>
              <a:ext uri="{FF2B5EF4-FFF2-40B4-BE49-F238E27FC236}">
                <a16:creationId xmlns:a16="http://schemas.microsoft.com/office/drawing/2014/main" id="{6F50B0C0-CC3A-C38B-F528-009C8F36867F}"/>
              </a:ext>
            </a:extLst>
          </p:cNvPr>
          <p:cNvGrpSpPr/>
          <p:nvPr/>
        </p:nvGrpSpPr>
        <p:grpSpPr>
          <a:xfrm>
            <a:off x="6592189" y="5595277"/>
            <a:ext cx="3352693" cy="1066528"/>
            <a:chOff x="6212146" y="5595277"/>
            <a:chExt cx="3747495" cy="1066528"/>
          </a:xfrm>
        </p:grpSpPr>
        <p:cxnSp>
          <p:nvCxnSpPr>
            <p:cNvPr id="11" name="Straight Connector 10">
              <a:extLst>
                <a:ext uri="{FF2B5EF4-FFF2-40B4-BE49-F238E27FC236}">
                  <a16:creationId xmlns:a16="http://schemas.microsoft.com/office/drawing/2014/main" id="{C8EDF409-EE4A-43B8-E9D1-4238761E7555}"/>
                </a:ext>
              </a:extLst>
            </p:cNvPr>
            <p:cNvCxnSpPr>
              <a:cxnSpLocks/>
            </p:cNvCxnSpPr>
            <p:nvPr/>
          </p:nvCxnSpPr>
          <p:spPr>
            <a:xfrm flipH="1">
              <a:off x="6485490" y="5987306"/>
              <a:ext cx="333404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D521A321-16C2-E237-AD08-923ABDBBB1B7}"/>
                </a:ext>
              </a:extLst>
            </p:cNvPr>
            <p:cNvCxnSpPr>
              <a:cxnSpLocks/>
            </p:cNvCxnSpPr>
            <p:nvPr/>
          </p:nvCxnSpPr>
          <p:spPr>
            <a:xfrm flipV="1">
              <a:off x="6509270" y="5595277"/>
              <a:ext cx="0" cy="37499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C6F61F7-166F-3E2C-ACF7-4174B8B1110E}"/>
                </a:ext>
              </a:extLst>
            </p:cNvPr>
            <p:cNvCxnSpPr>
              <a:cxnSpLocks/>
            </p:cNvCxnSpPr>
            <p:nvPr/>
          </p:nvCxnSpPr>
          <p:spPr>
            <a:xfrm flipV="1">
              <a:off x="9812079" y="5647347"/>
              <a:ext cx="0" cy="34922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2D529ED-4D6E-5E9E-526D-93C9A881FC93}"/>
                </a:ext>
              </a:extLst>
            </p:cNvPr>
            <p:cNvSpPr txBox="1"/>
            <p:nvPr/>
          </p:nvSpPr>
          <p:spPr>
            <a:xfrm>
              <a:off x="6212146" y="6015474"/>
              <a:ext cx="3747495" cy="646331"/>
            </a:xfrm>
            <a:prstGeom prst="rect">
              <a:avLst/>
            </a:prstGeom>
            <a:noFill/>
          </p:spPr>
          <p:txBody>
            <a:bodyPr wrap="square" rtlCol="0">
              <a:spAutoFit/>
            </a:bodyPr>
            <a:lstStyle/>
            <a:p>
              <a:pPr algn="ctr"/>
              <a:r>
                <a:rPr lang="es-ES" b="1" dirty="0"/>
                <a:t>Período máximo </a:t>
              </a:r>
              <a:br>
                <a:rPr lang="es-ES" b="1" dirty="0"/>
              </a:br>
              <a:r>
                <a:rPr lang="es-ES" b="1" dirty="0"/>
                <a:t>de incubación</a:t>
              </a:r>
            </a:p>
          </p:txBody>
        </p:sp>
      </p:grpSp>
    </p:spTree>
    <p:extLst>
      <p:ext uri="{BB962C8B-B14F-4D97-AF65-F5344CB8AC3E}">
        <p14:creationId xmlns:p14="http://schemas.microsoft.com/office/powerpoint/2010/main" val="1389937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6231A086-28A1-12D1-8521-1C101BF0FE60}"/>
              </a:ext>
            </a:extLst>
          </p:cNvPr>
          <p:cNvGraphicFramePr>
            <a:graphicFrameLocks/>
          </p:cNvGraphicFramePr>
          <p:nvPr>
            <p:extLst>
              <p:ext uri="{D42A27DB-BD31-4B8C-83A1-F6EECF244321}">
                <p14:modId xmlns:p14="http://schemas.microsoft.com/office/powerpoint/2010/main" val="2043146597"/>
              </p:ext>
            </p:extLst>
          </p:nvPr>
        </p:nvGraphicFramePr>
        <p:xfrm>
          <a:off x="5635255" y="2858079"/>
          <a:ext cx="5922335" cy="3090928"/>
        </p:xfrm>
        <a:graphic>
          <a:graphicData uri="http://schemas.openxmlformats.org/drawingml/2006/chart">
            <c:chart xmlns:c="http://schemas.openxmlformats.org/drawingml/2006/chart" xmlns:r="http://schemas.openxmlformats.org/officeDocument/2006/relationships" r:id="rId3"/>
          </a:graphicData>
        </a:graphic>
      </p:graphicFrame>
      <p:sp>
        <p:nvSpPr>
          <p:cNvPr id="25" name="Rectangle 24">
            <a:extLst>
              <a:ext uri="{FF2B5EF4-FFF2-40B4-BE49-F238E27FC236}">
                <a16:creationId xmlns:a16="http://schemas.microsoft.com/office/drawing/2014/main" id="{0BA7CBEB-9EE2-EA64-EEA7-0E94FA576895}"/>
              </a:ext>
            </a:extLst>
          </p:cNvPr>
          <p:cNvSpPr/>
          <p:nvPr/>
        </p:nvSpPr>
        <p:spPr>
          <a:xfrm>
            <a:off x="6788887" y="3010557"/>
            <a:ext cx="917944" cy="2249424"/>
          </a:xfrm>
          <a:prstGeom prst="rect">
            <a:avLst/>
          </a:prstGeom>
          <a:solidFill>
            <a:schemeClr val="bg2">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9073B42-F01B-1FD8-234B-462E179D7D9E}"/>
              </a:ext>
            </a:extLst>
          </p:cNvPr>
          <p:cNvSpPr>
            <a:spLocks noGrp="1"/>
          </p:cNvSpPr>
          <p:nvPr>
            <p:ph type="title"/>
          </p:nvPr>
        </p:nvSpPr>
        <p:spPr/>
        <p:txBody>
          <a:bodyPr/>
          <a:lstStyle/>
          <a:p>
            <a:r>
              <a:rPr lang="es-ES" dirty="0"/>
              <a:t>Resultado: periodo de exposición </a:t>
            </a:r>
            <a:br>
              <a:rPr lang="es-ES" dirty="0"/>
            </a:br>
            <a:r>
              <a:rPr lang="es-ES" dirty="0"/>
              <a:t>más probable</a:t>
            </a:r>
            <a:endParaRPr lang="es-ES" sz="5400" dirty="0"/>
          </a:p>
        </p:txBody>
      </p:sp>
      <p:sp>
        <p:nvSpPr>
          <p:cNvPr id="3" name="Content Placeholder 2">
            <a:extLst>
              <a:ext uri="{FF2B5EF4-FFF2-40B4-BE49-F238E27FC236}">
                <a16:creationId xmlns:a16="http://schemas.microsoft.com/office/drawing/2014/main" id="{22A01742-4255-6A29-E203-634F959DE7FF}"/>
              </a:ext>
            </a:extLst>
          </p:cNvPr>
          <p:cNvSpPr>
            <a:spLocks noGrp="1"/>
          </p:cNvSpPr>
          <p:nvPr>
            <p:ph sz="half" idx="2"/>
          </p:nvPr>
        </p:nvSpPr>
        <p:spPr>
          <a:xfrm>
            <a:off x="535259" y="1478857"/>
            <a:ext cx="5143547" cy="4830500"/>
          </a:xfrm>
        </p:spPr>
        <p:txBody>
          <a:bodyPr/>
          <a:lstStyle/>
          <a:p>
            <a:pPr>
              <a:spcBef>
                <a:spcPts val="0"/>
              </a:spcBef>
              <a:spcAft>
                <a:spcPts val="0"/>
              </a:spcAft>
            </a:pPr>
            <a:r>
              <a:rPr lang="es-ES" sz="2400" dirty="0"/>
              <a:t>Con los métodos descritos, </a:t>
            </a:r>
            <a:br>
              <a:rPr lang="es-ES" sz="2400" dirty="0"/>
            </a:br>
            <a:r>
              <a:rPr lang="es-ES" sz="2400" dirty="0"/>
              <a:t>determinamos:</a:t>
            </a:r>
          </a:p>
          <a:p>
            <a:pPr lvl="1">
              <a:spcBef>
                <a:spcPts val="0"/>
              </a:spcBef>
              <a:spcAft>
                <a:spcPts val="0"/>
              </a:spcAft>
            </a:pPr>
            <a:r>
              <a:rPr lang="es-ES" dirty="0"/>
              <a:t>Pico menos periodo medio de incubación: </a:t>
            </a:r>
            <a:r>
              <a:rPr lang="es-ES" b="1" dirty="0"/>
              <a:t>5 de diciembre</a:t>
            </a:r>
          </a:p>
          <a:p>
            <a:pPr lvl="1">
              <a:spcBef>
                <a:spcPts val="0"/>
              </a:spcBef>
              <a:spcAft>
                <a:spcPts val="0"/>
              </a:spcAft>
            </a:pPr>
            <a:r>
              <a:rPr lang="es-ES" dirty="0"/>
              <a:t>Primer caso menos periodo mínimo de incubación: </a:t>
            </a:r>
            <a:r>
              <a:rPr lang="es-ES" b="1" dirty="0"/>
              <a:t>5 </a:t>
            </a:r>
            <a:br>
              <a:rPr lang="es-ES" b="1" dirty="0"/>
            </a:br>
            <a:r>
              <a:rPr lang="es-ES" b="1" dirty="0"/>
              <a:t>de diciembre</a:t>
            </a:r>
          </a:p>
          <a:p>
            <a:pPr lvl="1">
              <a:spcBef>
                <a:spcPts val="0"/>
              </a:spcBef>
              <a:spcAft>
                <a:spcPts val="0"/>
              </a:spcAft>
            </a:pPr>
            <a:r>
              <a:rPr lang="es-ES" dirty="0"/>
              <a:t>Último caso menos periodo máximo de incubación: </a:t>
            </a:r>
            <a:r>
              <a:rPr lang="es-ES" b="1" dirty="0"/>
              <a:t>2 </a:t>
            </a:r>
            <a:br>
              <a:rPr lang="es-ES" b="1" dirty="0"/>
            </a:br>
            <a:r>
              <a:rPr lang="es-ES" b="1" dirty="0"/>
              <a:t>de diciembre</a:t>
            </a:r>
          </a:p>
          <a:p>
            <a:r>
              <a:rPr lang="es-ES" sz="2400" dirty="0"/>
              <a:t>Periodo de exposición más probable: 2-5 de diciembre</a:t>
            </a:r>
          </a:p>
          <a:p>
            <a:endParaRPr lang="es-ES" sz="2000" dirty="0"/>
          </a:p>
          <a:p>
            <a:pPr marL="0" indent="0">
              <a:buNone/>
            </a:pPr>
            <a:endParaRPr lang="es-ES" sz="2000" dirty="0"/>
          </a:p>
        </p:txBody>
      </p:sp>
      <p:cxnSp>
        <p:nvCxnSpPr>
          <p:cNvPr id="9" name="Straight Arrow Connector 8">
            <a:extLst>
              <a:ext uri="{FF2B5EF4-FFF2-40B4-BE49-F238E27FC236}">
                <a16:creationId xmlns:a16="http://schemas.microsoft.com/office/drawing/2014/main" id="{07695C99-C99C-5D79-0F7E-CB35A14DE827}"/>
              </a:ext>
            </a:extLst>
          </p:cNvPr>
          <p:cNvCxnSpPr>
            <a:cxnSpLocks/>
          </p:cNvCxnSpPr>
          <p:nvPr/>
        </p:nvCxnSpPr>
        <p:spPr>
          <a:xfrm>
            <a:off x="8878185" y="2985566"/>
            <a:ext cx="5315" cy="38924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10969CD6-F348-F7EB-49CF-EA92F155103F}"/>
              </a:ext>
            </a:extLst>
          </p:cNvPr>
          <p:cNvGrpSpPr/>
          <p:nvPr/>
        </p:nvGrpSpPr>
        <p:grpSpPr>
          <a:xfrm>
            <a:off x="6610126" y="5595282"/>
            <a:ext cx="3405434" cy="1152538"/>
            <a:chOff x="6288834" y="5595277"/>
            <a:chExt cx="3746350" cy="1206430"/>
          </a:xfrm>
        </p:grpSpPr>
        <p:cxnSp>
          <p:nvCxnSpPr>
            <p:cNvPr id="11" name="Straight Connector 10">
              <a:extLst>
                <a:ext uri="{FF2B5EF4-FFF2-40B4-BE49-F238E27FC236}">
                  <a16:creationId xmlns:a16="http://schemas.microsoft.com/office/drawing/2014/main" id="{732E9DAA-8147-5DCC-C3EC-C1D14461DBA2}"/>
                </a:ext>
              </a:extLst>
            </p:cNvPr>
            <p:cNvCxnSpPr>
              <a:cxnSpLocks/>
            </p:cNvCxnSpPr>
            <p:nvPr/>
          </p:nvCxnSpPr>
          <p:spPr>
            <a:xfrm flipH="1">
              <a:off x="6485490" y="5987306"/>
              <a:ext cx="333404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C669D14-0C50-CFCA-581C-0C275DFEA9A0}"/>
                </a:ext>
              </a:extLst>
            </p:cNvPr>
            <p:cNvCxnSpPr>
              <a:cxnSpLocks/>
            </p:cNvCxnSpPr>
            <p:nvPr/>
          </p:nvCxnSpPr>
          <p:spPr>
            <a:xfrm flipV="1">
              <a:off x="6509270" y="5595277"/>
              <a:ext cx="0" cy="37499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ACE68AEC-C8E6-C8F2-6528-CF45829AD34A}"/>
                </a:ext>
              </a:extLst>
            </p:cNvPr>
            <p:cNvCxnSpPr>
              <a:cxnSpLocks/>
            </p:cNvCxnSpPr>
            <p:nvPr/>
          </p:nvCxnSpPr>
          <p:spPr>
            <a:xfrm flipV="1">
              <a:off x="9812079" y="5647347"/>
              <a:ext cx="0" cy="34922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660E36E9-93E8-5965-6D02-70FF2520A083}"/>
                </a:ext>
              </a:extLst>
            </p:cNvPr>
            <p:cNvSpPr txBox="1"/>
            <p:nvPr/>
          </p:nvSpPr>
          <p:spPr>
            <a:xfrm>
              <a:off x="6288834" y="6125154"/>
              <a:ext cx="3746350" cy="676553"/>
            </a:xfrm>
            <a:prstGeom prst="rect">
              <a:avLst/>
            </a:prstGeom>
            <a:noFill/>
          </p:spPr>
          <p:txBody>
            <a:bodyPr wrap="square" rtlCol="0">
              <a:spAutoFit/>
            </a:bodyPr>
            <a:lstStyle/>
            <a:p>
              <a:pPr algn="ctr"/>
              <a:r>
                <a:rPr lang="es-ES" b="1" dirty="0"/>
                <a:t>Período máximo de incubación</a:t>
              </a:r>
            </a:p>
          </p:txBody>
        </p:sp>
      </p:grpSp>
      <p:grpSp>
        <p:nvGrpSpPr>
          <p:cNvPr id="15" name="Group 14">
            <a:extLst>
              <a:ext uri="{FF2B5EF4-FFF2-40B4-BE49-F238E27FC236}">
                <a16:creationId xmlns:a16="http://schemas.microsoft.com/office/drawing/2014/main" id="{E5AEA368-216C-F6F9-2736-0E63A49119F5}"/>
              </a:ext>
            </a:extLst>
          </p:cNvPr>
          <p:cNvGrpSpPr/>
          <p:nvPr/>
        </p:nvGrpSpPr>
        <p:grpSpPr>
          <a:xfrm>
            <a:off x="6096000" y="3803557"/>
            <a:ext cx="2204570" cy="923330"/>
            <a:chOff x="6678930" y="3312067"/>
            <a:chExt cx="2204570" cy="923330"/>
          </a:xfrm>
        </p:grpSpPr>
        <p:grpSp>
          <p:nvGrpSpPr>
            <p:cNvPr id="16" name="Group 15">
              <a:extLst>
                <a:ext uri="{FF2B5EF4-FFF2-40B4-BE49-F238E27FC236}">
                  <a16:creationId xmlns:a16="http://schemas.microsoft.com/office/drawing/2014/main" id="{E35673F0-88A0-DE4A-6B53-CA4CD5E83DDB}"/>
                </a:ext>
              </a:extLst>
            </p:cNvPr>
            <p:cNvGrpSpPr/>
            <p:nvPr/>
          </p:nvGrpSpPr>
          <p:grpSpPr>
            <a:xfrm>
              <a:off x="8274763" y="3319239"/>
              <a:ext cx="608737" cy="899314"/>
              <a:chOff x="7687340" y="2987749"/>
              <a:chExt cx="1190845" cy="1594884"/>
            </a:xfrm>
          </p:grpSpPr>
          <p:cxnSp>
            <p:nvCxnSpPr>
              <p:cNvPr id="18" name="Straight Connector 17">
                <a:extLst>
                  <a:ext uri="{FF2B5EF4-FFF2-40B4-BE49-F238E27FC236}">
                    <a16:creationId xmlns:a16="http://schemas.microsoft.com/office/drawing/2014/main" id="{C2A2691D-0517-7511-48C6-2B3FAAA05816}"/>
                  </a:ext>
                </a:extLst>
              </p:cNvPr>
              <p:cNvCxnSpPr>
                <a:cxnSpLocks/>
              </p:cNvCxnSpPr>
              <p:nvPr/>
            </p:nvCxnSpPr>
            <p:spPr>
              <a:xfrm flipH="1">
                <a:off x="7687340" y="2987749"/>
                <a:ext cx="119084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C3E0D119-05CB-43FB-E444-816EE354C599}"/>
                  </a:ext>
                </a:extLst>
              </p:cNvPr>
              <p:cNvCxnSpPr>
                <a:cxnSpLocks/>
              </p:cNvCxnSpPr>
              <p:nvPr/>
            </p:nvCxnSpPr>
            <p:spPr>
              <a:xfrm>
                <a:off x="7687340" y="2987749"/>
                <a:ext cx="0" cy="159488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7" name="TextBox 16">
              <a:extLst>
                <a:ext uri="{FF2B5EF4-FFF2-40B4-BE49-F238E27FC236}">
                  <a16:creationId xmlns:a16="http://schemas.microsoft.com/office/drawing/2014/main" id="{00FF88CB-42F4-2597-B577-0201793D26DD}"/>
                </a:ext>
              </a:extLst>
            </p:cNvPr>
            <p:cNvSpPr txBox="1"/>
            <p:nvPr/>
          </p:nvSpPr>
          <p:spPr>
            <a:xfrm>
              <a:off x="6678930" y="3312067"/>
              <a:ext cx="1752540" cy="923330"/>
            </a:xfrm>
            <a:prstGeom prst="rect">
              <a:avLst/>
            </a:prstGeom>
            <a:noFill/>
          </p:spPr>
          <p:txBody>
            <a:bodyPr wrap="square" rtlCol="0">
              <a:spAutoFit/>
            </a:bodyPr>
            <a:lstStyle/>
            <a:p>
              <a:pPr algn="ctr"/>
              <a:r>
                <a:rPr lang="es-ES" b="1" dirty="0"/>
                <a:t>Período mínimo de incubación</a:t>
              </a:r>
            </a:p>
          </p:txBody>
        </p:sp>
      </p:grpSp>
      <p:grpSp>
        <p:nvGrpSpPr>
          <p:cNvPr id="20" name="Group 19">
            <a:extLst>
              <a:ext uri="{FF2B5EF4-FFF2-40B4-BE49-F238E27FC236}">
                <a16:creationId xmlns:a16="http://schemas.microsoft.com/office/drawing/2014/main" id="{127A965C-B271-3222-7F4B-42048A97F15B}"/>
              </a:ext>
            </a:extLst>
          </p:cNvPr>
          <p:cNvGrpSpPr/>
          <p:nvPr/>
        </p:nvGrpSpPr>
        <p:grpSpPr>
          <a:xfrm>
            <a:off x="6990530" y="1756068"/>
            <a:ext cx="2094614" cy="1590603"/>
            <a:chOff x="6965726" y="1752530"/>
            <a:chExt cx="2094614" cy="1590603"/>
          </a:xfrm>
        </p:grpSpPr>
        <p:cxnSp>
          <p:nvCxnSpPr>
            <p:cNvPr id="21" name="Straight Connector 20">
              <a:extLst>
                <a:ext uri="{FF2B5EF4-FFF2-40B4-BE49-F238E27FC236}">
                  <a16:creationId xmlns:a16="http://schemas.microsoft.com/office/drawing/2014/main" id="{F0D02104-CE83-6FAB-8D1C-A45BFB9049F8}"/>
                </a:ext>
              </a:extLst>
            </p:cNvPr>
            <p:cNvCxnSpPr>
              <a:cxnSpLocks/>
            </p:cNvCxnSpPr>
            <p:nvPr/>
          </p:nvCxnSpPr>
          <p:spPr>
            <a:xfrm flipH="1">
              <a:off x="7687340" y="2987749"/>
              <a:ext cx="119084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0AC5C04-ED8B-5C1D-C09A-F3FF37C6B0AF}"/>
                </a:ext>
              </a:extLst>
            </p:cNvPr>
            <p:cNvCxnSpPr>
              <a:cxnSpLocks/>
            </p:cNvCxnSpPr>
            <p:nvPr/>
          </p:nvCxnSpPr>
          <p:spPr>
            <a:xfrm>
              <a:off x="7687340" y="2987749"/>
              <a:ext cx="0" cy="35538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1BF46653-4080-55BC-0584-06F39D19DF8D}"/>
                </a:ext>
              </a:extLst>
            </p:cNvPr>
            <p:cNvCxnSpPr>
              <a:cxnSpLocks/>
            </p:cNvCxnSpPr>
            <p:nvPr/>
          </p:nvCxnSpPr>
          <p:spPr>
            <a:xfrm>
              <a:off x="8013033" y="2371060"/>
              <a:ext cx="0" cy="63595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6A0A7B1B-BB94-190E-F9E8-952C4CAAF929}"/>
                </a:ext>
              </a:extLst>
            </p:cNvPr>
            <p:cNvSpPr txBox="1"/>
            <p:nvPr/>
          </p:nvSpPr>
          <p:spPr>
            <a:xfrm>
              <a:off x="6965726" y="1752530"/>
              <a:ext cx="2094614" cy="646331"/>
            </a:xfrm>
            <a:prstGeom prst="rect">
              <a:avLst/>
            </a:prstGeom>
            <a:noFill/>
          </p:spPr>
          <p:txBody>
            <a:bodyPr wrap="square" rtlCol="0">
              <a:spAutoFit/>
            </a:bodyPr>
            <a:lstStyle/>
            <a:p>
              <a:pPr algn="ctr"/>
              <a:r>
                <a:rPr lang="es-ES" b="1" dirty="0"/>
                <a:t>Período medio de incubación</a:t>
              </a:r>
            </a:p>
          </p:txBody>
        </p:sp>
      </p:grpSp>
      <p:cxnSp>
        <p:nvCxnSpPr>
          <p:cNvPr id="4" name="Straight Arrow Connector 3">
            <a:extLst>
              <a:ext uri="{FF2B5EF4-FFF2-40B4-BE49-F238E27FC236}">
                <a16:creationId xmlns:a16="http://schemas.microsoft.com/office/drawing/2014/main" id="{C704EABB-1A1F-C1E8-7B79-B5ECC7471304}"/>
              </a:ext>
            </a:extLst>
          </p:cNvPr>
          <p:cNvCxnSpPr>
            <a:cxnSpLocks/>
          </p:cNvCxnSpPr>
          <p:nvPr/>
        </p:nvCxnSpPr>
        <p:spPr>
          <a:xfrm>
            <a:off x="8287192" y="3801875"/>
            <a:ext cx="5315" cy="38924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9485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EEA10-265B-42EC-B040-DB04E8CBC2FA}"/>
              </a:ext>
            </a:extLst>
          </p:cNvPr>
          <p:cNvSpPr>
            <a:spLocks noGrp="1"/>
          </p:cNvSpPr>
          <p:nvPr>
            <p:ph type="title"/>
          </p:nvPr>
        </p:nvSpPr>
        <p:spPr>
          <a:xfrm>
            <a:off x="838200" y="-144379"/>
            <a:ext cx="10515600" cy="1360735"/>
          </a:xfrm>
        </p:spPr>
        <p:txBody>
          <a:bodyPr/>
          <a:lstStyle/>
          <a:p>
            <a:pPr>
              <a:lnSpc>
                <a:spcPct val="100000"/>
              </a:lnSpc>
              <a:spcBef>
                <a:spcPts val="600"/>
              </a:spcBef>
            </a:pPr>
            <a:r>
              <a:rPr lang="es-ES" dirty="0"/>
              <a:t>Ejemplo: tiempo de exposición, </a:t>
            </a:r>
            <a:br>
              <a:rPr lang="es-ES" dirty="0"/>
            </a:br>
            <a:r>
              <a:rPr lang="es-ES" dirty="0"/>
              <a:t>fuente puntual</a:t>
            </a:r>
          </a:p>
        </p:txBody>
      </p:sp>
      <p:sp>
        <p:nvSpPr>
          <p:cNvPr id="4" name="Content Placeholder 3">
            <a:extLst>
              <a:ext uri="{FF2B5EF4-FFF2-40B4-BE49-F238E27FC236}">
                <a16:creationId xmlns:a16="http://schemas.microsoft.com/office/drawing/2014/main" id="{82447CA1-EF1A-8D16-5240-F6DD52334B03}"/>
              </a:ext>
            </a:extLst>
          </p:cNvPr>
          <p:cNvSpPr>
            <a:spLocks noGrp="1"/>
          </p:cNvSpPr>
          <p:nvPr>
            <p:ph sz="half" idx="2"/>
          </p:nvPr>
        </p:nvSpPr>
        <p:spPr>
          <a:xfrm>
            <a:off x="1754451" y="1284557"/>
            <a:ext cx="8886968" cy="534481"/>
          </a:xfrm>
        </p:spPr>
        <p:txBody>
          <a:bodyPr/>
          <a:lstStyle/>
          <a:p>
            <a:pPr marL="0" indent="0" algn="ctr">
              <a:buNone/>
            </a:pPr>
            <a:r>
              <a:rPr lang="es-ES" altLang="fr-FR" sz="2400" b="1" dirty="0"/>
              <a:t>Brote epidémico: </a:t>
            </a:r>
            <a:r>
              <a:rPr lang="es-ES" altLang="fr-FR" sz="2400" b="1" i="1" dirty="0"/>
              <a:t>E. </a:t>
            </a:r>
            <a:r>
              <a:rPr lang="es-ES" altLang="fr-FR" sz="2400" b="1" i="1" dirty="0" err="1"/>
              <a:t>coli</a:t>
            </a:r>
            <a:r>
              <a:rPr lang="es-ES" altLang="fr-FR" sz="2400" b="1" i="1" dirty="0"/>
              <a:t> </a:t>
            </a:r>
            <a:r>
              <a:rPr lang="es-ES" altLang="fr-FR" sz="2400" b="1" dirty="0"/>
              <a:t>productora de toxina Shiga (STEC)</a:t>
            </a:r>
            <a:endParaRPr lang="es-ES" sz="2400" b="1" dirty="0"/>
          </a:p>
        </p:txBody>
      </p:sp>
      <p:graphicFrame>
        <p:nvGraphicFramePr>
          <p:cNvPr id="6" name="Chart 5"/>
          <p:cNvGraphicFramePr/>
          <p:nvPr>
            <p:extLst>
              <p:ext uri="{D42A27DB-BD31-4B8C-83A1-F6EECF244321}">
                <p14:modId xmlns:p14="http://schemas.microsoft.com/office/powerpoint/2010/main" val="1113204267"/>
              </p:ext>
            </p:extLst>
          </p:nvPr>
        </p:nvGraphicFramePr>
        <p:xfrm>
          <a:off x="1740912" y="2471723"/>
          <a:ext cx="8622466" cy="4350604"/>
        </p:xfrm>
        <a:graphic>
          <a:graphicData uri="http://schemas.openxmlformats.org/drawingml/2006/chart">
            <c:chart xmlns:c="http://schemas.openxmlformats.org/drawingml/2006/chart" xmlns:r="http://schemas.openxmlformats.org/officeDocument/2006/relationships" r:id="rId3"/>
          </a:graphicData>
        </a:graphic>
      </p:graphicFrame>
      <p:cxnSp>
        <p:nvCxnSpPr>
          <p:cNvPr id="11" name="Straight Connector 10"/>
          <p:cNvCxnSpPr/>
          <p:nvPr/>
        </p:nvCxnSpPr>
        <p:spPr>
          <a:xfrm flipV="1">
            <a:off x="6781978" y="2373750"/>
            <a:ext cx="0" cy="381000"/>
          </a:xfrm>
          <a:prstGeom prst="line">
            <a:avLst/>
          </a:prstGeom>
          <a:noFill/>
          <a:ln w="38100" cap="flat" cmpd="sng" algn="ctr">
            <a:solidFill>
              <a:srgbClr val="00820C"/>
            </a:solidFill>
            <a:prstDash val="solid"/>
          </a:ln>
          <a:effectLst/>
        </p:spPr>
      </p:cxnSp>
      <p:cxnSp>
        <p:nvCxnSpPr>
          <p:cNvPr id="12" name="Straight Connector 11"/>
          <p:cNvCxnSpPr>
            <a:cxnSpLocks/>
          </p:cNvCxnSpPr>
          <p:nvPr/>
        </p:nvCxnSpPr>
        <p:spPr>
          <a:xfrm flipH="1" flipV="1">
            <a:off x="5638977" y="2380953"/>
            <a:ext cx="1" cy="1542091"/>
          </a:xfrm>
          <a:prstGeom prst="line">
            <a:avLst/>
          </a:prstGeom>
          <a:noFill/>
          <a:ln w="38100" cap="flat" cmpd="sng" algn="ctr">
            <a:solidFill>
              <a:srgbClr val="00820C"/>
            </a:solidFill>
            <a:prstDash val="solid"/>
            <a:headEnd type="triangle" w="lg" len="med"/>
            <a:tailEnd type="none"/>
          </a:ln>
          <a:effectLst/>
        </p:spPr>
      </p:cxnSp>
      <p:cxnSp>
        <p:nvCxnSpPr>
          <p:cNvPr id="14" name="Straight Connector 13"/>
          <p:cNvCxnSpPr/>
          <p:nvPr/>
        </p:nvCxnSpPr>
        <p:spPr>
          <a:xfrm flipH="1">
            <a:off x="5638978" y="2373749"/>
            <a:ext cx="1143000" cy="7204"/>
          </a:xfrm>
          <a:prstGeom prst="line">
            <a:avLst/>
          </a:prstGeom>
          <a:noFill/>
          <a:ln w="38100" cap="flat" cmpd="sng" algn="ctr">
            <a:solidFill>
              <a:srgbClr val="00820C"/>
            </a:solidFill>
            <a:prstDash val="solid"/>
          </a:ln>
          <a:effectLst/>
        </p:spPr>
      </p:cxnSp>
      <p:sp>
        <p:nvSpPr>
          <p:cNvPr id="15" name="TextBox 14"/>
          <p:cNvSpPr txBox="1"/>
          <p:nvPr/>
        </p:nvSpPr>
        <p:spPr>
          <a:xfrm>
            <a:off x="5701156" y="1955773"/>
            <a:ext cx="993559" cy="400110"/>
          </a:xfrm>
          <a:prstGeom prst="rect">
            <a:avLst/>
          </a:prstGeom>
          <a:noFill/>
          <a:ln>
            <a:noFill/>
          </a:ln>
        </p:spPr>
        <p:txBody>
          <a:bodyPr wrap="square" rtlCol="0">
            <a:spAutoFit/>
          </a:bodyPr>
          <a:lstStyle/>
          <a:p>
            <a:pPr algn="r" defTabSz="914400"/>
            <a:r>
              <a:rPr lang="es-ES" sz="2000" b="1" dirty="0">
                <a:solidFill>
                  <a:srgbClr val="00820C"/>
                </a:solidFill>
                <a:latin typeface="Arial" panose="020B0604020202020204" pitchFamily="34" charset="0"/>
                <a:cs typeface="Arial" panose="020B0604020202020204" pitchFamily="34" charset="0"/>
              </a:rPr>
              <a:t>4 días</a:t>
            </a:r>
          </a:p>
        </p:txBody>
      </p:sp>
      <p:sp>
        <p:nvSpPr>
          <p:cNvPr id="17" name="TextBox 16"/>
          <p:cNvSpPr txBox="1"/>
          <p:nvPr/>
        </p:nvSpPr>
        <p:spPr>
          <a:xfrm>
            <a:off x="3233855" y="3050427"/>
            <a:ext cx="1944949" cy="1323439"/>
          </a:xfrm>
          <a:prstGeom prst="rect">
            <a:avLst/>
          </a:prstGeom>
          <a:solidFill>
            <a:sysClr val="window" lastClr="FFFFFF"/>
          </a:solidFill>
          <a:ln w="38100">
            <a:solidFill>
              <a:srgbClr val="00820C"/>
            </a:solidFill>
          </a:ln>
        </p:spPr>
        <p:txBody>
          <a:bodyPr wrap="square" rtlCol="0">
            <a:spAutoFit/>
          </a:bodyPr>
          <a:lstStyle/>
          <a:p>
            <a:pPr algn="ctr" defTabSz="914400">
              <a:defRPr/>
            </a:pPr>
            <a:r>
              <a:rPr lang="es-ES" sz="2000" b="1" kern="0" dirty="0">
                <a:solidFill>
                  <a:prstClr val="black"/>
                </a:solidFill>
                <a:latin typeface="Arial" panose="020B0604020202020204" pitchFamily="34" charset="0"/>
                <a:cs typeface="Arial" panose="020B0604020202020204" pitchFamily="34" charset="0"/>
              </a:rPr>
              <a:t>Exposición probable</a:t>
            </a:r>
          </a:p>
          <a:p>
            <a:pPr algn="ctr" defTabSz="914400">
              <a:defRPr/>
            </a:pPr>
            <a:r>
              <a:rPr lang="es-ES" sz="2000" b="1" kern="0" dirty="0">
                <a:solidFill>
                  <a:prstClr val="black"/>
                </a:solidFill>
                <a:latin typeface="Arial" panose="020B0604020202020204" pitchFamily="34" charset="0"/>
                <a:cs typeface="Arial" panose="020B0604020202020204" pitchFamily="34" charset="0"/>
              </a:rPr>
              <a:t>alrededor de</a:t>
            </a:r>
          </a:p>
          <a:p>
            <a:pPr algn="ctr" defTabSz="914400">
              <a:defRPr/>
            </a:pPr>
            <a:r>
              <a:rPr lang="es-ES" sz="2000" b="1" kern="0" dirty="0">
                <a:solidFill>
                  <a:prstClr val="black"/>
                </a:solidFill>
                <a:latin typeface="Arial" panose="020B0604020202020204" pitchFamily="34" charset="0"/>
                <a:cs typeface="Arial" panose="020B0604020202020204" pitchFamily="34" charset="0"/>
              </a:rPr>
              <a:t>11 de octubre</a:t>
            </a:r>
          </a:p>
        </p:txBody>
      </p:sp>
      <p:cxnSp>
        <p:nvCxnSpPr>
          <p:cNvPr id="18" name="Straight Arrow Connector 17"/>
          <p:cNvCxnSpPr>
            <a:cxnSpLocks/>
          </p:cNvCxnSpPr>
          <p:nvPr/>
        </p:nvCxnSpPr>
        <p:spPr>
          <a:xfrm>
            <a:off x="5178804" y="4373866"/>
            <a:ext cx="460173" cy="909334"/>
          </a:xfrm>
          <a:prstGeom prst="straightConnector1">
            <a:avLst/>
          </a:prstGeom>
          <a:noFill/>
          <a:ln w="25400" cap="flat" cmpd="sng" algn="ctr">
            <a:solidFill>
              <a:srgbClr val="00820C"/>
            </a:solidFill>
            <a:prstDash val="solid"/>
            <a:tailEnd type="arrow"/>
          </a:ln>
          <a:effectLst>
            <a:outerShdw blurRad="40000" dist="20000" dir="5400000" rotWithShape="0">
              <a:srgbClr val="000000">
                <a:alpha val="38000"/>
              </a:srgbClr>
            </a:outerShdw>
          </a:effectLst>
        </p:spPr>
      </p:cxnSp>
      <p:sp>
        <p:nvSpPr>
          <p:cNvPr id="19" name="TextBox 18"/>
          <p:cNvSpPr txBox="1"/>
          <p:nvPr/>
        </p:nvSpPr>
        <p:spPr>
          <a:xfrm>
            <a:off x="7959052" y="3599989"/>
            <a:ext cx="2197672" cy="1323439"/>
          </a:xfrm>
          <a:prstGeom prst="rect">
            <a:avLst/>
          </a:prstGeom>
          <a:solidFill>
            <a:sysClr val="window" lastClr="FFFFFF"/>
          </a:solidFill>
          <a:ln w="38100">
            <a:solidFill>
              <a:srgbClr val="00820C"/>
            </a:solidFill>
          </a:ln>
        </p:spPr>
        <p:txBody>
          <a:bodyPr wrap="square" rIns="18288" rtlCol="0">
            <a:spAutoFit/>
          </a:bodyPr>
          <a:lstStyle/>
          <a:p>
            <a:pPr algn="ctr" defTabSz="914400">
              <a:defRPr/>
            </a:pPr>
            <a:r>
              <a:rPr lang="es-ES" sz="2000" b="1" kern="0" dirty="0">
                <a:solidFill>
                  <a:prstClr val="black"/>
                </a:solidFill>
                <a:latin typeface="Arial" panose="020B0604020202020204" pitchFamily="34" charset="0"/>
                <a:cs typeface="Arial" panose="020B0604020202020204" pitchFamily="34" charset="0"/>
              </a:rPr>
              <a:t>El primer caso asociado al brote se produjo el </a:t>
            </a:r>
            <a:br>
              <a:rPr lang="es-ES" sz="2000" b="1" kern="0" dirty="0">
                <a:solidFill>
                  <a:prstClr val="black"/>
                </a:solidFill>
                <a:latin typeface="Arial" panose="020B0604020202020204" pitchFamily="34" charset="0"/>
                <a:cs typeface="Arial" panose="020B0604020202020204" pitchFamily="34" charset="0"/>
              </a:rPr>
            </a:br>
            <a:r>
              <a:rPr lang="es-ES" sz="2000" b="1" kern="0" dirty="0">
                <a:solidFill>
                  <a:prstClr val="black"/>
                </a:solidFill>
                <a:latin typeface="Arial" panose="020B0604020202020204" pitchFamily="34" charset="0"/>
                <a:cs typeface="Arial" panose="020B0604020202020204" pitchFamily="34" charset="0"/>
              </a:rPr>
              <a:t>13 de octubre</a:t>
            </a:r>
          </a:p>
        </p:txBody>
      </p:sp>
      <p:sp>
        <p:nvSpPr>
          <p:cNvPr id="20" name="TextBox 19"/>
          <p:cNvSpPr txBox="1"/>
          <p:nvPr/>
        </p:nvSpPr>
        <p:spPr>
          <a:xfrm>
            <a:off x="8008211" y="1971033"/>
            <a:ext cx="2916459" cy="1015663"/>
          </a:xfrm>
          <a:prstGeom prst="rect">
            <a:avLst/>
          </a:prstGeom>
          <a:solidFill>
            <a:sysClr val="window" lastClr="FFFFFF"/>
          </a:solidFill>
          <a:ln w="38100">
            <a:solidFill>
              <a:srgbClr val="00820C"/>
            </a:solidFill>
          </a:ln>
        </p:spPr>
        <p:txBody>
          <a:bodyPr wrap="square" rtlCol="0">
            <a:spAutoFit/>
          </a:bodyPr>
          <a:lstStyle/>
          <a:p>
            <a:pPr defTabSz="914400">
              <a:defRPr/>
            </a:pPr>
            <a:r>
              <a:rPr lang="es-ES" sz="2000" b="1" kern="0" dirty="0">
                <a:solidFill>
                  <a:prstClr val="black"/>
                </a:solidFill>
                <a:latin typeface="Arial" panose="020B0604020202020204" pitchFamily="34" charset="0"/>
                <a:cs typeface="Arial" panose="020B0604020202020204" pitchFamily="34" charset="0"/>
              </a:rPr>
              <a:t>Incubación </a:t>
            </a:r>
          </a:p>
          <a:p>
            <a:pPr marL="342900" indent="-342900" defTabSz="914400">
              <a:buFont typeface="Arial" panose="020B0604020202020204" pitchFamily="34" charset="0"/>
              <a:buChar char="•"/>
              <a:defRPr/>
            </a:pPr>
            <a:r>
              <a:rPr lang="es-ES" sz="2000" b="1" kern="0" dirty="0">
                <a:solidFill>
                  <a:prstClr val="black"/>
                </a:solidFill>
                <a:latin typeface="Arial" panose="020B0604020202020204" pitchFamily="34" charset="0"/>
                <a:cs typeface="Arial" panose="020B0604020202020204" pitchFamily="34" charset="0"/>
              </a:rPr>
              <a:t>Intervalo: </a:t>
            </a:r>
            <a:r>
              <a:rPr lang="es-ES" sz="2000" kern="0" dirty="0">
                <a:solidFill>
                  <a:prstClr val="black"/>
                </a:solidFill>
                <a:latin typeface="Arial" panose="020B0604020202020204" pitchFamily="34" charset="0"/>
                <a:cs typeface="Arial" panose="020B0604020202020204" pitchFamily="34" charset="0"/>
              </a:rPr>
              <a:t>2-10 días</a:t>
            </a:r>
          </a:p>
          <a:p>
            <a:pPr marL="342900" indent="-342900" defTabSz="914400">
              <a:buFont typeface="Arial" panose="020B0604020202020204" pitchFamily="34" charset="0"/>
              <a:buChar char="•"/>
              <a:defRPr/>
            </a:pPr>
            <a:r>
              <a:rPr lang="es-ES" sz="2000" b="1" kern="0" dirty="0">
                <a:solidFill>
                  <a:prstClr val="black"/>
                </a:solidFill>
                <a:latin typeface="Arial" panose="020B0604020202020204" pitchFamily="34" charset="0"/>
                <a:cs typeface="Arial" panose="020B0604020202020204" pitchFamily="34" charset="0"/>
              </a:rPr>
              <a:t>Mediana:</a:t>
            </a:r>
            <a:r>
              <a:rPr lang="es-ES" sz="2000" kern="0" dirty="0">
                <a:solidFill>
                  <a:prstClr val="black"/>
                </a:solidFill>
                <a:latin typeface="Arial" panose="020B0604020202020204" pitchFamily="34" charset="0"/>
                <a:cs typeface="Arial" panose="020B0604020202020204" pitchFamily="34" charset="0"/>
              </a:rPr>
              <a:t> 4 días</a:t>
            </a:r>
          </a:p>
        </p:txBody>
      </p:sp>
    </p:spTree>
    <p:extLst>
      <p:ext uri="{BB962C8B-B14F-4D97-AF65-F5344CB8AC3E}">
        <p14:creationId xmlns:p14="http://schemas.microsoft.com/office/powerpoint/2010/main" val="2363825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P spid="19" grpId="0" animBg="1"/>
      <p:bldP spid="2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sz="half" idx="2"/>
          </p:nvPr>
        </p:nvSpPr>
        <p:spPr>
          <a:xfrm>
            <a:off x="838200" y="1478857"/>
            <a:ext cx="5366659" cy="4639309"/>
          </a:xfrm>
        </p:spPr>
        <p:txBody>
          <a:bodyPr/>
          <a:lstStyle/>
          <a:p>
            <a:r>
              <a:rPr lang="es-ES" dirty="0"/>
              <a:t>Muestra la magnitud del </a:t>
            </a:r>
            <a:br>
              <a:rPr lang="es-ES" dirty="0"/>
            </a:br>
            <a:r>
              <a:rPr lang="es-ES" dirty="0"/>
              <a:t>del brote</a:t>
            </a:r>
          </a:p>
          <a:p>
            <a:r>
              <a:rPr lang="es-ES" dirty="0"/>
              <a:t>Muestra el curso temporal del </a:t>
            </a:r>
            <a:br>
              <a:rPr lang="es-ES" dirty="0"/>
            </a:br>
            <a:r>
              <a:rPr lang="es-ES" dirty="0"/>
              <a:t>del brote</a:t>
            </a:r>
          </a:p>
          <a:p>
            <a:pPr>
              <a:spcAft>
                <a:spcPts val="0"/>
              </a:spcAft>
            </a:pPr>
            <a:r>
              <a:rPr lang="es-ES" dirty="0"/>
              <a:t>Puede dar pistas de la posible enfermedad o agente</a:t>
            </a:r>
          </a:p>
          <a:p>
            <a:pPr lvl="1">
              <a:spcBef>
                <a:spcPts val="0"/>
              </a:spcBef>
              <a:spcAft>
                <a:spcPts val="0"/>
              </a:spcAft>
            </a:pPr>
            <a:r>
              <a:rPr lang="es-ES" dirty="0"/>
              <a:t>Patrón de difusión</a:t>
            </a:r>
          </a:p>
          <a:p>
            <a:pPr lvl="1">
              <a:spcBef>
                <a:spcPts val="0"/>
              </a:spcBef>
            </a:pPr>
            <a:r>
              <a:rPr lang="es-ES" dirty="0"/>
              <a:t>Periodo de incubación</a:t>
            </a:r>
          </a:p>
          <a:p>
            <a:r>
              <a:rPr lang="es-ES" dirty="0"/>
              <a:t>Destaca los valores atípicos</a:t>
            </a:r>
          </a:p>
          <a:p>
            <a:r>
              <a:rPr lang="es-ES" dirty="0"/>
              <a:t>Puede ayudar a determinar el  </a:t>
            </a:r>
            <a:br>
              <a:rPr lang="es-ES" dirty="0"/>
            </a:br>
            <a:r>
              <a:rPr lang="es-ES" dirty="0"/>
              <a:t>período de exposición</a:t>
            </a:r>
          </a:p>
          <a:p>
            <a:endParaRPr lang="es-ES" dirty="0"/>
          </a:p>
          <a:p>
            <a:endParaRPr lang="es-ES" dirty="0"/>
          </a:p>
        </p:txBody>
      </p:sp>
      <p:sp>
        <p:nvSpPr>
          <p:cNvPr id="4" name="Title 3">
            <a:extLst>
              <a:ext uri="{FF2B5EF4-FFF2-40B4-BE49-F238E27FC236}">
                <a16:creationId xmlns:a16="http://schemas.microsoft.com/office/drawing/2014/main" id="{4F5DE36B-1942-49B6-B318-386DE07FAD47}"/>
              </a:ext>
            </a:extLst>
          </p:cNvPr>
          <p:cNvSpPr>
            <a:spLocks noGrp="1"/>
          </p:cNvSpPr>
          <p:nvPr>
            <p:ph type="title"/>
          </p:nvPr>
        </p:nvSpPr>
        <p:spPr/>
        <p:txBody>
          <a:bodyPr/>
          <a:lstStyle/>
          <a:p>
            <a:r>
              <a:rPr lang="es-ES" dirty="0"/>
              <a:t>Valor de una curva epidémica</a:t>
            </a:r>
          </a:p>
        </p:txBody>
      </p:sp>
      <p:graphicFrame>
        <p:nvGraphicFramePr>
          <p:cNvPr id="5" name="Chart 4">
            <a:extLst>
              <a:ext uri="{FF2B5EF4-FFF2-40B4-BE49-F238E27FC236}">
                <a16:creationId xmlns:a16="http://schemas.microsoft.com/office/drawing/2014/main" id="{45954BF7-4B04-8670-EF69-65E055422A0A}"/>
              </a:ext>
            </a:extLst>
          </p:cNvPr>
          <p:cNvGraphicFramePr>
            <a:graphicFrameLocks/>
          </p:cNvGraphicFramePr>
          <p:nvPr>
            <p:extLst>
              <p:ext uri="{D42A27DB-BD31-4B8C-83A1-F6EECF244321}">
                <p14:modId xmlns:p14="http://schemas.microsoft.com/office/powerpoint/2010/main" val="1856608309"/>
              </p:ext>
            </p:extLst>
          </p:nvPr>
        </p:nvGraphicFramePr>
        <p:xfrm>
          <a:off x="6204859" y="1927166"/>
          <a:ext cx="4971701" cy="4191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4887660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F64F-A1A3-4888-8894-01106C030C0E}"/>
              </a:ext>
            </a:extLst>
          </p:cNvPr>
          <p:cNvSpPr>
            <a:spLocks noGrp="1"/>
          </p:cNvSpPr>
          <p:nvPr>
            <p:ph type="title"/>
          </p:nvPr>
        </p:nvSpPr>
        <p:spPr/>
        <p:txBody>
          <a:bodyPr/>
          <a:lstStyle/>
          <a:p>
            <a:r>
              <a:rPr lang="es-ES" dirty="0"/>
              <a:t>Lugar: describir y orientar los datos </a:t>
            </a:r>
            <a:br>
              <a:rPr lang="es-ES" dirty="0"/>
            </a:br>
            <a:r>
              <a:rPr lang="es-ES" dirty="0"/>
              <a:t>por lugar</a:t>
            </a:r>
          </a:p>
        </p:txBody>
      </p:sp>
      <p:sp>
        <p:nvSpPr>
          <p:cNvPr id="8" name="Text Placeholder 7"/>
          <p:cNvSpPr>
            <a:spLocks noGrp="1"/>
          </p:cNvSpPr>
          <p:nvPr>
            <p:ph sz="half" idx="2"/>
          </p:nvPr>
        </p:nvSpPr>
        <p:spPr>
          <a:xfrm>
            <a:off x="838199" y="1478857"/>
            <a:ext cx="10645877" cy="4639309"/>
          </a:xfrm>
        </p:spPr>
        <p:txBody>
          <a:bodyPr/>
          <a:lstStyle/>
          <a:p>
            <a:pPr marL="0" indent="0" algn="ctr">
              <a:buNone/>
            </a:pPr>
            <a:r>
              <a:rPr lang="es-ES" sz="2400" dirty="0"/>
              <a:t>Número de casos y tasas de ataque por pueblo-Pueblos A </a:t>
            </a:r>
            <a:r>
              <a:rPr lang="es-ES" sz="2400" dirty="0" err="1"/>
              <a:t>a</a:t>
            </a:r>
            <a:r>
              <a:rPr lang="es-ES" sz="2400" dirty="0"/>
              <a:t> G, julio de 2018</a:t>
            </a:r>
          </a:p>
        </p:txBody>
      </p:sp>
      <p:graphicFrame>
        <p:nvGraphicFramePr>
          <p:cNvPr id="11" name="Table 10"/>
          <p:cNvGraphicFramePr>
            <a:graphicFrameLocks noGrp="1"/>
          </p:cNvGraphicFramePr>
          <p:nvPr>
            <p:extLst>
              <p:ext uri="{D42A27DB-BD31-4B8C-83A1-F6EECF244321}">
                <p14:modId xmlns:p14="http://schemas.microsoft.com/office/powerpoint/2010/main" val="2198498923"/>
              </p:ext>
            </p:extLst>
          </p:nvPr>
        </p:nvGraphicFramePr>
        <p:xfrm>
          <a:off x="2720601" y="2296632"/>
          <a:ext cx="6750798" cy="4023360"/>
        </p:xfrm>
        <a:graphic>
          <a:graphicData uri="http://schemas.openxmlformats.org/drawingml/2006/table">
            <a:tbl>
              <a:tblPr/>
              <a:tblGrid>
                <a:gridCol w="1296941">
                  <a:extLst>
                    <a:ext uri="{9D8B030D-6E8A-4147-A177-3AD203B41FA5}">
                      <a16:colId xmlns:a16="http://schemas.microsoft.com/office/drawing/2014/main" val="20000"/>
                    </a:ext>
                  </a:extLst>
                </a:gridCol>
                <a:gridCol w="1956746">
                  <a:extLst>
                    <a:ext uri="{9D8B030D-6E8A-4147-A177-3AD203B41FA5}">
                      <a16:colId xmlns:a16="http://schemas.microsoft.com/office/drawing/2014/main" val="20001"/>
                    </a:ext>
                  </a:extLst>
                </a:gridCol>
                <a:gridCol w="1750607">
                  <a:extLst>
                    <a:ext uri="{9D8B030D-6E8A-4147-A177-3AD203B41FA5}">
                      <a16:colId xmlns:a16="http://schemas.microsoft.com/office/drawing/2014/main" val="3435885033"/>
                    </a:ext>
                  </a:extLst>
                </a:gridCol>
                <a:gridCol w="1746504">
                  <a:extLst>
                    <a:ext uri="{9D8B030D-6E8A-4147-A177-3AD203B41FA5}">
                      <a16:colId xmlns:a16="http://schemas.microsoft.com/office/drawing/2014/main" val="3376408928"/>
                    </a:ext>
                  </a:extLst>
                </a:gridCol>
              </a:tblGrid>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2400" u="none" strike="noStrike">
                          <a:solidFill>
                            <a:schemeClr val="tx1"/>
                          </a:solidFill>
                          <a:effectLst/>
                          <a:latin typeface="Arial" panose="020B0604020202020204" pitchFamily="34" charset="0"/>
                          <a:cs typeface="Arial" panose="020B0604020202020204" pitchFamily="34" charset="0"/>
                        </a:rPr>
                        <a:t>Pueblo</a:t>
                      </a:r>
                      <a:endParaRPr lang="en-US" sz="2400" b="0" i="0" u="none" strike="noStrike">
                        <a:solidFill>
                          <a:schemeClr val="tx1"/>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Población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 Casos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Tasa de ataque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0"/>
                  </a:ext>
                </a:extLst>
              </a:tr>
              <a:tr h="14192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A</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540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113</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21%</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4192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B</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691</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138</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20%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C</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427</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162</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38%</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D</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855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219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26%</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102</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86</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84%</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F</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216</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11</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093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G</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738</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244</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2400" b="0" i="0" u="none" strike="noStrike">
                          <a:solidFill>
                            <a:schemeClr val="tx1"/>
                          </a:solidFill>
                          <a:effectLst/>
                          <a:latin typeface="Arial" panose="020B0604020202020204" pitchFamily="34" charset="0"/>
                          <a:cs typeface="Arial" panose="020B0604020202020204" pitchFamily="34" charset="0"/>
                        </a:rPr>
                        <a:t>33%</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27655686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sz="half" idx="2"/>
          </p:nvPr>
        </p:nvSpPr>
        <p:spPr/>
        <p:txBody>
          <a:bodyPr/>
          <a:lstStyle/>
          <a:p>
            <a:r>
              <a:rPr lang="es-ES" dirty="0"/>
              <a:t>Descripción</a:t>
            </a:r>
          </a:p>
          <a:p>
            <a:pPr lvl="1"/>
            <a:r>
              <a:rPr lang="es-ES" dirty="0"/>
              <a:t>Hospital</a:t>
            </a:r>
          </a:p>
          <a:p>
            <a:pPr lvl="1"/>
            <a:r>
              <a:rPr lang="es-ES" dirty="0"/>
              <a:t>Escuela</a:t>
            </a:r>
          </a:p>
          <a:p>
            <a:pPr lvl="1"/>
            <a:r>
              <a:rPr lang="es-ES" dirty="0"/>
              <a:t>Comunidad</a:t>
            </a:r>
          </a:p>
          <a:p>
            <a:r>
              <a:rPr lang="es-ES" dirty="0"/>
              <a:t>Mapas</a:t>
            </a:r>
          </a:p>
          <a:p>
            <a:pPr lvl="1"/>
            <a:r>
              <a:rPr lang="es-ES" dirty="0"/>
              <a:t>Puntos</a:t>
            </a:r>
          </a:p>
          <a:p>
            <a:pPr lvl="1"/>
            <a:r>
              <a:rPr lang="es-ES" dirty="0" err="1"/>
              <a:t>Area</a:t>
            </a:r>
            <a:endParaRPr lang="es-ES" dirty="0"/>
          </a:p>
          <a:p>
            <a:endParaRPr lang="es-ES" dirty="0"/>
          </a:p>
        </p:txBody>
      </p:sp>
      <p:sp>
        <p:nvSpPr>
          <p:cNvPr id="3" name="Text Placeholder 2"/>
          <p:cNvSpPr>
            <a:spLocks noGrp="1"/>
          </p:cNvSpPr>
          <p:nvPr>
            <p:ph type="body" sz="quarter" idx="16"/>
          </p:nvPr>
        </p:nvSpPr>
        <p:spPr>
          <a:xfrm>
            <a:off x="1722923" y="6249718"/>
            <a:ext cx="7858156" cy="527501"/>
          </a:xfrm>
          <a:prstGeom prst="rect">
            <a:avLst/>
          </a:prstGeom>
        </p:spPr>
        <p:txBody>
          <a:bodyPr/>
          <a:lstStyle/>
          <a:p>
            <a:r>
              <a:rPr lang="es-ES" sz="1200" dirty="0"/>
              <a:t>CDC. </a:t>
            </a:r>
            <a:r>
              <a:rPr lang="es-ES" sz="1200" dirty="0" err="1"/>
              <a:t>Principles</a:t>
            </a:r>
            <a:r>
              <a:rPr lang="es-ES" sz="1200" dirty="0"/>
              <a:t> </a:t>
            </a:r>
            <a:r>
              <a:rPr lang="es-ES" sz="1200" dirty="0" err="1"/>
              <a:t>of</a:t>
            </a:r>
            <a:r>
              <a:rPr lang="es-ES" sz="1200" dirty="0"/>
              <a:t> </a:t>
            </a:r>
            <a:r>
              <a:rPr lang="es-ES" sz="1200" dirty="0" err="1"/>
              <a:t>Epidemiology</a:t>
            </a:r>
            <a:r>
              <a:rPr lang="es-ES" sz="1200" dirty="0"/>
              <a:t> in Public Health </a:t>
            </a:r>
            <a:r>
              <a:rPr lang="es-ES" sz="1200" dirty="0" err="1"/>
              <a:t>Practice</a:t>
            </a:r>
            <a:r>
              <a:rPr lang="es-ES" sz="1200" dirty="0"/>
              <a:t> (Principios de epidemiología en la práctica de la salud pública), 3.ª edición. Atlanta: Centros de Enfermedades y Control; 2006. (adaptado de Snow </a:t>
            </a:r>
            <a:r>
              <a:rPr lang="es-ES" sz="1200" dirty="0" err="1"/>
              <a:t>on</a:t>
            </a:r>
            <a:r>
              <a:rPr lang="es-ES" sz="1200" dirty="0"/>
              <a:t> Cholera)</a:t>
            </a:r>
          </a:p>
        </p:txBody>
      </p:sp>
      <p:grpSp>
        <p:nvGrpSpPr>
          <p:cNvPr id="8" name="Group 7"/>
          <p:cNvGrpSpPr/>
          <p:nvPr/>
        </p:nvGrpSpPr>
        <p:grpSpPr>
          <a:xfrm>
            <a:off x="6489404" y="1552800"/>
            <a:ext cx="4210009" cy="4491422"/>
            <a:chOff x="9296400" y="1266371"/>
            <a:chExt cx="4533859" cy="4727575"/>
          </a:xfrm>
        </p:grpSpPr>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96400" y="1266371"/>
              <a:ext cx="4533859" cy="4727575"/>
            </a:xfrm>
            <a:prstGeom prst="rect">
              <a:avLst/>
            </a:prstGeom>
            <a:noFill/>
            <a:ln w="9525">
              <a:solidFill>
                <a:srgbClr val="000000"/>
              </a:solidFill>
              <a:miter lim="800000"/>
              <a:headEnd/>
              <a:tailEnd/>
            </a:ln>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pic>
        <p:sp>
          <p:nvSpPr>
            <p:cNvPr id="10" name="TextBox 9"/>
            <p:cNvSpPr txBox="1"/>
            <p:nvPr/>
          </p:nvSpPr>
          <p:spPr>
            <a:xfrm>
              <a:off x="9311461" y="1278496"/>
              <a:ext cx="4495801" cy="485939"/>
            </a:xfrm>
            <a:prstGeom prst="rect">
              <a:avLst/>
            </a:prstGeom>
            <a:solidFill>
              <a:sysClr val="window" lastClr="FFFFFF"/>
            </a:solidFill>
          </p:spPr>
          <p:txBody>
            <a:bodyPr wrap="square" rtlCol="0">
              <a:spAutoFit/>
            </a:bodyPr>
            <a:lstStyle/>
            <a:p>
              <a:pPr algn="ctr" defTabSz="914400">
                <a:defRPr/>
              </a:pPr>
              <a:r>
                <a:rPr lang="en-US" sz="1200" b="1" kern="0">
                  <a:solidFill>
                    <a:prstClr val="black"/>
                  </a:solidFill>
                  <a:latin typeface="Arial" panose="020B0604020202020204" pitchFamily="34" charset="0"/>
                  <a:cs typeface="Arial" panose="020B0604020202020204" pitchFamily="34" charset="0"/>
                </a:rPr>
                <a:t>Distribución de los casos de cólera y pozo de agua implicado - zona de Golden Square de Londres, 1854</a:t>
              </a:r>
            </a:p>
          </p:txBody>
        </p:sp>
      </p:grpSp>
      <p:sp>
        <p:nvSpPr>
          <p:cNvPr id="4" name="Title 3">
            <a:extLst>
              <a:ext uri="{FF2B5EF4-FFF2-40B4-BE49-F238E27FC236}">
                <a16:creationId xmlns:a16="http://schemas.microsoft.com/office/drawing/2014/main" id="{BD718AB5-C500-2356-B855-DBA6F97FF9D2}"/>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Ejemplo 1: mapa de puntos de 1854</a:t>
            </a:r>
          </a:p>
        </p:txBody>
      </p:sp>
    </p:spTree>
    <p:extLst>
      <p:ext uri="{BB962C8B-B14F-4D97-AF65-F5344CB8AC3E}">
        <p14:creationId xmlns:p14="http://schemas.microsoft.com/office/powerpoint/2010/main" val="132729036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sz="half" idx="2"/>
          </p:nvPr>
        </p:nvSpPr>
        <p:spPr>
          <a:noFill/>
        </p:spPr>
        <p:txBody>
          <a:bodyPr/>
          <a:lstStyle/>
          <a:p>
            <a:pPr marL="0" indent="0" algn="ctr">
              <a:spcBef>
                <a:spcPts val="0"/>
              </a:spcBef>
              <a:buNone/>
            </a:pPr>
            <a:r>
              <a:rPr lang="es-ES" altLang="en-US" sz="2400" dirty="0">
                <a:latin typeface="Arial" panose="020B0604020202020204" pitchFamily="34" charset="0"/>
                <a:cs typeface="Arial" panose="020B0604020202020204" pitchFamily="34" charset="0"/>
              </a:rPr>
              <a:t>Distribución geográfica de los casos de brote de sarampión-Etiopía,</a:t>
            </a:r>
          </a:p>
          <a:p>
            <a:pPr marL="0" indent="0" algn="ctr">
              <a:spcBef>
                <a:spcPts val="0"/>
              </a:spcBef>
              <a:buNone/>
            </a:pPr>
            <a:r>
              <a:rPr lang="es-ES" sz="2400" dirty="0">
                <a:latin typeface="Arial" panose="020B0604020202020204" pitchFamily="34" charset="0"/>
                <a:cs typeface="Arial" panose="020B0604020202020204" pitchFamily="34" charset="0"/>
              </a:rPr>
              <a:t>Semanas 1-41</a:t>
            </a:r>
            <a:r>
              <a:rPr lang="es-ES" altLang="en-US" sz="2400" dirty="0">
                <a:latin typeface="Arial" panose="020B0604020202020204" pitchFamily="34" charset="0"/>
                <a:cs typeface="Arial" panose="020B0604020202020204" pitchFamily="34" charset="0"/>
              </a:rPr>
              <a:t>, 2019 (29 dic 2018-13 oct 2019) </a:t>
            </a:r>
            <a:endParaRPr lang="es-ES" sz="2400" dirty="0"/>
          </a:p>
        </p:txBody>
      </p:sp>
      <p:sp>
        <p:nvSpPr>
          <p:cNvPr id="9" name="Text Placeholder 8"/>
          <p:cNvSpPr>
            <a:spLocks noGrp="1"/>
          </p:cNvSpPr>
          <p:nvPr>
            <p:ph type="body" sz="quarter" idx="16"/>
          </p:nvPr>
        </p:nvSpPr>
        <p:spPr>
          <a:xfrm>
            <a:off x="2828260" y="6457067"/>
            <a:ext cx="6710287" cy="145749"/>
          </a:xfrm>
          <a:prstGeom prst="rect">
            <a:avLst/>
          </a:prstGeom>
        </p:spPr>
        <p:txBody>
          <a:bodyPr/>
          <a:lstStyle/>
          <a:p>
            <a:pPr>
              <a:spcBef>
                <a:spcPts val="0"/>
              </a:spcBef>
            </a:pPr>
            <a:r>
              <a:rPr lang="es-ES" sz="1200" dirty="0"/>
              <a:t>OMS-África. Boletín semanal sobre brotes y otras emergencias. Semana 42, 20 oct 2019.</a:t>
            </a:r>
          </a:p>
        </p:txBody>
      </p:sp>
      <p:pic>
        <p:nvPicPr>
          <p:cNvPr id="3" name="Picture 2">
            <a:extLst>
              <a:ext uri="{FF2B5EF4-FFF2-40B4-BE49-F238E27FC236}">
                <a16:creationId xmlns:a16="http://schemas.microsoft.com/office/drawing/2014/main" id="{12CFE80C-7F75-48D2-B4DC-1E35EAAEFDBB}"/>
              </a:ext>
            </a:extLst>
          </p:cNvPr>
          <p:cNvPicPr>
            <a:picLocks noChangeAspect="1"/>
          </p:cNvPicPr>
          <p:nvPr/>
        </p:nvPicPr>
        <p:blipFill rotWithShape="1">
          <a:blip r:embed="rId3">
            <a:extLst>
              <a:ext uri="{28A0092B-C50C-407E-A947-70E740481C1C}">
                <a14:useLocalDpi xmlns:a14="http://schemas.microsoft.com/office/drawing/2010/main" val="0"/>
              </a:ext>
            </a:extLst>
          </a:blip>
          <a:srcRect l="1084" t="2309" r="2089" b="2458"/>
          <a:stretch/>
        </p:blipFill>
        <p:spPr>
          <a:xfrm>
            <a:off x="3561346" y="2526632"/>
            <a:ext cx="5017169" cy="3501189"/>
          </a:xfrm>
          <a:prstGeom prst="rect">
            <a:avLst/>
          </a:prstGeom>
          <a:ln>
            <a:solidFill>
              <a:schemeClr val="tx1"/>
            </a:solidFill>
          </a:ln>
        </p:spPr>
      </p:pic>
      <p:sp>
        <p:nvSpPr>
          <p:cNvPr id="4" name="Title 3">
            <a:extLst>
              <a:ext uri="{FF2B5EF4-FFF2-40B4-BE49-F238E27FC236}">
                <a16:creationId xmlns:a16="http://schemas.microsoft.com/office/drawing/2014/main" id="{C9DE05A6-E18C-6639-BEAF-AF386044FF6A}"/>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altLang="en-US" dirty="0"/>
              <a:t>Ejemplo 2: mapa de puntos</a:t>
            </a:r>
            <a:endParaRPr lang="es-ES" dirty="0"/>
          </a:p>
        </p:txBody>
      </p:sp>
    </p:spTree>
    <p:extLst>
      <p:ext uri="{BB962C8B-B14F-4D97-AF65-F5344CB8AC3E}">
        <p14:creationId xmlns:p14="http://schemas.microsoft.com/office/powerpoint/2010/main" val="16401106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2B78C8D-67A0-43A5-A56A-32250277CA68}"/>
              </a:ext>
            </a:extLst>
          </p:cNvPr>
          <p:cNvSpPr>
            <a:spLocks noGrp="1"/>
          </p:cNvSpPr>
          <p:nvPr>
            <p:ph type="title"/>
          </p:nvPr>
        </p:nvSpPr>
        <p:spPr/>
        <p:txBody>
          <a:bodyPr lIns="91440" tIns="45720" rIns="91440" bIns="45720" anchor="t"/>
          <a:lstStyle/>
          <a:p>
            <a:r>
              <a:rPr lang="es-ES" altLang="en-US" dirty="0"/>
              <a:t>Paso 1: Prepararse </a:t>
            </a:r>
            <a:r>
              <a:rPr lang="es-ES" altLang="en-US" sz="4400" dirty="0"/>
              <a:t>para el trabajo </a:t>
            </a:r>
            <a:br>
              <a:rPr lang="es-ES" altLang="en-US" sz="4400" dirty="0"/>
            </a:br>
            <a:r>
              <a:rPr lang="es-ES" altLang="en-US" sz="4400" dirty="0"/>
              <a:t>de campo (2/3)</a:t>
            </a:r>
            <a:endParaRPr lang="es-ES" sz="4400" dirty="0"/>
          </a:p>
        </p:txBody>
      </p:sp>
      <p:sp>
        <p:nvSpPr>
          <p:cNvPr id="2" name="Text Placeholder 1"/>
          <p:cNvSpPr>
            <a:spLocks noGrp="1"/>
          </p:cNvSpPr>
          <p:nvPr>
            <p:ph sz="half" idx="2"/>
          </p:nvPr>
        </p:nvSpPr>
        <p:spPr>
          <a:xfrm>
            <a:off x="838200" y="1380537"/>
            <a:ext cx="10515600" cy="4639309"/>
          </a:xfrm>
        </p:spPr>
        <p:txBody>
          <a:bodyPr/>
          <a:lstStyle/>
          <a:p>
            <a:pPr marL="514350" indent="-514350">
              <a:spcBef>
                <a:spcPts val="672"/>
              </a:spcBef>
              <a:buFont typeface="+mj-lt"/>
              <a:buAutoNum type="arabicPeriod"/>
            </a:pPr>
            <a:r>
              <a:rPr lang="es-ES" altLang="en-US" sz="2800" dirty="0">
                <a:solidFill>
                  <a:srgbClr val="A6A6A6"/>
                </a:solidFill>
              </a:rPr>
              <a:t>Formar un equipo</a:t>
            </a:r>
            <a:endParaRPr lang="es-ES" sz="2800" dirty="0">
              <a:solidFill>
                <a:srgbClr val="A6A6A6"/>
              </a:solidFill>
            </a:endParaRPr>
          </a:p>
          <a:p>
            <a:pPr marL="514350" indent="-514350">
              <a:spcBef>
                <a:spcPts val="672"/>
              </a:spcBef>
              <a:buFont typeface="+mj-lt"/>
              <a:buAutoNum type="arabicPeriod"/>
            </a:pPr>
            <a:r>
              <a:rPr lang="es-ES" altLang="en-US" sz="2800" dirty="0">
                <a:solidFill>
                  <a:schemeClr val="bg1">
                    <a:lumMod val="65000"/>
                  </a:schemeClr>
                </a:solidFill>
              </a:rPr>
              <a:t>Adoptar las medidas administrativas, de personal, financieras y logísticas necesarias.</a:t>
            </a:r>
          </a:p>
          <a:p>
            <a:pPr marL="514350" indent="-514350">
              <a:spcBef>
                <a:spcPts val="672"/>
              </a:spcBef>
              <a:buFont typeface="+mj-lt"/>
              <a:buAutoNum type="arabicPeriod"/>
            </a:pPr>
            <a:r>
              <a:rPr lang="es-ES" altLang="en-US" sz="2800" dirty="0"/>
              <a:t>Aprender sobre la enfermedad confirmada o las enfermedades sospechosas</a:t>
            </a:r>
          </a:p>
          <a:p>
            <a:pPr marL="514350" indent="-514350">
              <a:spcBef>
                <a:spcPts val="672"/>
              </a:spcBef>
              <a:buFont typeface="+mj-lt"/>
              <a:buAutoNum type="arabicPeriod"/>
            </a:pPr>
            <a:r>
              <a:rPr lang="es-ES" sz="2800" dirty="0">
                <a:solidFill>
                  <a:schemeClr val="accent3"/>
                </a:solidFill>
              </a:rPr>
              <a:t>Determinar si es necesaria una investigación multisectorial de Una Sola Salud, como en el caso de enfermedades zoonóticas o transmitidas por vectores, o de un incidente medioambiental adverso.</a:t>
            </a:r>
            <a:endParaRPr lang="es-ES" altLang="en-US" sz="2800" dirty="0">
              <a:solidFill>
                <a:schemeClr val="accent3"/>
              </a:solidFill>
            </a:endParaRPr>
          </a:p>
          <a:p>
            <a:pPr marL="514350" indent="-514350">
              <a:spcBef>
                <a:spcPts val="672"/>
              </a:spcBef>
              <a:buFont typeface="+mj-lt"/>
              <a:buAutoNum type="arabicPeriod"/>
            </a:pPr>
            <a:r>
              <a:rPr lang="es-ES" altLang="en-US" sz="2800" dirty="0">
                <a:solidFill>
                  <a:schemeClr val="accent3"/>
                </a:solidFill>
              </a:rPr>
              <a:t>Colaborar con otros ministerios, organismos asociados y </a:t>
            </a:r>
            <a:br>
              <a:rPr lang="es-ES" altLang="en-US" sz="2800" dirty="0">
                <a:solidFill>
                  <a:schemeClr val="accent3"/>
                </a:solidFill>
              </a:rPr>
            </a:br>
            <a:r>
              <a:rPr lang="es-ES" altLang="en-US" sz="2800" dirty="0">
                <a:solidFill>
                  <a:schemeClr val="accent3"/>
                </a:solidFill>
              </a:rPr>
              <a:t>contactos locales</a:t>
            </a:r>
          </a:p>
          <a:p>
            <a:pPr marL="287020" indent="-287020">
              <a:spcBef>
                <a:spcPts val="672"/>
              </a:spcBef>
            </a:pPr>
            <a:endParaRPr lang="es-ES" altLang="en-US" dirty="0"/>
          </a:p>
        </p:txBody>
      </p:sp>
    </p:spTree>
    <p:extLst>
      <p:ext uri="{BB962C8B-B14F-4D97-AF65-F5344CB8AC3E}">
        <p14:creationId xmlns:p14="http://schemas.microsoft.com/office/powerpoint/2010/main" val="342203704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sz="half" idx="2"/>
          </p:nvPr>
        </p:nvSpPr>
        <p:spPr/>
        <p:txBody>
          <a:bodyPr/>
          <a:lstStyle/>
          <a:p>
            <a:pPr marL="0" indent="0" algn="ctr">
              <a:lnSpc>
                <a:spcPct val="90000"/>
              </a:lnSpc>
              <a:spcBef>
                <a:spcPts val="0"/>
              </a:spcBef>
              <a:buNone/>
            </a:pPr>
            <a:r>
              <a:rPr lang="es-ES" sz="2400" dirty="0">
                <a:latin typeface="Arial"/>
                <a:cs typeface="Arial"/>
              </a:rPr>
              <a:t>Incidencia mundial de la rabia canina - 2022</a:t>
            </a:r>
          </a:p>
        </p:txBody>
      </p:sp>
      <p:sp>
        <p:nvSpPr>
          <p:cNvPr id="3" name="Title 2">
            <a:extLst>
              <a:ext uri="{FF2B5EF4-FFF2-40B4-BE49-F238E27FC236}">
                <a16:creationId xmlns:a16="http://schemas.microsoft.com/office/drawing/2014/main" id="{35AA1D70-B590-4769-9103-FE68A7E4DD0A}"/>
              </a:ext>
            </a:extLst>
          </p:cNvPr>
          <p:cNvSpPr>
            <a:spLocks noGrp="1"/>
          </p:cNvSpPr>
          <p:nvPr>
            <p:ph type="title"/>
          </p:nvPr>
        </p:nvSpPr>
        <p:spPr/>
        <p:txBody>
          <a:bodyPr/>
          <a:lstStyle/>
          <a:p>
            <a:r>
              <a:rPr lang="es-ES" dirty="0"/>
              <a:t>Ejemplo: mapa de área</a:t>
            </a:r>
          </a:p>
        </p:txBody>
      </p:sp>
      <p:sp>
        <p:nvSpPr>
          <p:cNvPr id="2" name="Text Placeholder 1">
            <a:extLst>
              <a:ext uri="{FF2B5EF4-FFF2-40B4-BE49-F238E27FC236}">
                <a16:creationId xmlns:a16="http://schemas.microsoft.com/office/drawing/2014/main" id="{C0FBCF5C-E6ED-583F-4A00-D4C92A93EF9D}"/>
              </a:ext>
            </a:extLst>
          </p:cNvPr>
          <p:cNvSpPr>
            <a:spLocks noGrp="1"/>
          </p:cNvSpPr>
          <p:nvPr>
            <p:ph type="body" sz="quarter" idx="4294967295"/>
          </p:nvPr>
        </p:nvSpPr>
        <p:spPr>
          <a:xfrm>
            <a:off x="5232038" y="6406433"/>
            <a:ext cx="4560887" cy="242888"/>
          </a:xfrm>
          <a:prstGeom prst="rect">
            <a:avLst/>
          </a:prstGeom>
        </p:spPr>
        <p:txBody>
          <a:bodyPr/>
          <a:lstStyle/>
          <a:p>
            <a:pPr marL="0" indent="0">
              <a:buNone/>
            </a:pPr>
            <a:r>
              <a:rPr lang="es-ES" sz="1400" dirty="0">
                <a:hlinkClick r:id="rId3"/>
              </a:rPr>
              <a:t>Aparición de la rabia | Rabia - Boletín - Europa (</a:t>
            </a:r>
            <a:r>
              <a:rPr lang="es-ES" sz="1400" dirty="0" err="1">
                <a:hlinkClick r:id="rId3"/>
              </a:rPr>
              <a:t>fli.de</a:t>
            </a:r>
            <a:r>
              <a:rPr lang="es-ES" sz="1400" dirty="0">
                <a:hlinkClick r:id="rId3"/>
              </a:rPr>
              <a:t>)</a:t>
            </a:r>
            <a:endParaRPr lang="es-ES" sz="1400" dirty="0"/>
          </a:p>
        </p:txBody>
      </p:sp>
      <p:pic>
        <p:nvPicPr>
          <p:cNvPr id="4" name="Picture 4">
            <a:extLst>
              <a:ext uri="{FF2B5EF4-FFF2-40B4-BE49-F238E27FC236}">
                <a16:creationId xmlns:a16="http://schemas.microsoft.com/office/drawing/2014/main" id="{F8B72481-3009-C272-5F00-B092831D7B4E}"/>
              </a:ext>
            </a:extLst>
          </p:cNvPr>
          <p:cNvPicPr>
            <a:picLocks noChangeAspect="1"/>
          </p:cNvPicPr>
          <p:nvPr/>
        </p:nvPicPr>
        <p:blipFill rotWithShape="1">
          <a:blip r:embed="rId4"/>
          <a:srcRect l="2564" t="5043" r="5121" b="8406"/>
          <a:stretch/>
        </p:blipFill>
        <p:spPr>
          <a:xfrm>
            <a:off x="2418347" y="1997242"/>
            <a:ext cx="7086600" cy="3669632"/>
          </a:xfrm>
          <a:prstGeom prst="rect">
            <a:avLst/>
          </a:prstGeom>
          <a:ln>
            <a:solidFill>
              <a:schemeClr val="tx1"/>
            </a:solidFill>
          </a:ln>
        </p:spPr>
      </p:pic>
    </p:spTree>
    <p:extLst>
      <p:ext uri="{BB962C8B-B14F-4D97-AF65-F5344CB8AC3E}">
        <p14:creationId xmlns:p14="http://schemas.microsoft.com/office/powerpoint/2010/main" val="352211196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sz="half" idx="2"/>
          </p:nvPr>
        </p:nvSpPr>
        <p:spPr/>
        <p:txBody>
          <a:bodyPr/>
          <a:lstStyle/>
          <a:p>
            <a:r>
              <a:rPr lang="es-ES" altLang="en-US" dirty="0"/>
              <a:t>Edad</a:t>
            </a:r>
          </a:p>
          <a:p>
            <a:r>
              <a:rPr lang="es-ES" altLang="en-US" dirty="0"/>
              <a:t>Sexo</a:t>
            </a:r>
          </a:p>
          <a:p>
            <a:r>
              <a:rPr lang="es-ES" altLang="en-US" dirty="0"/>
              <a:t>Origen étnico, religión u otra afiliación</a:t>
            </a:r>
          </a:p>
          <a:p>
            <a:r>
              <a:rPr lang="es-ES" altLang="en-US" dirty="0"/>
              <a:t>Ocupación</a:t>
            </a:r>
          </a:p>
          <a:p>
            <a:r>
              <a:rPr lang="es-ES" altLang="en-US" dirty="0"/>
              <a:t>Ingresos</a:t>
            </a:r>
          </a:p>
          <a:p>
            <a:r>
              <a:rPr lang="es-ES" altLang="en-US" dirty="0"/>
              <a:t>Estado civil</a:t>
            </a:r>
          </a:p>
          <a:p>
            <a:r>
              <a:rPr lang="es-ES" altLang="en-US" dirty="0"/>
              <a:t>Condiciones médicas subyacentes</a:t>
            </a:r>
          </a:p>
          <a:p>
            <a:r>
              <a:rPr lang="es-ES" altLang="en-US" dirty="0"/>
              <a:t>Otros</a:t>
            </a:r>
          </a:p>
        </p:txBody>
      </p:sp>
      <p:sp>
        <p:nvSpPr>
          <p:cNvPr id="6" name="Title 5">
            <a:extLst>
              <a:ext uri="{FF2B5EF4-FFF2-40B4-BE49-F238E27FC236}">
                <a16:creationId xmlns:a16="http://schemas.microsoft.com/office/drawing/2014/main" id="{0AC842E6-69F4-4019-933E-7A668B1EAAA1}"/>
              </a:ext>
            </a:extLst>
          </p:cNvPr>
          <p:cNvSpPr>
            <a:spLocks noGrp="1"/>
          </p:cNvSpPr>
          <p:nvPr>
            <p:ph type="title"/>
          </p:nvPr>
        </p:nvSpPr>
        <p:spPr/>
        <p:txBody>
          <a:bodyPr/>
          <a:lstStyle/>
          <a:p>
            <a:r>
              <a:rPr lang="es-ES" dirty="0"/>
              <a:t>Características de la persona</a:t>
            </a:r>
          </a:p>
        </p:txBody>
      </p:sp>
    </p:spTree>
    <p:extLst>
      <p:ext uri="{BB962C8B-B14F-4D97-AF65-F5344CB8AC3E}">
        <p14:creationId xmlns:p14="http://schemas.microsoft.com/office/powerpoint/2010/main" val="2250471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CFFF0280-0BE7-010C-69B5-63EB631F0B56}"/>
              </a:ext>
            </a:extLst>
          </p:cNvPr>
          <p:cNvSpPr txBox="1">
            <a:spLocks/>
          </p:cNvSpPr>
          <p:nvPr/>
        </p:nvSpPr>
        <p:spPr>
          <a:xfrm>
            <a:off x="848032" y="1518185"/>
            <a:ext cx="10515600" cy="4639309"/>
          </a:xfrm>
          <a:prstGeom prst="rect">
            <a:avLst/>
          </a:prstGeom>
        </p:spPr>
        <p:txBody>
          <a:bodyPr/>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altLang="en-US" sz="2400" dirty="0"/>
              <a:t>Especie</a:t>
            </a:r>
          </a:p>
          <a:p>
            <a:r>
              <a:rPr lang="es-ES" altLang="en-US" sz="2400" dirty="0"/>
              <a:t>Domesticado o salvaje</a:t>
            </a:r>
          </a:p>
          <a:p>
            <a:r>
              <a:rPr lang="es-ES" altLang="en-US" sz="2400" dirty="0"/>
              <a:t>Raza</a:t>
            </a:r>
          </a:p>
          <a:p>
            <a:r>
              <a:rPr lang="es-ES" altLang="en-US" sz="2400" dirty="0"/>
              <a:t>Edad</a:t>
            </a:r>
            <a:endParaRPr lang="es-ES" sz="2400" dirty="0"/>
          </a:p>
          <a:p>
            <a:r>
              <a:rPr lang="es-ES" altLang="en-US" sz="2400" dirty="0"/>
              <a:t>Sexo</a:t>
            </a:r>
          </a:p>
          <a:p>
            <a:r>
              <a:rPr lang="es-ES" altLang="en-US" sz="2400" dirty="0"/>
              <a:t>Función</a:t>
            </a:r>
          </a:p>
          <a:p>
            <a:pPr lvl="1"/>
            <a:r>
              <a:rPr lang="es-ES" altLang="en-US" sz="2000" dirty="0"/>
              <a:t>Pollos de engorde</a:t>
            </a:r>
          </a:p>
          <a:p>
            <a:pPr lvl="1"/>
            <a:r>
              <a:rPr lang="es-ES" altLang="en-US" sz="2000" dirty="0"/>
              <a:t>Ponedoras (aves de corral)</a:t>
            </a:r>
          </a:p>
          <a:p>
            <a:pPr lvl="1"/>
            <a:r>
              <a:rPr lang="es-ES" altLang="en-US" sz="2000" dirty="0"/>
              <a:t>Carne (ganado)</a:t>
            </a:r>
          </a:p>
          <a:p>
            <a:pPr lvl="1"/>
            <a:r>
              <a:rPr lang="es-ES" altLang="en-US" sz="2000" dirty="0"/>
              <a:t>Lácteos (ganado)</a:t>
            </a:r>
          </a:p>
          <a:p>
            <a:pPr marL="287020" indent="-287020"/>
            <a:endParaRPr lang="es-ES" altLang="en-US" dirty="0"/>
          </a:p>
        </p:txBody>
      </p:sp>
      <p:sp>
        <p:nvSpPr>
          <p:cNvPr id="6" name="Title 5">
            <a:extLst>
              <a:ext uri="{FF2B5EF4-FFF2-40B4-BE49-F238E27FC236}">
                <a16:creationId xmlns:a16="http://schemas.microsoft.com/office/drawing/2014/main" id="{0AC842E6-69F4-4019-933E-7A668B1EAAA1}"/>
              </a:ext>
            </a:extLst>
          </p:cNvPr>
          <p:cNvSpPr>
            <a:spLocks noGrp="1"/>
          </p:cNvSpPr>
          <p:nvPr>
            <p:ph type="title"/>
          </p:nvPr>
        </p:nvSpPr>
        <p:spPr/>
        <p:txBody>
          <a:bodyPr/>
          <a:lstStyle/>
          <a:p>
            <a:r>
              <a:rPr lang="es-ES" dirty="0">
                <a:latin typeface="Franklin Gothic Medium"/>
              </a:rPr>
              <a:t>Características de los animales</a:t>
            </a:r>
          </a:p>
        </p:txBody>
      </p:sp>
    </p:spTree>
    <p:extLst>
      <p:ext uri="{BB962C8B-B14F-4D97-AF65-F5344CB8AC3E}">
        <p14:creationId xmlns:p14="http://schemas.microsoft.com/office/powerpoint/2010/main" val="285198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sz="half" idx="2"/>
          </p:nvPr>
        </p:nvSpPr>
        <p:spPr/>
        <p:txBody>
          <a:bodyPr/>
          <a:lstStyle/>
          <a:p>
            <a:pPr marL="0" indent="0" algn="ctr">
              <a:buNone/>
            </a:pPr>
            <a:r>
              <a:rPr lang="es-ES" sz="2400" b="1" dirty="0"/>
              <a:t>Distribución de los casos de la Enfermedad M por grado escolar y sexo, Escuela X</a:t>
            </a:r>
            <a:endParaRPr lang="es-ES" sz="2400" b="1"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19BB6844-74C3-4B2F-A755-7D8D5EFE7719}"/>
              </a:ext>
            </a:extLst>
          </p:cNvPr>
          <p:cNvSpPr>
            <a:spLocks noGrp="1"/>
          </p:cNvSpPr>
          <p:nvPr>
            <p:ph type="title"/>
          </p:nvPr>
        </p:nvSpPr>
        <p:spPr/>
        <p:txBody>
          <a:bodyPr/>
          <a:lstStyle/>
          <a:p>
            <a:r>
              <a:rPr lang="es-ES" altLang="en-US" dirty="0"/>
              <a:t>Ejemplo: distribución de los casos</a:t>
            </a:r>
            <a:endParaRPr lang="es-ES" dirty="0"/>
          </a:p>
        </p:txBody>
      </p:sp>
      <p:graphicFrame>
        <p:nvGraphicFramePr>
          <p:cNvPr id="10" name="Group 3"/>
          <p:cNvGraphicFramePr>
            <a:graphicFrameLocks/>
          </p:cNvGraphicFramePr>
          <p:nvPr>
            <p:extLst>
              <p:ext uri="{D42A27DB-BD31-4B8C-83A1-F6EECF244321}">
                <p14:modId xmlns:p14="http://schemas.microsoft.com/office/powerpoint/2010/main" val="73131308"/>
              </p:ext>
            </p:extLst>
          </p:nvPr>
        </p:nvGraphicFramePr>
        <p:xfrm>
          <a:off x="2849880" y="2027238"/>
          <a:ext cx="6492240" cy="3535363"/>
        </p:xfrm>
        <a:graphic>
          <a:graphicData uri="http://schemas.openxmlformats.org/drawingml/2006/table">
            <a:tbl>
              <a:tblPr/>
              <a:tblGrid>
                <a:gridCol w="1828800">
                  <a:extLst>
                    <a:ext uri="{9D8B030D-6E8A-4147-A177-3AD203B41FA5}">
                      <a16:colId xmlns:a16="http://schemas.microsoft.com/office/drawing/2014/main" val="20000"/>
                    </a:ext>
                  </a:extLst>
                </a:gridCol>
                <a:gridCol w="1554480">
                  <a:extLst>
                    <a:ext uri="{9D8B030D-6E8A-4147-A177-3AD203B41FA5}">
                      <a16:colId xmlns:a16="http://schemas.microsoft.com/office/drawing/2014/main" val="20001"/>
                    </a:ext>
                  </a:extLst>
                </a:gridCol>
                <a:gridCol w="1554480">
                  <a:extLst>
                    <a:ext uri="{9D8B030D-6E8A-4147-A177-3AD203B41FA5}">
                      <a16:colId xmlns:a16="http://schemas.microsoft.com/office/drawing/2014/main" val="20002"/>
                    </a:ext>
                  </a:extLst>
                </a:gridCol>
                <a:gridCol w="1554480">
                  <a:extLst>
                    <a:ext uri="{9D8B030D-6E8A-4147-A177-3AD203B41FA5}">
                      <a16:colId xmlns:a16="http://schemas.microsoft.com/office/drawing/2014/main" val="20003"/>
                    </a:ext>
                  </a:extLst>
                </a:gridCol>
              </a:tblGrid>
              <a:tr h="914400">
                <a:tc>
                  <a:txBody>
                    <a:bodyPr/>
                    <a:lstStyle/>
                    <a:p>
                      <a:pPr marL="0" marR="0" lvl="0" indent="0" algn="ctr" defTabSz="914400" rtl="0" eaLnBrk="1" fontAlgn="base" latinLnBrk="0" hangingPunct="1">
                        <a:lnSpc>
                          <a:spcPct val="100000"/>
                        </a:lnSpc>
                        <a:spcBef>
                          <a:spcPct val="20000"/>
                        </a:spcBef>
                        <a:spcAft>
                          <a:spcPct val="0"/>
                        </a:spcAft>
                        <a:buClr>
                          <a:srgbClr val="CC0000"/>
                        </a:buClr>
                        <a:buSzPct val="65000"/>
                        <a:buFont typeface="Wingdings" charset="0"/>
                        <a:buNone/>
                        <a:tabLst>
                          <a:tab pos="854075" algn="l"/>
                        </a:tabLst>
                      </a:pPr>
                      <a:r>
                        <a:rPr kumimoji="0" lang="en-US" sz="2400" b="0" i="0" u="sng" strike="noStrike" cap="none" normalizeH="0" baseline="0">
                          <a:ln>
                            <a:noFill/>
                          </a:ln>
                          <a:solidFill>
                            <a:schemeClr val="tx1"/>
                          </a:solidFill>
                          <a:effectLst/>
                          <a:latin typeface="Arial" panose="020B0604020202020204" pitchFamily="34" charset="0"/>
                          <a:ea typeface="ＭＳ Ｐゴシック" charset="0"/>
                          <a:cs typeface="Arial" panose="020B0604020202020204" pitchFamily="34" charset="0"/>
                        </a:rPr>
                        <a:t>Grado</a:t>
                      </a:r>
                    </a:p>
                  </a:txBody>
                  <a:tcPr marL="92790" marR="92790" marT="137149" marB="45716" anchor="b"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0000"/>
                        </a:buClr>
                        <a:buSzPct val="65000"/>
                        <a:buFont typeface="Wingdings" charset="0"/>
                        <a:buNone/>
                        <a:tabLst>
                          <a:tab pos="854075" algn="l"/>
                        </a:tabLst>
                      </a:pPr>
                      <a:r>
                        <a:rPr kumimoji="0" lang="en-US" sz="2400" b="0" i="0" u="none" strike="noStrike" cap="none" normalizeH="0" baseline="0">
                          <a:ln>
                            <a:noFill/>
                          </a:ln>
                          <a:solidFill>
                            <a:schemeClr val="tx1"/>
                          </a:solidFill>
                          <a:effectLst/>
                          <a:latin typeface="Arial" panose="020B0604020202020204" pitchFamily="34" charset="0"/>
                          <a:ea typeface="ＭＳ Ｐゴシック" charset="0"/>
                          <a:cs typeface="Arial" panose="020B0604020202020204" pitchFamily="34" charset="0"/>
                        </a:rPr>
                        <a:t>Hombre</a:t>
                      </a:r>
                    </a:p>
                  </a:txBody>
                  <a:tcPr marL="92790" marR="92790" marT="0" marB="45716" anchor="b"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0000"/>
                        </a:buClr>
                        <a:buSzPct val="65000"/>
                        <a:buFont typeface="Wingdings" charset="0"/>
                        <a:buNone/>
                        <a:tabLst>
                          <a:tab pos="854075" algn="l"/>
                        </a:tabLst>
                      </a:pPr>
                      <a:r>
                        <a:rPr kumimoji="0" lang="en-US" sz="2400" b="0" i="0" u="none" strike="noStrike" cap="none" normalizeH="0" baseline="0">
                          <a:ln>
                            <a:noFill/>
                          </a:ln>
                          <a:solidFill>
                            <a:schemeClr val="tx1"/>
                          </a:solidFill>
                          <a:effectLst/>
                          <a:latin typeface="Arial" panose="020B0604020202020204" pitchFamily="34" charset="0"/>
                          <a:ea typeface="ＭＳ Ｐゴシック" charset="0"/>
                          <a:cs typeface="Arial" panose="020B0604020202020204" pitchFamily="34" charset="0"/>
                        </a:rPr>
                        <a:t>Mujer</a:t>
                      </a:r>
                    </a:p>
                  </a:txBody>
                  <a:tcPr marL="92790" marR="92790" marT="0" marB="45716" anchor="b"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0000"/>
                        </a:buClr>
                        <a:buSzPct val="65000"/>
                        <a:buFont typeface="Wingdings" charset="0"/>
                        <a:buNone/>
                        <a:tabLst>
                          <a:tab pos="854075" algn="l"/>
                        </a:tabLst>
                      </a:pPr>
                      <a:r>
                        <a:rPr kumimoji="0" lang="en-US" sz="2400" b="0" i="0" u="none" strike="noStrike" cap="none" normalizeH="0" baseline="0">
                          <a:ln>
                            <a:noFill/>
                          </a:ln>
                          <a:solidFill>
                            <a:schemeClr val="tx1"/>
                          </a:solidFill>
                          <a:effectLst/>
                          <a:latin typeface="Arial" panose="020B0604020202020204" pitchFamily="34" charset="0"/>
                          <a:ea typeface="ＭＳ Ｐゴシック" charset="0"/>
                          <a:cs typeface="Arial" panose="020B0604020202020204" pitchFamily="34" charset="0"/>
                        </a:rPr>
                        <a:t>Total</a:t>
                      </a:r>
                    </a:p>
                  </a:txBody>
                  <a:tcPr marL="92790" marR="92790" marT="0" marB="45716"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533400">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1-3</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10</a:t>
                      </a:r>
                    </a:p>
                  </a:txBody>
                  <a:tcPr marL="7620" marR="7620" marT="7620"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10</a:t>
                      </a:r>
                    </a:p>
                  </a:txBody>
                  <a:tcPr marL="7620" marR="7620" marT="7620"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20</a:t>
                      </a:r>
                    </a:p>
                  </a:txBody>
                  <a:tcPr marL="7620" marR="7620" marT="7620" marB="9144" anchor="ctr">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r h="533400">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4-6</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11</a:t>
                      </a:r>
                    </a:p>
                  </a:txBody>
                  <a:tcPr marL="7620" marR="7620" marT="7620"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8</a:t>
                      </a:r>
                    </a:p>
                  </a:txBody>
                  <a:tcPr marL="7620" marR="7620" marT="7620"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19</a:t>
                      </a:r>
                    </a:p>
                  </a:txBody>
                  <a:tcPr marL="7620" marR="7620" marT="7620" marB="9144" anchor="ctr">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2"/>
                  </a:ext>
                </a:extLst>
              </a:tr>
              <a:tr h="533400">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7-9</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9</a:t>
                      </a:r>
                    </a:p>
                  </a:txBody>
                  <a:tcPr marL="7620" marR="7620" marT="7620"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9</a:t>
                      </a:r>
                    </a:p>
                  </a:txBody>
                  <a:tcPr marL="7620" marR="7620" marT="7620"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18</a:t>
                      </a:r>
                    </a:p>
                  </a:txBody>
                  <a:tcPr marL="7620" marR="7620" marT="7620" marB="9144" anchor="ctr">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3"/>
                  </a:ext>
                </a:extLst>
              </a:tr>
              <a:tr h="533400">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10-12</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10</a:t>
                      </a:r>
                    </a:p>
                  </a:txBody>
                  <a:tcPr marL="7620" marR="7620" marT="7620"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7</a:t>
                      </a:r>
                    </a:p>
                  </a:txBody>
                  <a:tcPr marL="7620" marR="7620" marT="7620" marB="91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17</a:t>
                      </a:r>
                    </a:p>
                  </a:txBody>
                  <a:tcPr marL="7620" marR="7620" marT="7620" marB="9144" anchor="ctr">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332436438"/>
                  </a:ext>
                </a:extLst>
              </a:tr>
              <a:tr h="487363">
                <a:tc>
                  <a:txBody>
                    <a:bodyPr/>
                    <a:lstStyle/>
                    <a:p>
                      <a:pPr marL="0" marR="0" lvl="0" indent="0" algn="ctr" defTabSz="914400" rtl="0" eaLnBrk="1" fontAlgn="base" latinLnBrk="0" hangingPunct="1">
                        <a:lnSpc>
                          <a:spcPct val="100000"/>
                        </a:lnSpc>
                        <a:spcBef>
                          <a:spcPct val="20000"/>
                        </a:spcBef>
                        <a:spcAft>
                          <a:spcPct val="0"/>
                        </a:spcAft>
                        <a:buClr>
                          <a:srgbClr val="CC0000"/>
                        </a:buClr>
                        <a:buSzPct val="65000"/>
                        <a:buFont typeface="Wingdings" charset="0"/>
                        <a:buNone/>
                        <a:tabLst>
                          <a:tab pos="854075" algn="l"/>
                        </a:tabLst>
                      </a:pPr>
                      <a:endParaRPr kumimoji="0" lang="en-US" sz="2400" b="0" i="0" u="none" strike="noStrike" cap="none" normalizeH="0" baseline="0">
                        <a:ln>
                          <a:noFill/>
                        </a:ln>
                        <a:solidFill>
                          <a:schemeClr val="tx1"/>
                        </a:solidFill>
                        <a:effectLst/>
                        <a:latin typeface="Arial" panose="020B0604020202020204" pitchFamily="34" charset="0"/>
                        <a:ea typeface="ＭＳ Ｐゴシック" charset="0"/>
                        <a:cs typeface="Arial" panose="020B0604020202020204" pitchFamily="34" charset="0"/>
                      </a:endParaRPr>
                    </a:p>
                  </a:txBody>
                  <a:tcPr marL="92790" marR="371159" marT="45716" marB="45716" horzOverflow="overflow">
                    <a:lnL>
                      <a:noFill/>
                    </a:lnL>
                    <a:lnR>
                      <a:noFill/>
                    </a:lnR>
                    <a:lnT>
                      <a:noFill/>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40</a:t>
                      </a:r>
                    </a:p>
                  </a:txBody>
                  <a:tcPr marL="7620" marR="7620" marT="7620" marB="9144" anchor="ctr">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34</a:t>
                      </a:r>
                    </a:p>
                  </a:txBody>
                  <a:tcPr marL="7620" marR="7620" marT="7620" marB="9144" anchor="ctr">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74</a:t>
                      </a:r>
                    </a:p>
                  </a:txBody>
                  <a:tcPr marL="7620" marR="7620" marT="7620" marB="9144" anchor="ctr">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52617499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sz="half" idx="2"/>
          </p:nvPr>
        </p:nvSpPr>
        <p:spPr/>
        <p:txBody>
          <a:bodyPr/>
          <a:lstStyle/>
          <a:p>
            <a:pPr marL="0" indent="0" algn="ctr">
              <a:buNone/>
            </a:pPr>
            <a:r>
              <a:rPr lang="es-ES" sz="2400" b="1" dirty="0"/>
              <a:t>Tamaño de la población escolar por grado y sexo, Escuela X</a:t>
            </a:r>
            <a:endParaRPr lang="es-ES" sz="2400" b="1"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6CEAFE76-FBE7-4757-8A4F-6719F399DC89}"/>
              </a:ext>
            </a:extLst>
          </p:cNvPr>
          <p:cNvSpPr>
            <a:spLocks noGrp="1"/>
          </p:cNvSpPr>
          <p:nvPr>
            <p:ph type="title"/>
          </p:nvPr>
        </p:nvSpPr>
        <p:spPr/>
        <p:txBody>
          <a:bodyPr/>
          <a:lstStyle/>
          <a:p>
            <a:r>
              <a:rPr lang="es-ES" altLang="en-US" dirty="0"/>
              <a:t>Ejemplo: información sobre población</a:t>
            </a:r>
            <a:endParaRPr lang="es-ES" dirty="0"/>
          </a:p>
        </p:txBody>
      </p:sp>
      <p:graphicFrame>
        <p:nvGraphicFramePr>
          <p:cNvPr id="9" name="Group 3"/>
          <p:cNvGraphicFramePr>
            <a:graphicFrameLocks/>
          </p:cNvGraphicFramePr>
          <p:nvPr>
            <p:extLst>
              <p:ext uri="{D42A27DB-BD31-4B8C-83A1-F6EECF244321}">
                <p14:modId xmlns:p14="http://schemas.microsoft.com/office/powerpoint/2010/main" val="2017467566"/>
              </p:ext>
            </p:extLst>
          </p:nvPr>
        </p:nvGraphicFramePr>
        <p:xfrm>
          <a:off x="2854452" y="2027238"/>
          <a:ext cx="6492240" cy="3535363"/>
        </p:xfrm>
        <a:graphic>
          <a:graphicData uri="http://schemas.openxmlformats.org/drawingml/2006/table">
            <a:tbl>
              <a:tblPr/>
              <a:tblGrid>
                <a:gridCol w="1828800">
                  <a:extLst>
                    <a:ext uri="{9D8B030D-6E8A-4147-A177-3AD203B41FA5}">
                      <a16:colId xmlns:a16="http://schemas.microsoft.com/office/drawing/2014/main" val="20000"/>
                    </a:ext>
                  </a:extLst>
                </a:gridCol>
                <a:gridCol w="1554480">
                  <a:extLst>
                    <a:ext uri="{9D8B030D-6E8A-4147-A177-3AD203B41FA5}">
                      <a16:colId xmlns:a16="http://schemas.microsoft.com/office/drawing/2014/main" val="20001"/>
                    </a:ext>
                  </a:extLst>
                </a:gridCol>
                <a:gridCol w="1554480">
                  <a:extLst>
                    <a:ext uri="{9D8B030D-6E8A-4147-A177-3AD203B41FA5}">
                      <a16:colId xmlns:a16="http://schemas.microsoft.com/office/drawing/2014/main" val="20002"/>
                    </a:ext>
                  </a:extLst>
                </a:gridCol>
                <a:gridCol w="1554480">
                  <a:extLst>
                    <a:ext uri="{9D8B030D-6E8A-4147-A177-3AD203B41FA5}">
                      <a16:colId xmlns:a16="http://schemas.microsoft.com/office/drawing/2014/main" val="20003"/>
                    </a:ext>
                  </a:extLst>
                </a:gridCol>
              </a:tblGrid>
              <a:tr h="914400">
                <a:tc>
                  <a:txBody>
                    <a:bodyPr/>
                    <a:lstStyle/>
                    <a:p>
                      <a:pPr marL="0" marR="0" lvl="0" indent="0" algn="ctr" defTabSz="914400" rtl="0" eaLnBrk="1" fontAlgn="base" latinLnBrk="0" hangingPunct="1">
                        <a:lnSpc>
                          <a:spcPct val="100000"/>
                        </a:lnSpc>
                        <a:spcBef>
                          <a:spcPct val="20000"/>
                        </a:spcBef>
                        <a:spcAft>
                          <a:spcPct val="0"/>
                        </a:spcAft>
                        <a:buClr>
                          <a:srgbClr val="CC0000"/>
                        </a:buClr>
                        <a:buSzPct val="65000"/>
                        <a:buFont typeface="Wingdings" charset="0"/>
                        <a:buNone/>
                        <a:tabLst>
                          <a:tab pos="854075" algn="l"/>
                        </a:tabLst>
                      </a:pPr>
                      <a:r>
                        <a:rPr kumimoji="0" lang="en-US" sz="2400" b="0" i="0" u="sng" strike="noStrike" cap="none" normalizeH="0" baseline="0">
                          <a:ln>
                            <a:noFill/>
                          </a:ln>
                          <a:solidFill>
                            <a:schemeClr val="tx1"/>
                          </a:solidFill>
                          <a:effectLst/>
                          <a:latin typeface="Arial" panose="020B0604020202020204" pitchFamily="34" charset="0"/>
                          <a:ea typeface="ＭＳ Ｐゴシック" charset="0"/>
                          <a:cs typeface="Arial" panose="020B0604020202020204" pitchFamily="34" charset="0"/>
                        </a:rPr>
                        <a:t>Grado</a:t>
                      </a:r>
                    </a:p>
                  </a:txBody>
                  <a:tcPr marL="92790" marR="92790" marT="137149" marB="45716" anchor="b"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0000"/>
                        </a:buClr>
                        <a:buSzPct val="65000"/>
                        <a:buFont typeface="Wingdings" charset="0"/>
                        <a:buNone/>
                        <a:tabLst>
                          <a:tab pos="854075" algn="l"/>
                        </a:tabLst>
                      </a:pPr>
                      <a:r>
                        <a:rPr kumimoji="0" lang="en-US" sz="2400" b="0" i="0" u="none" strike="noStrike" cap="none" normalizeH="0" baseline="0">
                          <a:ln>
                            <a:noFill/>
                          </a:ln>
                          <a:solidFill>
                            <a:schemeClr val="tx1"/>
                          </a:solidFill>
                          <a:effectLst/>
                          <a:latin typeface="Arial" panose="020B0604020202020204" pitchFamily="34" charset="0"/>
                          <a:ea typeface="ＭＳ Ｐゴシック" charset="0"/>
                          <a:cs typeface="Arial" panose="020B0604020202020204" pitchFamily="34" charset="0"/>
                        </a:rPr>
                        <a:t>Hombre</a:t>
                      </a:r>
                    </a:p>
                  </a:txBody>
                  <a:tcPr marL="92790" marR="92790" marT="0" marB="45716" anchor="b"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0000"/>
                        </a:buClr>
                        <a:buSzPct val="65000"/>
                        <a:buFont typeface="Wingdings" charset="0"/>
                        <a:buNone/>
                        <a:tabLst>
                          <a:tab pos="854075" algn="l"/>
                        </a:tabLst>
                      </a:pPr>
                      <a:r>
                        <a:rPr kumimoji="0" lang="en-US" sz="2400" b="0" i="0" u="none" strike="noStrike" cap="none" normalizeH="0" baseline="0">
                          <a:ln>
                            <a:noFill/>
                          </a:ln>
                          <a:solidFill>
                            <a:schemeClr val="tx1"/>
                          </a:solidFill>
                          <a:effectLst/>
                          <a:latin typeface="Arial" panose="020B0604020202020204" pitchFamily="34" charset="0"/>
                          <a:ea typeface="ＭＳ Ｐゴシック" charset="0"/>
                          <a:cs typeface="Arial" panose="020B0604020202020204" pitchFamily="34" charset="0"/>
                        </a:rPr>
                        <a:t>Mujer</a:t>
                      </a:r>
                    </a:p>
                  </a:txBody>
                  <a:tcPr marL="92790" marR="92790" marT="0" marB="45716" anchor="b"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0000"/>
                        </a:buClr>
                        <a:buSzPct val="65000"/>
                        <a:buFont typeface="Wingdings" charset="0"/>
                        <a:buNone/>
                        <a:tabLst>
                          <a:tab pos="854075" algn="l"/>
                        </a:tabLst>
                      </a:pPr>
                      <a:r>
                        <a:rPr kumimoji="0" lang="en-US" sz="2400" b="0" i="0" u="none" strike="noStrike" cap="none" normalizeH="0" baseline="0">
                          <a:ln>
                            <a:noFill/>
                          </a:ln>
                          <a:solidFill>
                            <a:schemeClr val="tx1"/>
                          </a:solidFill>
                          <a:effectLst/>
                          <a:latin typeface="Arial" panose="020B0604020202020204" pitchFamily="34" charset="0"/>
                          <a:ea typeface="ＭＳ Ｐゴシック" charset="0"/>
                          <a:cs typeface="Arial" panose="020B0604020202020204" pitchFamily="34" charset="0"/>
                        </a:rPr>
                        <a:t>Total</a:t>
                      </a:r>
                    </a:p>
                  </a:txBody>
                  <a:tcPr marL="92790" marR="92790" marT="0" marB="45716"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533400">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1-3</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40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20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60</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r h="533400">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4-6</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44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18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62</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2"/>
                  </a:ext>
                </a:extLst>
              </a:tr>
              <a:tr h="533400">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7-9</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36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22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58</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3"/>
                  </a:ext>
                </a:extLst>
              </a:tr>
              <a:tr h="533400">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10-12</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30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40</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332436438"/>
                  </a:ext>
                </a:extLst>
              </a:tr>
              <a:tr h="487363">
                <a:tc>
                  <a:txBody>
                    <a:bodyPr/>
                    <a:lstStyle/>
                    <a:p>
                      <a:pPr marL="0" marR="0" lvl="0" indent="0" algn="ctr" defTabSz="914400" rtl="0" eaLnBrk="1" fontAlgn="base" latinLnBrk="0" hangingPunct="1">
                        <a:lnSpc>
                          <a:spcPct val="100000"/>
                        </a:lnSpc>
                        <a:spcBef>
                          <a:spcPct val="20000"/>
                        </a:spcBef>
                        <a:spcAft>
                          <a:spcPct val="0"/>
                        </a:spcAft>
                        <a:buClr>
                          <a:srgbClr val="CC0000"/>
                        </a:buClr>
                        <a:buSzPct val="65000"/>
                        <a:buFont typeface="Wingdings" charset="0"/>
                        <a:buNone/>
                        <a:tabLst>
                          <a:tab pos="854075" algn="l"/>
                        </a:tabLst>
                      </a:pPr>
                      <a:endParaRPr kumimoji="0" lang="en-US" sz="2400" b="0" i="0" u="none" strike="noStrike" cap="none" normalizeH="0" baseline="0">
                        <a:ln>
                          <a:noFill/>
                        </a:ln>
                        <a:solidFill>
                          <a:schemeClr val="tx1"/>
                        </a:solidFill>
                        <a:effectLst/>
                        <a:latin typeface="Arial" panose="020B0604020202020204" pitchFamily="34" charset="0"/>
                        <a:ea typeface="ＭＳ Ｐゴシック" charset="0"/>
                        <a:cs typeface="Arial" panose="020B0604020202020204" pitchFamily="34" charset="0"/>
                      </a:endParaRPr>
                    </a:p>
                  </a:txBody>
                  <a:tcPr marL="92790" marR="371159" marT="45716" marB="45716" horzOverflow="overflow">
                    <a:lnL>
                      <a:noFill/>
                    </a:lnL>
                    <a:lnR>
                      <a:noFill/>
                    </a:lnR>
                    <a:lnT>
                      <a:noFill/>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130</a:t>
                      </a:r>
                    </a:p>
                  </a:txBody>
                  <a:tcPr marL="7620" marR="7620" marT="7620" marB="0" anchor="ctr">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90</a:t>
                      </a:r>
                    </a:p>
                  </a:txBody>
                  <a:tcPr marL="7620" marR="7620" marT="7620" marB="0" anchor="ctr">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220</a:t>
                      </a:r>
                    </a:p>
                  </a:txBody>
                  <a:tcPr marL="7620" marR="7620" marT="7620"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51163307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2"/>
          </p:nvPr>
        </p:nvSpPr>
        <p:spPr/>
        <p:txBody>
          <a:bodyPr/>
          <a:lstStyle/>
          <a:p>
            <a:pPr marL="0" indent="0" algn="ctr">
              <a:buNone/>
            </a:pPr>
            <a:r>
              <a:rPr lang="es-ES" sz="2400" b="1" dirty="0"/>
              <a:t>Incidencia (tasa de ataque) de la Enfermedad M por grado y sexo, Escuela X</a:t>
            </a:r>
            <a:endParaRPr lang="es-ES" sz="2400" b="1" dirty="0">
              <a:latin typeface="Arial" panose="020B0604020202020204" pitchFamily="34" charset="0"/>
              <a:cs typeface="Arial" panose="020B0604020202020204" pitchFamily="34" charset="0"/>
            </a:endParaRPr>
          </a:p>
          <a:p>
            <a:pPr marL="0" indent="0">
              <a:buNone/>
            </a:pPr>
            <a:endParaRPr lang="es-ES" dirty="0">
              <a:latin typeface="Franklin Gothic Medium" charset="0"/>
            </a:endParaRPr>
          </a:p>
        </p:txBody>
      </p:sp>
      <p:sp>
        <p:nvSpPr>
          <p:cNvPr id="2" name="Title 1">
            <a:extLst>
              <a:ext uri="{FF2B5EF4-FFF2-40B4-BE49-F238E27FC236}">
                <a16:creationId xmlns:a16="http://schemas.microsoft.com/office/drawing/2014/main" id="{436B8BF0-ED45-496D-803C-5DB7994FA49D}"/>
              </a:ext>
            </a:extLst>
          </p:cNvPr>
          <p:cNvSpPr>
            <a:spLocks noGrp="1"/>
          </p:cNvSpPr>
          <p:nvPr>
            <p:ph type="title"/>
          </p:nvPr>
        </p:nvSpPr>
        <p:spPr/>
        <p:txBody>
          <a:bodyPr/>
          <a:lstStyle/>
          <a:p>
            <a:r>
              <a:rPr lang="es-ES" altLang="en-US" dirty="0"/>
              <a:t>Ejemplo: incidencia (tasa de ataque)</a:t>
            </a:r>
            <a:endParaRPr lang="es-ES" dirty="0"/>
          </a:p>
        </p:txBody>
      </p:sp>
      <p:graphicFrame>
        <p:nvGraphicFramePr>
          <p:cNvPr id="9" name="Group 3"/>
          <p:cNvGraphicFramePr>
            <a:graphicFrameLocks/>
          </p:cNvGraphicFramePr>
          <p:nvPr>
            <p:extLst>
              <p:ext uri="{D42A27DB-BD31-4B8C-83A1-F6EECF244321}">
                <p14:modId xmlns:p14="http://schemas.microsoft.com/office/powerpoint/2010/main" val="1986326747"/>
              </p:ext>
            </p:extLst>
          </p:nvPr>
        </p:nvGraphicFramePr>
        <p:xfrm>
          <a:off x="2854452" y="2027238"/>
          <a:ext cx="6492240" cy="3535363"/>
        </p:xfrm>
        <a:graphic>
          <a:graphicData uri="http://schemas.openxmlformats.org/drawingml/2006/table">
            <a:tbl>
              <a:tblPr/>
              <a:tblGrid>
                <a:gridCol w="1828800">
                  <a:extLst>
                    <a:ext uri="{9D8B030D-6E8A-4147-A177-3AD203B41FA5}">
                      <a16:colId xmlns:a16="http://schemas.microsoft.com/office/drawing/2014/main" val="20000"/>
                    </a:ext>
                  </a:extLst>
                </a:gridCol>
                <a:gridCol w="1554480">
                  <a:extLst>
                    <a:ext uri="{9D8B030D-6E8A-4147-A177-3AD203B41FA5}">
                      <a16:colId xmlns:a16="http://schemas.microsoft.com/office/drawing/2014/main" val="20001"/>
                    </a:ext>
                  </a:extLst>
                </a:gridCol>
                <a:gridCol w="1554480">
                  <a:extLst>
                    <a:ext uri="{9D8B030D-6E8A-4147-A177-3AD203B41FA5}">
                      <a16:colId xmlns:a16="http://schemas.microsoft.com/office/drawing/2014/main" val="20002"/>
                    </a:ext>
                  </a:extLst>
                </a:gridCol>
                <a:gridCol w="1554480">
                  <a:extLst>
                    <a:ext uri="{9D8B030D-6E8A-4147-A177-3AD203B41FA5}">
                      <a16:colId xmlns:a16="http://schemas.microsoft.com/office/drawing/2014/main" val="20003"/>
                    </a:ext>
                  </a:extLst>
                </a:gridCol>
              </a:tblGrid>
              <a:tr h="914400">
                <a:tc>
                  <a:txBody>
                    <a:bodyPr/>
                    <a:lstStyle/>
                    <a:p>
                      <a:pPr marL="0" marR="0" lvl="0" indent="0" algn="ctr" defTabSz="914400" rtl="0" eaLnBrk="1" fontAlgn="base" latinLnBrk="0" hangingPunct="1">
                        <a:lnSpc>
                          <a:spcPct val="100000"/>
                        </a:lnSpc>
                        <a:spcBef>
                          <a:spcPct val="20000"/>
                        </a:spcBef>
                        <a:spcAft>
                          <a:spcPct val="0"/>
                        </a:spcAft>
                        <a:buClr>
                          <a:srgbClr val="CC0000"/>
                        </a:buClr>
                        <a:buSzPct val="65000"/>
                        <a:buFont typeface="Wingdings" charset="0"/>
                        <a:buNone/>
                        <a:tabLst>
                          <a:tab pos="854075" algn="l"/>
                        </a:tabLst>
                      </a:pPr>
                      <a:r>
                        <a:rPr kumimoji="0" lang="en-US" sz="2400" b="0" i="0" u="sng" strike="noStrike" cap="none" normalizeH="0" baseline="0">
                          <a:ln>
                            <a:noFill/>
                          </a:ln>
                          <a:solidFill>
                            <a:schemeClr val="tx1"/>
                          </a:solidFill>
                          <a:effectLst/>
                          <a:latin typeface="Arial" panose="020B0604020202020204" pitchFamily="34" charset="0"/>
                          <a:ea typeface="ＭＳ Ｐゴシック" charset="0"/>
                          <a:cs typeface="Arial" panose="020B0604020202020204" pitchFamily="34" charset="0"/>
                        </a:rPr>
                        <a:t>Grado</a:t>
                      </a:r>
                    </a:p>
                  </a:txBody>
                  <a:tcPr marL="92790" marR="92790" marT="137149" marB="45716" anchor="b"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0000"/>
                        </a:buClr>
                        <a:buSzPct val="65000"/>
                        <a:buFont typeface="Wingdings" charset="0"/>
                        <a:buNone/>
                        <a:tabLst>
                          <a:tab pos="854075" algn="l"/>
                        </a:tabLst>
                      </a:pPr>
                      <a:r>
                        <a:rPr kumimoji="0" lang="en-US" sz="2400" b="0" i="0" u="none" strike="noStrike" cap="none" normalizeH="0" baseline="0">
                          <a:ln>
                            <a:noFill/>
                          </a:ln>
                          <a:solidFill>
                            <a:schemeClr val="tx1"/>
                          </a:solidFill>
                          <a:effectLst/>
                          <a:latin typeface="Arial" panose="020B0604020202020204" pitchFamily="34" charset="0"/>
                          <a:ea typeface="ＭＳ Ｐゴシック" charset="0"/>
                          <a:cs typeface="Arial" panose="020B0604020202020204" pitchFamily="34" charset="0"/>
                        </a:rPr>
                        <a:t>Hombre</a:t>
                      </a:r>
                    </a:p>
                  </a:txBody>
                  <a:tcPr marL="92790" marR="92790" marT="0" marB="45716" anchor="b"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0000"/>
                        </a:buClr>
                        <a:buSzPct val="65000"/>
                        <a:buFont typeface="Wingdings" charset="0"/>
                        <a:buNone/>
                        <a:tabLst>
                          <a:tab pos="854075" algn="l"/>
                        </a:tabLst>
                      </a:pPr>
                      <a:r>
                        <a:rPr kumimoji="0" lang="en-US" sz="2400" b="0" i="0" u="none" strike="noStrike" cap="none" normalizeH="0" baseline="0">
                          <a:ln>
                            <a:noFill/>
                          </a:ln>
                          <a:solidFill>
                            <a:schemeClr val="tx1"/>
                          </a:solidFill>
                          <a:effectLst/>
                          <a:latin typeface="Arial" panose="020B0604020202020204" pitchFamily="34" charset="0"/>
                          <a:ea typeface="ＭＳ Ｐゴシック" charset="0"/>
                          <a:cs typeface="Arial" panose="020B0604020202020204" pitchFamily="34" charset="0"/>
                        </a:rPr>
                        <a:t>Mujer</a:t>
                      </a:r>
                    </a:p>
                  </a:txBody>
                  <a:tcPr marL="92790" marR="92790" marT="0" marB="45716" anchor="b"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0000"/>
                        </a:buClr>
                        <a:buSzPct val="65000"/>
                        <a:buFont typeface="Wingdings" charset="0"/>
                        <a:buNone/>
                        <a:tabLst>
                          <a:tab pos="854075" algn="l"/>
                        </a:tabLst>
                      </a:pPr>
                      <a:r>
                        <a:rPr kumimoji="0" lang="en-US" sz="2400" b="0" i="0" u="none" strike="noStrike" cap="none" normalizeH="0" baseline="0">
                          <a:ln>
                            <a:noFill/>
                          </a:ln>
                          <a:solidFill>
                            <a:schemeClr val="tx1"/>
                          </a:solidFill>
                          <a:effectLst/>
                          <a:latin typeface="Arial" panose="020B0604020202020204" pitchFamily="34" charset="0"/>
                          <a:ea typeface="ＭＳ Ｐゴシック" charset="0"/>
                          <a:cs typeface="Arial" panose="020B0604020202020204" pitchFamily="34" charset="0"/>
                        </a:rPr>
                        <a:t>Total</a:t>
                      </a:r>
                    </a:p>
                  </a:txBody>
                  <a:tcPr marL="92790" marR="92790" marT="0" marB="45716"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533400">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1-3</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33%</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r h="533400">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4-6</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44%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31%</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2"/>
                  </a:ext>
                </a:extLst>
              </a:tr>
              <a:tr h="533400">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7-9</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41%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31%</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3"/>
                  </a:ext>
                </a:extLst>
              </a:tr>
              <a:tr h="533400">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10-12</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23%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43%</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332436438"/>
                  </a:ext>
                </a:extLst>
              </a:tr>
              <a:tr h="487363">
                <a:tc>
                  <a:txBody>
                    <a:bodyPr/>
                    <a:lstStyle/>
                    <a:p>
                      <a:pPr marL="0" marR="0" lvl="0" indent="0" algn="ctr" defTabSz="914400" rtl="0" eaLnBrk="1" fontAlgn="base" latinLnBrk="0" hangingPunct="1">
                        <a:lnSpc>
                          <a:spcPct val="100000"/>
                        </a:lnSpc>
                        <a:spcBef>
                          <a:spcPct val="20000"/>
                        </a:spcBef>
                        <a:spcAft>
                          <a:spcPct val="0"/>
                        </a:spcAft>
                        <a:buClr>
                          <a:srgbClr val="CC0000"/>
                        </a:buClr>
                        <a:buSzPct val="65000"/>
                        <a:buFont typeface="Wingdings" charset="0"/>
                        <a:buNone/>
                        <a:tabLst>
                          <a:tab pos="854075" algn="l"/>
                        </a:tabLst>
                      </a:pPr>
                      <a:endParaRPr kumimoji="0" lang="en-US" sz="2400" b="0" i="0" u="none" strike="noStrike" cap="none" normalizeH="0" baseline="0">
                        <a:ln>
                          <a:noFill/>
                        </a:ln>
                        <a:solidFill>
                          <a:schemeClr val="tx1"/>
                        </a:solidFill>
                        <a:effectLst/>
                        <a:latin typeface="Arial" panose="020B0604020202020204" pitchFamily="34" charset="0"/>
                        <a:ea typeface="ＭＳ Ｐゴシック" charset="0"/>
                        <a:cs typeface="Arial" panose="020B0604020202020204" pitchFamily="34" charset="0"/>
                      </a:endParaRPr>
                    </a:p>
                  </a:txBody>
                  <a:tcPr marL="92790" marR="371159" marT="45716" marB="45716" horzOverflow="overflow">
                    <a:lnL>
                      <a:noFill/>
                    </a:lnL>
                    <a:lnR>
                      <a:noFill/>
                    </a:lnR>
                    <a:lnT>
                      <a:noFill/>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31%</a:t>
                      </a:r>
                    </a:p>
                  </a:txBody>
                  <a:tcPr marL="7620" marR="7620" marT="7620" marB="0" anchor="ctr">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38%</a:t>
                      </a:r>
                    </a:p>
                  </a:txBody>
                  <a:tcPr marL="7620" marR="7620" marT="7620" marB="0" anchor="ctr">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algn="ctr" fontAlgn="b"/>
                      <a:r>
                        <a:rPr lang="en-US" sz="2400" b="0" i="0" u="none" strike="noStrike">
                          <a:solidFill>
                            <a:schemeClr val="tx1"/>
                          </a:solidFill>
                          <a:effectLst/>
                          <a:latin typeface="Arial" panose="020B0604020202020204" pitchFamily="34" charset="0"/>
                          <a:cs typeface="Arial" panose="020B0604020202020204" pitchFamily="34" charset="0"/>
                        </a:rPr>
                        <a:t>34%</a:t>
                      </a:r>
                    </a:p>
                  </a:txBody>
                  <a:tcPr marL="7620" marR="7620" marT="7620"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80683845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8C016-2722-66B8-0159-7A1123DAB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BAD46E-C8BF-2ABB-A5A5-8136F364309B}"/>
              </a:ext>
            </a:extLst>
          </p:cNvPr>
          <p:cNvSpPr>
            <a:spLocks noGrp="1"/>
          </p:cNvSpPr>
          <p:nvPr>
            <p:ph type="title"/>
          </p:nvPr>
        </p:nvSpPr>
        <p:spPr>
          <a:noFill/>
        </p:spPr>
        <p:txBody>
          <a:bodyPr/>
          <a:lstStyle/>
          <a:p>
            <a:r>
              <a:rPr lang="es-ES" dirty="0"/>
              <a:t>Analizando los datos</a:t>
            </a:r>
          </a:p>
        </p:txBody>
      </p:sp>
      <p:sp>
        <p:nvSpPr>
          <p:cNvPr id="5" name="Title 1">
            <a:extLst>
              <a:ext uri="{FF2B5EF4-FFF2-40B4-BE49-F238E27FC236}">
                <a16:creationId xmlns:a16="http://schemas.microsoft.com/office/drawing/2014/main" id="{7C8D53EF-5C37-ECA3-E92C-9BD999DBA0E9}"/>
              </a:ext>
            </a:extLst>
          </p:cNvPr>
          <p:cNvSpPr>
            <a:spLocks noGrp="1"/>
          </p:cNvSpPr>
          <p:nvPr>
            <p:ph sz="half" idx="2"/>
          </p:nvPr>
        </p:nvSpPr>
        <p:spPr>
          <a:xfrm>
            <a:off x="838200" y="2718970"/>
            <a:ext cx="10515600" cy="1420061"/>
          </a:xfrm>
          <a:prstGeom prst="rect">
            <a:avLst/>
          </a:prstGeom>
        </p:spPr>
        <p:txBody>
          <a:bodyPr/>
          <a:lstStyle/>
          <a:p>
            <a:pPr marL="0" indent="0" algn="ctr">
              <a:buNone/>
            </a:pPr>
            <a:r>
              <a:rPr lang="es-ES" dirty="0"/>
              <a:t>Usted tiene datos de casos y necesita resumirlos (Paso 6 - epidemiología descriptiva). ¿Qué debe hacer antes de empezar a resumir y analizar los datos?</a:t>
            </a:r>
          </a:p>
        </p:txBody>
      </p:sp>
    </p:spTree>
    <p:extLst>
      <p:ext uri="{BB962C8B-B14F-4D97-AF65-F5344CB8AC3E}">
        <p14:creationId xmlns:p14="http://schemas.microsoft.com/office/powerpoint/2010/main" val="16528945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56E3FE-9CE7-B348-F265-0856AA4018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B7A66E-0391-28C6-3A8F-FFC3272A78CE}"/>
              </a:ext>
            </a:extLst>
          </p:cNvPr>
          <p:cNvSpPr>
            <a:spLocks noGrp="1"/>
          </p:cNvSpPr>
          <p:nvPr>
            <p:ph type="title"/>
          </p:nvPr>
        </p:nvSpPr>
        <p:spPr/>
        <p:txBody>
          <a:bodyPr lIns="91440" tIns="45720" rIns="91440" bIns="45720" anchor="t"/>
          <a:lstStyle/>
          <a:p>
            <a:r>
              <a:rPr lang="es-ES" dirty="0"/>
              <a:t>Analizando los datos: Respuesta</a:t>
            </a:r>
          </a:p>
        </p:txBody>
      </p:sp>
      <p:sp>
        <p:nvSpPr>
          <p:cNvPr id="6" name="Content Placeholder 4">
            <a:extLst>
              <a:ext uri="{FF2B5EF4-FFF2-40B4-BE49-F238E27FC236}">
                <a16:creationId xmlns:a16="http://schemas.microsoft.com/office/drawing/2014/main" id="{B719361B-A478-10DA-8744-1BD8B8ABEDE2}"/>
              </a:ext>
            </a:extLst>
          </p:cNvPr>
          <p:cNvSpPr>
            <a:spLocks noGrp="1"/>
          </p:cNvSpPr>
          <p:nvPr>
            <p:ph sz="half" idx="2"/>
          </p:nvPr>
        </p:nvSpPr>
        <p:spPr>
          <a:xfrm>
            <a:off x="838200" y="1650851"/>
            <a:ext cx="10515600" cy="800100"/>
          </a:xfrm>
        </p:spPr>
        <p:txBody>
          <a:bodyPr/>
          <a:lstStyle/>
          <a:p>
            <a:r>
              <a:rPr lang="es-ES" dirty="0">
                <a:cs typeface="Times New Roman" panose="02020603050405020304" pitchFamily="18" charset="0"/>
              </a:rPr>
              <a:t>Elabore un plan de análisis.</a:t>
            </a:r>
            <a:endParaRPr lang="es-ES" dirty="0"/>
          </a:p>
          <a:p>
            <a:pPr marL="0" indent="0">
              <a:buNone/>
            </a:pPr>
            <a:endParaRPr lang="es-ES" sz="2000" dirty="0">
              <a:ea typeface="Times New Roman" panose="02020603050405020304" pitchFamily="18" charset="0"/>
              <a:cs typeface="Times New Roman" panose="02020603050405020304" pitchFamily="18" charset="0"/>
            </a:endParaRPr>
          </a:p>
          <a:p>
            <a:pPr marL="0" indent="0">
              <a:buNone/>
            </a:pPr>
            <a:endParaRPr lang="es-ES" dirty="0">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0720718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sz="half" idx="2"/>
          </p:nvPr>
        </p:nvSpPr>
        <p:spPr/>
        <p:txBody>
          <a:bodyPr/>
          <a:lstStyle/>
          <a:p>
            <a:pPr marL="609600" indent="-609600">
              <a:spcBef>
                <a:spcPts val="672"/>
              </a:spcBef>
              <a:buSzPct val="100000"/>
              <a:buFont typeface="Arial" charset="0"/>
              <a:buAutoNum type="arabicPeriod"/>
            </a:pPr>
            <a:r>
              <a:rPr lang="es-ES" altLang="en-US" dirty="0">
                <a:solidFill>
                  <a:srgbClr val="909C9C"/>
                </a:solidFill>
                <a:ea typeface="ＭＳ Ｐゴシック" charset="-128"/>
              </a:rPr>
              <a:t>Prepararse para el trabajo de campo</a:t>
            </a:r>
          </a:p>
          <a:p>
            <a:pPr marL="609600" indent="-609600">
              <a:spcBef>
                <a:spcPts val="672"/>
              </a:spcBef>
              <a:buSzPct val="100000"/>
              <a:buFont typeface="Arial" charset="0"/>
              <a:buAutoNum type="arabicPeriod"/>
            </a:pPr>
            <a:r>
              <a:rPr lang="es-ES" altLang="en-US" dirty="0">
                <a:solidFill>
                  <a:srgbClr val="909C9C"/>
                </a:solidFill>
                <a:ea typeface="ＭＳ Ｐゴシック" charset="-128"/>
              </a:rPr>
              <a:t>Confirmar la existencia de un brote</a:t>
            </a:r>
          </a:p>
          <a:p>
            <a:pPr marL="609600" indent="-609600">
              <a:spcBef>
                <a:spcPts val="672"/>
              </a:spcBef>
              <a:buSzPct val="100000"/>
              <a:buFont typeface="Arial" charset="0"/>
              <a:buAutoNum type="arabicPeriod"/>
            </a:pPr>
            <a:r>
              <a:rPr lang="es-ES" altLang="en-US" dirty="0">
                <a:solidFill>
                  <a:srgbClr val="909C9C"/>
                </a:solidFill>
                <a:ea typeface="ＭＳ Ｐゴシック" charset="-128"/>
              </a:rPr>
              <a:t>Verificar el diagnóstico</a:t>
            </a:r>
          </a:p>
          <a:p>
            <a:pPr marL="609600" indent="-609600">
              <a:spcBef>
                <a:spcPts val="672"/>
              </a:spcBef>
              <a:buSzPct val="100000"/>
              <a:buFont typeface="Arial" charset="0"/>
              <a:buAutoNum type="arabicPeriod"/>
            </a:pPr>
            <a:r>
              <a:rPr lang="es-ES" altLang="en-US" dirty="0">
                <a:solidFill>
                  <a:srgbClr val="909C9C"/>
                </a:solidFill>
                <a:ea typeface="ＭＳ Ｐゴシック" charset="-128"/>
              </a:rPr>
              <a:t>Construir una definición de caso</a:t>
            </a:r>
          </a:p>
          <a:p>
            <a:pPr marL="609600" indent="-609600">
              <a:spcBef>
                <a:spcPts val="672"/>
              </a:spcBef>
              <a:buSzPct val="100000"/>
              <a:buFont typeface="Arial" charset="0"/>
              <a:buAutoNum type="arabicPeriod"/>
            </a:pPr>
            <a:r>
              <a:rPr lang="es-ES" altLang="en-US" dirty="0">
                <a:solidFill>
                  <a:srgbClr val="909C9C"/>
                </a:solidFill>
                <a:ea typeface="ＭＳ Ｐゴシック" charset="-128"/>
              </a:rPr>
              <a:t>Buscar casos sistemáticamente y registrar la información</a:t>
            </a:r>
          </a:p>
          <a:p>
            <a:pPr marL="609600" indent="-609600">
              <a:spcBef>
                <a:spcPts val="672"/>
              </a:spcBef>
              <a:buSzPct val="100000"/>
              <a:buFont typeface="Arial" charset="0"/>
              <a:buAutoNum type="arabicPeriod"/>
            </a:pPr>
            <a:r>
              <a:rPr lang="es-ES" altLang="en-US" dirty="0">
                <a:ea typeface="ＭＳ Ｐゴシック" charset="-128"/>
              </a:rPr>
              <a:t>Realizar epidemiología descriptiva</a:t>
            </a:r>
          </a:p>
        </p:txBody>
      </p:sp>
      <p:sp>
        <p:nvSpPr>
          <p:cNvPr id="3" name="Title 2">
            <a:extLst>
              <a:ext uri="{FF2B5EF4-FFF2-40B4-BE49-F238E27FC236}">
                <a16:creationId xmlns:a16="http://schemas.microsoft.com/office/drawing/2014/main" id="{1C7FFD3A-B5F1-41D9-84A1-355F576DD283}"/>
              </a:ext>
            </a:extLst>
          </p:cNvPr>
          <p:cNvSpPr>
            <a:spLocks noGrp="1"/>
          </p:cNvSpPr>
          <p:nvPr>
            <p:ph type="title"/>
          </p:nvPr>
        </p:nvSpPr>
        <p:spPr>
          <a:xfrm>
            <a:off x="838200" y="447368"/>
            <a:ext cx="10515600" cy="800100"/>
          </a:xfrm>
        </p:spPr>
        <p:txBody>
          <a:bodyPr/>
          <a:lstStyle/>
          <a:p>
            <a:r>
              <a:rPr lang="es-ES" altLang="en-US" dirty="0"/>
              <a:t>Pregunta</a:t>
            </a:r>
            <a:endParaRPr lang="es-ES" dirty="0"/>
          </a:p>
        </p:txBody>
      </p:sp>
      <p:grpSp>
        <p:nvGrpSpPr>
          <p:cNvPr id="2" name="Group 1">
            <a:extLst>
              <a:ext uri="{FF2B5EF4-FFF2-40B4-BE49-F238E27FC236}">
                <a16:creationId xmlns:a16="http://schemas.microsoft.com/office/drawing/2014/main" id="{38B63862-5853-94E4-FD39-4F0661C3983E}"/>
              </a:ext>
            </a:extLst>
          </p:cNvPr>
          <p:cNvGrpSpPr/>
          <p:nvPr/>
        </p:nvGrpSpPr>
        <p:grpSpPr>
          <a:xfrm>
            <a:off x="1969411" y="5140567"/>
            <a:ext cx="8104111" cy="1201504"/>
            <a:chOff x="1969411" y="5140567"/>
            <a:chExt cx="8104111" cy="1201504"/>
          </a:xfrm>
        </p:grpSpPr>
        <p:sp>
          <p:nvSpPr>
            <p:cNvPr id="11" name="Rounded Rectangle 13">
              <a:extLst>
                <a:ext uri="{FF2B5EF4-FFF2-40B4-BE49-F238E27FC236}">
                  <a16:creationId xmlns:a16="http://schemas.microsoft.com/office/drawing/2014/main" id="{4985740E-3587-108E-1270-D5518A9AD178}"/>
                </a:ext>
              </a:extLst>
            </p:cNvPr>
            <p:cNvSpPr/>
            <p:nvPr/>
          </p:nvSpPr>
          <p:spPr>
            <a:xfrm>
              <a:off x="1969411" y="5140567"/>
              <a:ext cx="2071577" cy="1199156"/>
            </a:xfrm>
            <a:prstGeom prst="roundRect">
              <a:avLst/>
            </a:prstGeom>
            <a:solidFill>
              <a:srgbClr val="00953A"/>
            </a:solidFill>
            <a:ln w="25400" cap="flat" cmpd="sng" algn="ctr">
              <a:noFill/>
              <a:prstDash val="solid"/>
            </a:ln>
            <a:effectLst/>
          </p:spPr>
          <p:txBody>
            <a:bodyPr rtlCol="0" anchor="ctr"/>
            <a:lstStyle/>
            <a:p>
              <a:pPr algn="ctr" defTabSz="914400">
                <a:defRPr/>
              </a:pPr>
              <a:r>
                <a:rPr lang="es-ES" altLang="en-US" sz="2400" b="1" kern="0" dirty="0">
                  <a:latin typeface="Arial" panose="020B0604020202020204" pitchFamily="34" charset="0"/>
                  <a:ea typeface="ＭＳ Ｐゴシック" pitchFamily="34" charset="-128"/>
                  <a:cs typeface="Arial" panose="020B0604020202020204" pitchFamily="34" charset="0"/>
                </a:rPr>
                <a:t>Descriptiva</a:t>
              </a:r>
            </a:p>
            <a:p>
              <a:pPr algn="ctr" defTabSz="914400">
                <a:defRPr/>
              </a:pPr>
              <a:r>
                <a:rPr lang="es-ES" sz="2400" kern="0" dirty="0">
                  <a:latin typeface="Arial" panose="020B0604020202020204" pitchFamily="34" charset="0"/>
                  <a:ea typeface="ＭＳ Ｐゴシック" pitchFamily="34" charset="-128"/>
                  <a:cs typeface="Arial" panose="020B0604020202020204" pitchFamily="34" charset="0"/>
                </a:rPr>
                <a:t>Pasos 1-6</a:t>
              </a:r>
              <a:endParaRPr lang="es-ES" sz="2400" kern="0" dirty="0">
                <a:latin typeface="Arial" panose="020B0604020202020204" pitchFamily="34" charset="0"/>
                <a:cs typeface="Arial" panose="020B0604020202020204" pitchFamily="34" charset="0"/>
              </a:endParaRPr>
            </a:p>
          </p:txBody>
        </p:sp>
        <p:sp>
          <p:nvSpPr>
            <p:cNvPr id="13" name="Rounded Rectangle 14">
              <a:extLst>
                <a:ext uri="{FF2B5EF4-FFF2-40B4-BE49-F238E27FC236}">
                  <a16:creationId xmlns:a16="http://schemas.microsoft.com/office/drawing/2014/main" id="{E1649A0A-C693-EA76-5045-0EA1BA26CD9A}"/>
                </a:ext>
              </a:extLst>
            </p:cNvPr>
            <p:cNvSpPr/>
            <p:nvPr/>
          </p:nvSpPr>
          <p:spPr>
            <a:xfrm>
              <a:off x="4985678" y="5140567"/>
              <a:ext cx="2071577" cy="1201504"/>
            </a:xfrm>
            <a:prstGeom prst="roundRect">
              <a:avLst/>
            </a:prstGeom>
            <a:solidFill>
              <a:schemeClr val="bg2"/>
            </a:solidFill>
            <a:ln w="25400" cap="flat" cmpd="sng" algn="ctr">
              <a:noFill/>
              <a:prstDash val="solid"/>
            </a:ln>
            <a:effectLst/>
          </p:spPr>
          <p:txBody>
            <a:bodyPr rtlCol="0" anchor="ctr"/>
            <a:lstStyle/>
            <a:p>
              <a:pPr algn="ctr" defTabSz="914400"/>
              <a:r>
                <a:rPr lang="es-ES" altLang="en-US" sz="2400" b="1" kern="0" dirty="0">
                  <a:latin typeface="Arial" panose="020B0604020202020204" pitchFamily="34" charset="0"/>
                  <a:ea typeface="ＭＳ Ｐゴシック" pitchFamily="34" charset="-128"/>
                  <a:cs typeface="Arial" panose="020B0604020202020204" pitchFamily="34" charset="0"/>
                </a:rPr>
                <a:t>Analítica</a:t>
              </a:r>
            </a:p>
            <a:p>
              <a:pPr algn="ctr" defTabSz="914400"/>
              <a:r>
                <a:rPr lang="es-ES" sz="2400" kern="0" dirty="0">
                  <a:latin typeface="Arial" panose="020B0604020202020204" pitchFamily="34" charset="0"/>
                  <a:ea typeface="ＭＳ Ｐゴシック" pitchFamily="34" charset="-128"/>
                  <a:cs typeface="Arial" panose="020B0604020202020204" pitchFamily="34" charset="0"/>
                </a:rPr>
                <a:t>Pasos 7-10</a:t>
              </a:r>
            </a:p>
          </p:txBody>
        </p:sp>
        <p:sp>
          <p:nvSpPr>
            <p:cNvPr id="14" name="Rounded Rectangle 18">
              <a:extLst>
                <a:ext uri="{FF2B5EF4-FFF2-40B4-BE49-F238E27FC236}">
                  <a16:creationId xmlns:a16="http://schemas.microsoft.com/office/drawing/2014/main" id="{04FB7B8D-FF6E-ED0D-EF1C-1478C1262C33}"/>
                </a:ext>
              </a:extLst>
            </p:cNvPr>
            <p:cNvSpPr/>
            <p:nvPr/>
          </p:nvSpPr>
          <p:spPr>
            <a:xfrm>
              <a:off x="8001945" y="5140567"/>
              <a:ext cx="2071577" cy="120033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s-ES" altLang="en-US" sz="2400" b="1" dirty="0">
                  <a:solidFill>
                    <a:schemeClr val="tx1"/>
                  </a:solidFill>
                  <a:latin typeface="Arial" panose="020B0604020202020204" pitchFamily="34" charset="0"/>
                  <a:ea typeface="ＭＳ Ｐゴシック" pitchFamily="34" charset="-128"/>
                  <a:cs typeface="Arial" panose="020B0604020202020204" pitchFamily="34" charset="0"/>
                </a:rPr>
                <a:t>Respuesta</a:t>
              </a:r>
            </a:p>
            <a:p>
              <a:pPr marL="0" lvl="1" algn="ctr"/>
              <a:r>
                <a:rPr lang="es-ES" altLang="en-US" sz="2400" dirty="0">
                  <a:solidFill>
                    <a:schemeClr val="tx1"/>
                  </a:solidFill>
                  <a:latin typeface="Arial" panose="020B0604020202020204" pitchFamily="34" charset="0"/>
                  <a:ea typeface="ＭＳ Ｐゴシック" pitchFamily="34" charset="-128"/>
                  <a:cs typeface="Arial" panose="020B0604020202020204" pitchFamily="34" charset="0"/>
                </a:rPr>
                <a:t>Pasos 11-13</a:t>
              </a:r>
            </a:p>
          </p:txBody>
        </p:sp>
        <p:sp>
          <p:nvSpPr>
            <p:cNvPr id="15" name="Right Arrow 26">
              <a:extLst>
                <a:ext uri="{FF2B5EF4-FFF2-40B4-BE49-F238E27FC236}">
                  <a16:creationId xmlns:a16="http://schemas.microsoft.com/office/drawing/2014/main" id="{83F0182B-F574-AEB6-E730-71CF41776F38}"/>
                </a:ext>
              </a:extLst>
            </p:cNvPr>
            <p:cNvSpPr/>
            <p:nvPr/>
          </p:nvSpPr>
          <p:spPr>
            <a:xfrm>
              <a:off x="4192418" y="5499855"/>
              <a:ext cx="573485" cy="442604"/>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sp>
          <p:nvSpPr>
            <p:cNvPr id="16" name="Right Arrow 27">
              <a:extLst>
                <a:ext uri="{FF2B5EF4-FFF2-40B4-BE49-F238E27FC236}">
                  <a16:creationId xmlns:a16="http://schemas.microsoft.com/office/drawing/2014/main" id="{39C05FF3-22FF-5A8A-90CF-5680C1238D9D}"/>
                </a:ext>
              </a:extLst>
            </p:cNvPr>
            <p:cNvSpPr/>
            <p:nvPr/>
          </p:nvSpPr>
          <p:spPr>
            <a:xfrm>
              <a:off x="7242857" y="5437143"/>
              <a:ext cx="573485" cy="465608"/>
            </a:xfrm>
            <a:prstGeom prst="rightArrow">
              <a:avLst/>
            </a:prstGeom>
            <a:solidFill>
              <a:schemeClr val="bg2"/>
            </a:solidFill>
            <a:ln w="25400" cap="flat" cmpd="sng" algn="ctr">
              <a:noFill/>
              <a:prstDash val="solid"/>
            </a:ln>
            <a:effectLst/>
          </p:spPr>
          <p:txBody>
            <a:bodyPr rtlCol="0" anchor="ctr"/>
            <a:lstStyle/>
            <a:p>
              <a:pPr algn="ctr" eaLnBrk="1" fontAlgn="auto" hangingPunct="1">
                <a:spcBef>
                  <a:spcPts val="0"/>
                </a:spcBef>
                <a:spcAft>
                  <a:spcPts val="0"/>
                </a:spcAft>
                <a:defRPr/>
              </a:pPr>
              <a:endParaRPr lang="es-ES" sz="1600" kern="0" dirty="0">
                <a:solidFill>
                  <a:prstClr val="white"/>
                </a:solidFill>
                <a:latin typeface="Calibri"/>
                <a:cs typeface="+mn-cs"/>
              </a:endParaRPr>
            </a:p>
          </p:txBody>
        </p:sp>
      </p:grpSp>
    </p:spTree>
    <p:extLst>
      <p:ext uri="{BB962C8B-B14F-4D97-AF65-F5344CB8AC3E}">
        <p14:creationId xmlns:p14="http://schemas.microsoft.com/office/powerpoint/2010/main" val="24147979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sz="half" idx="2"/>
          </p:nvPr>
        </p:nvSpPr>
        <p:spPr/>
        <p:txBody>
          <a:bodyPr/>
          <a:lstStyle/>
          <a:p>
            <a:r>
              <a:rPr lang="es-ES" dirty="0"/>
              <a:t>¿Cuáles son las variables disponibles?</a:t>
            </a:r>
          </a:p>
          <a:p>
            <a:r>
              <a:rPr lang="es-ES" dirty="0"/>
              <a:t>Para cada componente (clínica, tiempo, lugar, persona), decida cómo analizar, resumir</a:t>
            </a:r>
          </a:p>
          <a:p>
            <a:r>
              <a:rPr lang="es-ES" dirty="0"/>
              <a:t>Plan para:</a:t>
            </a:r>
          </a:p>
          <a:p>
            <a:pPr lvl="1"/>
            <a:r>
              <a:rPr lang="es-ES" dirty="0"/>
              <a:t>Calcular estadísticas de síntesis (variables cuantitativas)</a:t>
            </a:r>
          </a:p>
          <a:p>
            <a:pPr lvl="1"/>
            <a:r>
              <a:rPr lang="es-ES" dirty="0"/>
              <a:t>Crear tablas</a:t>
            </a:r>
          </a:p>
          <a:p>
            <a:pPr lvl="1"/>
            <a:r>
              <a:rPr lang="es-ES" dirty="0"/>
              <a:t>Crear gráficos, diagramas y mapas</a:t>
            </a:r>
          </a:p>
          <a:p>
            <a:pPr lvl="1"/>
            <a:r>
              <a:rPr lang="es-ES" dirty="0"/>
              <a:t>Incluya las tasas siempre que sea posible</a:t>
            </a:r>
          </a:p>
          <a:p>
            <a:pPr marL="0" indent="0">
              <a:buNone/>
            </a:pPr>
            <a:endParaRPr lang="es-ES" dirty="0"/>
          </a:p>
        </p:txBody>
      </p:sp>
      <p:sp>
        <p:nvSpPr>
          <p:cNvPr id="6" name="Title 5">
            <a:extLst>
              <a:ext uri="{FF2B5EF4-FFF2-40B4-BE49-F238E27FC236}">
                <a16:creationId xmlns:a16="http://schemas.microsoft.com/office/drawing/2014/main" id="{B47F184E-704A-4129-883D-F3DBC5968EBA}"/>
              </a:ext>
            </a:extLst>
          </p:cNvPr>
          <p:cNvSpPr>
            <a:spLocks noGrp="1"/>
          </p:cNvSpPr>
          <p:nvPr>
            <p:ph type="title"/>
          </p:nvPr>
        </p:nvSpPr>
        <p:spPr>
          <a:xfrm>
            <a:off x="838200" y="447368"/>
            <a:ext cx="10515600" cy="800100"/>
          </a:xfrm>
        </p:spPr>
        <p:txBody>
          <a:bodyPr/>
          <a:lstStyle/>
          <a:p>
            <a:r>
              <a:rPr lang="es-ES" dirty="0"/>
              <a:t>Plan de análisis descriptivo</a:t>
            </a:r>
          </a:p>
        </p:txBody>
      </p:sp>
    </p:spTree>
    <p:extLst>
      <p:ext uri="{BB962C8B-B14F-4D97-AF65-F5344CB8AC3E}">
        <p14:creationId xmlns:p14="http://schemas.microsoft.com/office/powerpoint/2010/main" val="1985238868"/>
      </p:ext>
    </p:extLst>
  </p:cSld>
  <p:clrMapOvr>
    <a:masterClrMapping/>
  </p:clrMapOvr>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Props1.xml><?xml version="1.0" encoding="utf-8"?>
<ds:datastoreItem xmlns:ds="http://schemas.openxmlformats.org/officeDocument/2006/customXml" ds:itemID="{9483EBBB-FE36-4538-9027-E848D8F24A8C}"/>
</file>

<file path=customXml/itemProps2.xml><?xml version="1.0" encoding="utf-8"?>
<ds:datastoreItem xmlns:ds="http://schemas.openxmlformats.org/officeDocument/2006/customXml" ds:itemID="{AD28BC4B-9DD6-467D-AA8D-0E6B308EA33F}">
  <ds:schemaRefs>
    <ds:schemaRef ds:uri="http://schemas.microsoft.com/sharepoint/v3/contenttype/forms"/>
  </ds:schemaRefs>
</ds:datastoreItem>
</file>

<file path=customXml/itemProps3.xml><?xml version="1.0" encoding="utf-8"?>
<ds:datastoreItem xmlns:ds="http://schemas.openxmlformats.org/officeDocument/2006/customXml" ds:itemID="{B6219D84-A165-460A-9044-6385651A0F60}">
  <ds:schemaRefs>
    <ds:schemaRef ds:uri="52ff0146-47b4-4d51-8c1c-03266fcd63a2"/>
    <ds:schemaRef ds:uri="cd03f174-a395-49eb-8ee9-8d943e22f40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Spanish_Template_12_6_2024</Template>
  <TotalTime>2424</TotalTime>
  <Words>20052</Words>
  <Application>Microsoft Office PowerPoint</Application>
  <PresentationFormat>Widescreen</PresentationFormat>
  <Paragraphs>2561</Paragraphs>
  <Slides>122</Slides>
  <Notes>122</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122</vt:i4>
      </vt:variant>
    </vt:vector>
  </HeadingPairs>
  <TitlesOfParts>
    <vt:vector size="138" baseType="lpstr">
      <vt:lpstr>MS Mincho</vt:lpstr>
      <vt:lpstr>ＭＳ Ｐゴシック</vt:lpstr>
      <vt:lpstr>ＭＳ Ｐゴシック</vt:lpstr>
      <vt:lpstr>Arial</vt:lpstr>
      <vt:lpstr>Arial (Body)</vt:lpstr>
      <vt:lpstr>Arial Bold</vt:lpstr>
      <vt:lpstr>Arial Re</vt:lpstr>
      <vt:lpstr>Calibri</vt:lpstr>
      <vt:lpstr>Courier New</vt:lpstr>
      <vt:lpstr>Franklin Gothic Medium</vt:lpstr>
      <vt:lpstr>Franklin Gothic Medium Cond</vt:lpstr>
      <vt:lpstr>Georgia</vt:lpstr>
      <vt:lpstr>Symbol</vt:lpstr>
      <vt:lpstr>Times New Roman</vt:lpstr>
      <vt:lpstr>Wingdings</vt:lpstr>
      <vt:lpstr>Spanish_Template_12_6_2024</vt:lpstr>
      <vt:lpstr>PowerPoint Presentation</vt:lpstr>
      <vt:lpstr>PowerPoint Presentation</vt:lpstr>
      <vt:lpstr>PowerPoint Presentation</vt:lpstr>
      <vt:lpstr>PowerPoint Presentation</vt:lpstr>
      <vt:lpstr>PowerPoint Presentation</vt:lpstr>
      <vt:lpstr>Paso 1: Prepararse para el trabajo  de campo</vt:lpstr>
      <vt:lpstr>Formar un equipo</vt:lpstr>
      <vt:lpstr>Paso 1: Prepararse para el trabajo  de campo (1/3)</vt:lpstr>
      <vt:lpstr>Paso 1: Prepararse para el trabajo  de campo (2/3)</vt:lpstr>
      <vt:lpstr>Paso 1: Prepararse para el trabajo  de campo (3/3)</vt:lpstr>
      <vt:lpstr>Paso 2: Confirmar el brote </vt:lpstr>
      <vt:lpstr>¿Más de lo esperado?</vt:lpstr>
      <vt:lpstr>Confirmar la existencia de un brote</vt:lpstr>
      <vt:lpstr>Ejemplo: ¿Es un brote?</vt:lpstr>
      <vt:lpstr>Paso 3: Verificar el diagnóstico</vt:lpstr>
      <vt:lpstr>Evaluar las pistas para verificar  el diagnóstico</vt:lpstr>
      <vt:lpstr>Confirmación de laboratorio</vt:lpstr>
      <vt:lpstr>Paso 4: Construir la definición de caso  del brote</vt:lpstr>
      <vt:lpstr>Revisión: Definiciones de casos</vt:lpstr>
      <vt:lpstr>Definición de caso clínico de paperas  de la OMS</vt:lpstr>
      <vt:lpstr>Definición de caso clínico OMSA para  el ántrax</vt:lpstr>
      <vt:lpstr>Componentes de una definición de caso</vt:lpstr>
      <vt:lpstr>Niveles de clasificación de los casos</vt:lpstr>
      <vt:lpstr>PowerPoint Presentation</vt:lpstr>
      <vt:lpstr>PowerPoint Presentation</vt:lpstr>
      <vt:lpstr>Definición de caso de brote:  ántrax animal (1/2)</vt:lpstr>
      <vt:lpstr>Definición de caso de brote:  ántrax animal (2/2)</vt:lpstr>
      <vt:lpstr>Enfermedad tras una inundación (1/3)</vt:lpstr>
      <vt:lpstr>Enfermedad tras una inundación (2/3)</vt:lpstr>
      <vt:lpstr>Enfermedad tras una inundación (3/3)</vt:lpstr>
      <vt:lpstr>Enfermedad tras una  inundación: Respuesta</vt:lpstr>
      <vt:lpstr>Enfermedad tras una inundación</vt:lpstr>
      <vt:lpstr>Enfermedad tras una  inundación: Respuesta</vt:lpstr>
      <vt:lpstr>Enfermedad tras una inundación</vt:lpstr>
      <vt:lpstr>Enfermedad tras una  inundación: Respuesta</vt:lpstr>
      <vt:lpstr>Enfermedad tras una inundación (1/2)</vt:lpstr>
      <vt:lpstr>Enfermedad tras una inundación (2/2)</vt:lpstr>
      <vt:lpstr>Enfermedad tras una  inundación: Respuesta</vt:lpstr>
      <vt:lpstr>Enfermedad tras una inundación</vt:lpstr>
      <vt:lpstr>Enfermedad tras una  inundación: Respuesta</vt:lpstr>
      <vt:lpstr>Enfermedad tras una inundación</vt:lpstr>
      <vt:lpstr>Enfermedad tras una  inundación: Respuesta</vt:lpstr>
      <vt:lpstr>Paso 5: Buscar y registrar casos</vt:lpstr>
      <vt:lpstr>Buscar casos sistemáticamente (1/2)</vt:lpstr>
      <vt:lpstr>Buscar casos sistemáticamente (2/2)</vt:lpstr>
      <vt:lpstr>Enfermedad tras una inundación (1/3)</vt:lpstr>
      <vt:lpstr>Enfermedad tras una inundación (2/3)</vt:lpstr>
      <vt:lpstr>Enfermedad tras una inundación (3/3)</vt:lpstr>
      <vt:lpstr>Enfermedad tras una  inundación: Respuesta</vt:lpstr>
      <vt:lpstr>Enfermedad tras una inundación (1/3)</vt:lpstr>
      <vt:lpstr>Enfermedad tras una inundación (2/3)</vt:lpstr>
      <vt:lpstr>Enfermedad tras una inundación (3/3)</vt:lpstr>
      <vt:lpstr>Enfermedad tras una  inundación: Respuesta</vt:lpstr>
      <vt:lpstr>Rabia (1/8)</vt:lpstr>
      <vt:lpstr>Rabia (2/8)</vt:lpstr>
      <vt:lpstr>Rabia (3/8)</vt:lpstr>
      <vt:lpstr>Rabia (4/8)</vt:lpstr>
      <vt:lpstr>Rabia (5/8)</vt:lpstr>
      <vt:lpstr>Rabia (6/8)</vt:lpstr>
      <vt:lpstr>Rabia (7/8)</vt:lpstr>
      <vt:lpstr>Rabia (8/8)</vt:lpstr>
      <vt:lpstr>Paso 6: Epidemiología descriptiva</vt:lpstr>
      <vt:lpstr>PowerPoint Presentation</vt:lpstr>
      <vt:lpstr>Características clínicas</vt:lpstr>
      <vt:lpstr>Ejemplo: Hallazgos clínicos</vt:lpstr>
      <vt:lpstr>Tiempo: Curvas epidémicas</vt:lpstr>
      <vt:lpstr>¿Cuál es el rango del eje x?</vt:lpstr>
      <vt:lpstr>¿Cuál es el rango del eje Y?</vt:lpstr>
      <vt:lpstr>Ahora, añada los datos</vt:lpstr>
      <vt:lpstr>Con datos</vt:lpstr>
      <vt:lpstr>Con etiquetas de eje</vt:lpstr>
      <vt:lpstr>Curva epidémica completada</vt:lpstr>
      <vt:lpstr>¿Qué valor tiene una curva epidémica?</vt:lpstr>
      <vt:lpstr>Magnitud del brote</vt:lpstr>
      <vt:lpstr>¿Es probable que haya más casos? (1/2)</vt:lpstr>
      <vt:lpstr>¿Es probable que haya más casos? (2/2)</vt:lpstr>
      <vt:lpstr>Curvas epidémicas y fuente/modalidad  de propagación</vt:lpstr>
      <vt:lpstr>Los valores atípicos dan pistas</vt:lpstr>
      <vt:lpstr>Determinar el periodo de exposición </vt:lpstr>
      <vt:lpstr>1. Encontrar el pico</vt:lpstr>
      <vt:lpstr>2. Recuento del período medio  de incubación</vt:lpstr>
      <vt:lpstr>3. Recuento a partir del período mínimo  de incubación</vt:lpstr>
      <vt:lpstr>4. Recuento a partir del período máximo de incubación</vt:lpstr>
      <vt:lpstr>Resultado: periodo de exposición  más probable</vt:lpstr>
      <vt:lpstr>Ejemplo: tiempo de exposición,  fuente puntual</vt:lpstr>
      <vt:lpstr>Valor de una curva epidémica</vt:lpstr>
      <vt:lpstr>Lugar: describir y orientar los datos  por lugar</vt:lpstr>
      <vt:lpstr>PowerPoint Presentation</vt:lpstr>
      <vt:lpstr>PowerPoint Presentation</vt:lpstr>
      <vt:lpstr>Ejemplo: mapa de área</vt:lpstr>
      <vt:lpstr>Características de la persona</vt:lpstr>
      <vt:lpstr>Características de los animales</vt:lpstr>
      <vt:lpstr>Ejemplo: distribución de los casos</vt:lpstr>
      <vt:lpstr>Ejemplo: información sobre población</vt:lpstr>
      <vt:lpstr>Ejemplo: incidencia (tasa de ataque)</vt:lpstr>
      <vt:lpstr>Analizando los datos</vt:lpstr>
      <vt:lpstr>Analizando los datos: Respuesta</vt:lpstr>
      <vt:lpstr>Pregunta</vt:lpstr>
      <vt:lpstr>Plan de análisis descriptivo</vt:lpstr>
      <vt:lpstr>Desarrollar un plan de análisis (1/3)</vt:lpstr>
      <vt:lpstr>Desarrollar un plan de análisis (2/3)</vt:lpstr>
      <vt:lpstr>Desarrollar un plan de análisis (3/3)</vt:lpstr>
      <vt:lpstr>Epidemiología descriptiva (1/2)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Epidemiología descriptive: Respuesta </vt:lpstr>
      <vt:lpstr>PowerPoint Presentation</vt:lpstr>
      <vt:lpstr>Investigación del brote Pasos 7-13</vt:lpstr>
      <vt:lpstr>Revisión de los objetivos</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Richard C. Dicker;Marta Guerra</dc:creator>
  <cp:keywords>, docId:DFDB81D37239123C647C17E4C323C8D3</cp:keywords>
  <cp:lastModifiedBy>Gallagher, Darby (CDC/GHC/DGHP)</cp:lastModifiedBy>
  <cp:revision>32</cp:revision>
  <cp:lastPrinted>2019-12-03T18:08:43Z</cp:lastPrinted>
  <dcterms:created xsi:type="dcterms:W3CDTF">2005-08-29T16:54:09Z</dcterms:created>
  <dcterms:modified xsi:type="dcterms:W3CDTF">2026-03-24T03:44:09Z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SIP_Label_7b94a7b8-f06c-4dfe-bdcc-9b548fd58c31_Enabled">
    <vt:lpwstr>true</vt:lpwstr>
  </property>
  <property fmtid="{D5CDD505-2E9C-101B-9397-08002B2CF9AE}" pid="4" name="MSIP_Label_7b94a7b8-f06c-4dfe-bdcc-9b548fd58c31_SetDate">
    <vt:lpwstr>2022-05-17T17:13:47Z</vt:lpwstr>
  </property>
  <property fmtid="{D5CDD505-2E9C-101B-9397-08002B2CF9AE}" pid="5" name="MSIP_Label_7b94a7b8-f06c-4dfe-bdcc-9b548fd58c31_Method">
    <vt:lpwstr>Privileged</vt:lpwstr>
  </property>
  <property fmtid="{D5CDD505-2E9C-101B-9397-08002B2CF9AE}" pid="6" name="MSIP_Label_7b94a7b8-f06c-4dfe-bdcc-9b548fd58c31_Name">
    <vt:lpwstr>7b94a7b8-f06c-4dfe-bdcc-9b548fd58c31</vt:lpwstr>
  </property>
  <property fmtid="{D5CDD505-2E9C-101B-9397-08002B2CF9AE}" pid="7" name="MSIP_Label_7b94a7b8-f06c-4dfe-bdcc-9b548fd58c31_SiteId">
    <vt:lpwstr>9ce70869-60db-44fd-abe8-d2767077fc8f</vt:lpwstr>
  </property>
  <property fmtid="{D5CDD505-2E9C-101B-9397-08002B2CF9AE}" pid="8" name="MSIP_Label_7b94a7b8-f06c-4dfe-bdcc-9b548fd58c31_ActionId">
    <vt:lpwstr>3a32c2ed-bb64-4088-abf9-3777d3b5fa80</vt:lpwstr>
  </property>
  <property fmtid="{D5CDD505-2E9C-101B-9397-08002B2CF9AE}" pid="9" name="MSIP_Label_7b94a7b8-f06c-4dfe-bdcc-9b548fd58c31_ContentBits">
    <vt:lpwstr>0</vt:lpwstr>
  </property>
  <property fmtid="{D5CDD505-2E9C-101B-9397-08002B2CF9AE}" pid="10" name="MediaServiceImageTags">
    <vt:lpwstr/>
  </property>
</Properties>
</file>